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8"/>
  </p:notesMasterIdLst>
  <p:sldIdLst>
    <p:sldId id="350" r:id="rId2"/>
    <p:sldId id="351" r:id="rId3"/>
    <p:sldId id="352" r:id="rId4"/>
    <p:sldId id="451" r:id="rId5"/>
    <p:sldId id="452" r:id="rId6"/>
    <p:sldId id="453" r:id="rId7"/>
    <p:sldId id="455" r:id="rId8"/>
    <p:sldId id="353" r:id="rId9"/>
    <p:sldId id="458" r:id="rId10"/>
    <p:sldId id="457" r:id="rId11"/>
    <p:sldId id="461" r:id="rId12"/>
    <p:sldId id="462" r:id="rId13"/>
    <p:sldId id="459" r:id="rId14"/>
    <p:sldId id="460" r:id="rId15"/>
    <p:sldId id="463" r:id="rId16"/>
    <p:sldId id="464" r:id="rId17"/>
    <p:sldId id="465" r:id="rId18"/>
    <p:sldId id="456" r:id="rId19"/>
    <p:sldId id="467" r:id="rId20"/>
    <p:sldId id="470" r:id="rId21"/>
    <p:sldId id="471" r:id="rId22"/>
    <p:sldId id="472" r:id="rId23"/>
    <p:sldId id="473" r:id="rId24"/>
    <p:sldId id="469" r:id="rId25"/>
    <p:sldId id="468" r:id="rId26"/>
    <p:sldId id="47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725">
          <p15:clr>
            <a:srgbClr val="A4A3A4"/>
          </p15:clr>
        </p15:guide>
        <p15:guide id="2" orient="horz" pos="4235">
          <p15:clr>
            <a:srgbClr val="A4A3A4"/>
          </p15:clr>
        </p15:guide>
        <p15:guide id="3" orient="horz" pos="2168">
          <p15:clr>
            <a:srgbClr val="A4A3A4"/>
          </p15:clr>
        </p15:guide>
        <p15:guide id="4" orient="horz" pos="3332">
          <p15:clr>
            <a:srgbClr val="A4A3A4"/>
          </p15:clr>
        </p15:guide>
        <p15:guide id="5" pos="5669">
          <p15:clr>
            <a:srgbClr val="A4A3A4"/>
          </p15:clr>
        </p15:guide>
        <p15:guide id="6" pos="683">
          <p15:clr>
            <a:srgbClr val="A4A3A4"/>
          </p15:clr>
        </p15:guide>
        <p15:guide id="7" pos="423">
          <p15:clr>
            <a:srgbClr val="A4A3A4"/>
          </p15:clr>
        </p15:guide>
        <p15:guide id="8" pos="597">
          <p15:clr>
            <a:srgbClr val="A4A3A4"/>
          </p15:clr>
        </p15:guide>
        <p15:guide id="9" pos="1215">
          <p15:clr>
            <a:srgbClr val="A4A3A4"/>
          </p15:clr>
        </p15:guide>
        <p15:guide id="10" pos="11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CC"/>
    <a:srgbClr val="000000"/>
    <a:srgbClr val="F8F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4660" autoAdjust="0"/>
  </p:normalViewPr>
  <p:slideViewPr>
    <p:cSldViewPr snapToGrid="0">
      <p:cViewPr varScale="1">
        <p:scale>
          <a:sx n="116" d="100"/>
          <a:sy n="116" d="100"/>
        </p:scale>
        <p:origin x="1860" y="108"/>
      </p:cViewPr>
      <p:guideLst>
        <p:guide orient="horz" pos="725"/>
        <p:guide orient="horz" pos="4235"/>
        <p:guide orient="horz" pos="2168"/>
        <p:guide orient="horz" pos="3332"/>
        <p:guide pos="5669"/>
        <p:guide pos="683"/>
        <p:guide pos="423"/>
        <p:guide pos="597"/>
        <p:guide pos="1215"/>
        <p:guide pos="1126"/>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0.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5.xml"/><Relationship Id="rId10" Type="http://schemas.openxmlformats.org/officeDocument/2006/relationships/slide" Target="slides/slide12.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pitchFamily="34"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Arial" pitchFamily="34" charset="0"/>
              </a:defRPr>
            </a:lvl1pPr>
          </a:lstStyle>
          <a:p>
            <a:pPr>
              <a:defRPr/>
            </a:pPr>
            <a:fld id="{6D8A1D56-A30A-45BF-9F96-4089D236169E}" type="slidenum">
              <a:rPr lang="en-US"/>
              <a:pPr>
                <a:defRPr/>
              </a:pPr>
              <a:t>‹#›</a:t>
            </a:fld>
            <a:endParaRPr lang="en-US"/>
          </a:p>
        </p:txBody>
      </p:sp>
    </p:spTree>
    <p:extLst>
      <p:ext uri="{BB962C8B-B14F-4D97-AF65-F5344CB8AC3E}">
        <p14:creationId xmlns:p14="http://schemas.microsoft.com/office/powerpoint/2010/main" val="216631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30935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efc9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48763"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20700" y="73025"/>
            <a:ext cx="8505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520700" y="733425"/>
            <a:ext cx="8518525"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9" name="Line 7"/>
          <p:cNvSpPr>
            <a:spLocks noChangeShapeType="1"/>
          </p:cNvSpPr>
          <p:nvPr/>
        </p:nvSpPr>
        <p:spPr bwMode="auto">
          <a:xfrm>
            <a:off x="0" y="64008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Text Box 7"/>
          <p:cNvSpPr txBox="1">
            <a:spLocks noChangeArrowheads="1"/>
          </p:cNvSpPr>
          <p:nvPr userDrawn="1"/>
        </p:nvSpPr>
        <p:spPr bwMode="auto">
          <a:xfrm>
            <a:off x="0" y="6613525"/>
            <a:ext cx="13115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r>
              <a:rPr lang="en-US" altLang="en-US" sz="1000" dirty="0" err="1">
                <a:latin typeface="Arial" pitchFamily="34" charset="0"/>
                <a:cs typeface="Arial" pitchFamily="34" charset="0"/>
              </a:rPr>
              <a:t>AGBell</a:t>
            </a:r>
            <a:r>
              <a:rPr lang="en-US" altLang="en-US" sz="1000" dirty="0">
                <a:latin typeface="Arial" pitchFamily="34" charset="0"/>
                <a:cs typeface="Arial" pitchFamily="34" charset="0"/>
              </a:rPr>
              <a:t> – EECT </a:t>
            </a:r>
            <a:r>
              <a:rPr lang="en-US" altLang="en-US" sz="1000" dirty="0" smtClean="0">
                <a:latin typeface="Arial" pitchFamily="34" charset="0"/>
                <a:cs typeface="Arial" pitchFamily="34" charset="0"/>
              </a:rPr>
              <a:t>122</a:t>
            </a:r>
            <a:endParaRPr lang="en-US" altLang="en-US" sz="1000" dirty="0">
              <a:latin typeface="Arial" pitchFamily="34" charset="0"/>
              <a:cs typeface="Arial" pitchFamily="34" charset="0"/>
            </a:endParaRPr>
          </a:p>
        </p:txBody>
      </p:sp>
      <p:sp>
        <p:nvSpPr>
          <p:cNvPr id="1031" name="Text Box 8"/>
          <p:cNvSpPr txBox="1">
            <a:spLocks noChangeArrowheads="1"/>
          </p:cNvSpPr>
          <p:nvPr userDrawn="1"/>
        </p:nvSpPr>
        <p:spPr bwMode="auto">
          <a:xfrm>
            <a:off x="8686800" y="6613525"/>
            <a:ext cx="425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r>
              <a:rPr lang="en-US" altLang="en-US" sz="1000">
                <a:latin typeface="Arial" pitchFamily="34" charset="0"/>
                <a:cs typeface="Arial" pitchFamily="34" charset="0"/>
              </a:rPr>
              <a:t>-</a:t>
            </a:r>
            <a:fld id="{91B1A82E-A95F-42EA-A33F-124A5E4276C2}" type="slidenum">
              <a:rPr lang="en-US" altLang="en-US" sz="1000">
                <a:latin typeface="Arial" pitchFamily="34" charset="0"/>
                <a:cs typeface="Arial" pitchFamily="34" charset="0"/>
              </a:rPr>
              <a:pPr eaLnBrk="1" hangingPunct="1"/>
              <a:t>‹#›</a:t>
            </a:fld>
            <a:r>
              <a:rPr lang="en-US" altLang="en-US" sz="1000">
                <a:latin typeface="Arial" pitchFamily="34"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par>
    </p:tnLst>
  </p:timing>
  <p:hf sldNum="0" hdr="0" ftr="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pitchFamily="34" charset="0"/>
          <a:ea typeface="ＭＳ Ｐゴシック" pitchFamily="34" charset="-128"/>
        </a:defRPr>
      </a:lvl2pPr>
      <a:lvl3pPr algn="l" rtl="0" eaLnBrk="0" fontAlgn="base" hangingPunct="0">
        <a:spcBef>
          <a:spcPct val="0"/>
        </a:spcBef>
        <a:spcAft>
          <a:spcPct val="0"/>
        </a:spcAft>
        <a:defRPr sz="2200" b="1">
          <a:solidFill>
            <a:schemeClr val="bg1"/>
          </a:solidFill>
          <a:latin typeface="Arial" pitchFamily="34" charset="0"/>
          <a:ea typeface="ＭＳ Ｐゴシック" pitchFamily="34" charset="-128"/>
        </a:defRPr>
      </a:lvl3pPr>
      <a:lvl4pPr algn="l" rtl="0" eaLnBrk="0" fontAlgn="base" hangingPunct="0">
        <a:spcBef>
          <a:spcPct val="0"/>
        </a:spcBef>
        <a:spcAft>
          <a:spcPct val="0"/>
        </a:spcAft>
        <a:defRPr sz="2200" b="1">
          <a:solidFill>
            <a:schemeClr val="bg1"/>
          </a:solidFill>
          <a:latin typeface="Arial" pitchFamily="34" charset="0"/>
          <a:ea typeface="ＭＳ Ｐゴシック" pitchFamily="34" charset="-128"/>
        </a:defRPr>
      </a:lvl4pPr>
      <a:lvl5pPr algn="l" rtl="0" eaLnBrk="0" fontAlgn="base" hangingPunct="0">
        <a:spcBef>
          <a:spcPct val="0"/>
        </a:spcBef>
        <a:spcAft>
          <a:spcPct val="0"/>
        </a:spcAft>
        <a:defRPr sz="2200" b="1">
          <a:solidFill>
            <a:schemeClr val="bg1"/>
          </a:solidFill>
          <a:latin typeface="Arial" pitchFamily="34" charset="0"/>
          <a:ea typeface="ＭＳ Ｐゴシック" pitchFamily="34" charset="-128"/>
        </a:defRPr>
      </a:lvl5pPr>
      <a:lvl6pPr marL="457200" algn="l" rtl="0" fontAlgn="base">
        <a:spcBef>
          <a:spcPct val="0"/>
        </a:spcBef>
        <a:spcAft>
          <a:spcPct val="0"/>
        </a:spcAft>
        <a:defRPr sz="2200" b="1">
          <a:solidFill>
            <a:schemeClr val="bg1"/>
          </a:solidFill>
          <a:latin typeface="Arial" pitchFamily="34" charset="0"/>
          <a:ea typeface="ＭＳ Ｐゴシック" pitchFamily="34" charset="-128"/>
        </a:defRPr>
      </a:lvl6pPr>
      <a:lvl7pPr marL="914400" algn="l" rtl="0" fontAlgn="base">
        <a:spcBef>
          <a:spcPct val="0"/>
        </a:spcBef>
        <a:spcAft>
          <a:spcPct val="0"/>
        </a:spcAft>
        <a:defRPr sz="2200" b="1">
          <a:solidFill>
            <a:schemeClr val="bg1"/>
          </a:solidFill>
          <a:latin typeface="Arial" pitchFamily="34" charset="0"/>
          <a:ea typeface="ＭＳ Ｐゴシック" pitchFamily="34" charset="-128"/>
        </a:defRPr>
      </a:lvl7pPr>
      <a:lvl8pPr marL="1371600" algn="l" rtl="0" fontAlgn="base">
        <a:spcBef>
          <a:spcPct val="0"/>
        </a:spcBef>
        <a:spcAft>
          <a:spcPct val="0"/>
        </a:spcAft>
        <a:defRPr sz="2200" b="1">
          <a:solidFill>
            <a:schemeClr val="bg1"/>
          </a:solidFill>
          <a:latin typeface="Arial" pitchFamily="34" charset="0"/>
          <a:ea typeface="ＭＳ Ｐゴシック" pitchFamily="34" charset="-128"/>
        </a:defRPr>
      </a:lvl8pPr>
      <a:lvl9pPr marL="1828800" algn="l" rtl="0" fontAlgn="base">
        <a:spcBef>
          <a:spcPct val="0"/>
        </a:spcBef>
        <a:spcAft>
          <a:spcPct val="0"/>
        </a:spcAft>
        <a:defRPr sz="2200" b="1">
          <a:solidFill>
            <a:schemeClr val="bg1"/>
          </a:solidFill>
          <a:latin typeface="Arial" pitchFamily="34" charset="0"/>
          <a:ea typeface="ＭＳ Ｐゴシック" pitchFamily="34" charset="-128"/>
        </a:defRPr>
      </a:lvl9pPr>
    </p:titleStyle>
    <p:bodyStyle>
      <a:lvl1pPr marL="342900" indent="-342900" algn="l" rtl="0" eaLnBrk="0" fontAlgn="base" hangingPunct="0">
        <a:spcBef>
          <a:spcPct val="3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10000"/>
        </a:spcBef>
        <a:spcAft>
          <a:spcPct val="0"/>
        </a:spcAft>
        <a:buChar char="–"/>
        <a:defRPr sz="2500">
          <a:solidFill>
            <a:schemeClr val="tx1"/>
          </a:solidFill>
          <a:latin typeface="+mn-lt"/>
          <a:ea typeface="+mn-ea"/>
        </a:defRPr>
      </a:lvl2pPr>
      <a:lvl3pPr marL="1143000" indent="-228600" algn="l" rtl="0" eaLnBrk="0" fontAlgn="base" hangingPunct="0">
        <a:spcBef>
          <a:spcPct val="10000"/>
        </a:spcBef>
        <a:spcAft>
          <a:spcPct val="0"/>
        </a:spcAft>
        <a:buChar char="•"/>
        <a:defRPr sz="23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Courier" pitchFamily="49" charset="0"/>
          <a:ea typeface="+mn-ea"/>
        </a:defRPr>
      </a:lvl5pPr>
      <a:lvl6pPr marL="2514600" indent="-228600" algn="l" rtl="0" fontAlgn="base">
        <a:spcBef>
          <a:spcPct val="20000"/>
        </a:spcBef>
        <a:spcAft>
          <a:spcPct val="0"/>
        </a:spcAft>
        <a:buChar char="»"/>
        <a:defRPr sz="2000">
          <a:solidFill>
            <a:schemeClr val="tx1"/>
          </a:solidFill>
          <a:latin typeface="Courier" pitchFamily="49" charset="0"/>
          <a:ea typeface="+mn-ea"/>
        </a:defRPr>
      </a:lvl6pPr>
      <a:lvl7pPr marL="2971800" indent="-228600" algn="l" rtl="0" fontAlgn="base">
        <a:spcBef>
          <a:spcPct val="20000"/>
        </a:spcBef>
        <a:spcAft>
          <a:spcPct val="0"/>
        </a:spcAft>
        <a:buChar char="»"/>
        <a:defRPr sz="2000">
          <a:solidFill>
            <a:schemeClr val="tx1"/>
          </a:solidFill>
          <a:latin typeface="Courier" pitchFamily="49" charset="0"/>
          <a:ea typeface="+mn-ea"/>
        </a:defRPr>
      </a:lvl7pPr>
      <a:lvl8pPr marL="3429000" indent="-228600" algn="l" rtl="0" fontAlgn="base">
        <a:spcBef>
          <a:spcPct val="20000"/>
        </a:spcBef>
        <a:spcAft>
          <a:spcPct val="0"/>
        </a:spcAft>
        <a:buChar char="»"/>
        <a:defRPr sz="2000">
          <a:solidFill>
            <a:schemeClr val="tx1"/>
          </a:solidFill>
          <a:latin typeface="Courier" pitchFamily="49" charset="0"/>
          <a:ea typeface="+mn-ea"/>
        </a:defRPr>
      </a:lvl8pPr>
      <a:lvl9pPr marL="3886200" indent="-228600" algn="l" rtl="0" fontAlgn="base">
        <a:spcBef>
          <a:spcPct val="20000"/>
        </a:spcBef>
        <a:spcAft>
          <a:spcPct val="0"/>
        </a:spcAft>
        <a:buChar char="»"/>
        <a:defRPr sz="2000">
          <a:solidFill>
            <a:schemeClr val="tx1"/>
          </a:solidFill>
          <a:latin typeface="Courier" pitchFamily="49"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ell118@ivytech.ed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seven_segment_common_anode_design.ms14" TargetMode="External"/><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seven_segment_common_cathode_design.ms14" TargetMode="External"/><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common_anode_design.ms14" TargetMode="External"/><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common_cathode_design.ms14" TargetMode="External"/><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hyperlink" Target="74xyzAGB.txt" TargetMode="External"/><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74xyzAGB.xlsx" TargetMode="External"/><Relationship Id="rId5" Type="http://schemas.openxmlformats.org/officeDocument/2006/relationships/image" Target="../media/image18.emf"/><Relationship Id="rId4" Type="http://schemas.openxmlformats.org/officeDocument/2006/relationships/package" Target="../embeddings/Microsoft_Excel_Worksheet1.xlsx"/><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forums.ni.com/ni/attachments/ni/370/6606/1/d_chip.pdf" TargetMode="Externa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74xyzAGB.txt"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hyperlink" Target="74xyzABC_test.ms14" TargetMode="External"/><Relationship Id="rId2" Type="http://schemas.openxmlformats.org/officeDocument/2006/relationships/image" Target="../media/image34.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74xyzAGB_Booleans.ms1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74xyzABC_test_2.ms1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ivytechengineering.com/info/stores/74ls/files/74185.pdf"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3_bit_adder_with_display.ms14" TargetMode="External"/><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descr="Paper bag"/>
          <p:cNvSpPr>
            <a:spLocks noChangeArrowheads="1" noChangeShapeType="1" noTextEdit="1"/>
          </p:cNvSpPr>
          <p:nvPr/>
        </p:nvSpPr>
        <p:spPr bwMode="auto">
          <a:xfrm>
            <a:off x="990600" y="2209800"/>
            <a:ext cx="4441825" cy="466725"/>
          </a:xfrm>
          <a:prstGeom prst="rect">
            <a:avLst/>
          </a:prstGeom>
        </p:spPr>
        <p:txBody>
          <a:bodyPr wrap="none" fromWordArt="1">
            <a:prstTxWarp prst="textPlain">
              <a:avLst>
                <a:gd name="adj" fmla="val 50000"/>
              </a:avLst>
            </a:prstTxWarp>
          </a:bodyPr>
          <a:lstStyle/>
          <a:p>
            <a:pPr algn="ctr"/>
            <a:r>
              <a:rPr lang="en-US" sz="32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Digital </a:t>
            </a:r>
            <a:r>
              <a:rPr lang="en-US" sz="3200"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Applications</a:t>
            </a:r>
            <a:endParaRPr lang="en-US" sz="32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
        <p:nvSpPr>
          <p:cNvPr id="13315" name="Text Box 5"/>
          <p:cNvSpPr txBox="1">
            <a:spLocks noChangeArrowheads="1"/>
          </p:cNvSpPr>
          <p:nvPr/>
        </p:nvSpPr>
        <p:spPr bwMode="auto">
          <a:xfrm>
            <a:off x="0" y="2895600"/>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altLang="en-US" dirty="0"/>
              <a:t>by Andrew G. Bell</a:t>
            </a:r>
          </a:p>
          <a:p>
            <a:pPr algn="ctr" eaLnBrk="1" hangingPunct="1"/>
            <a:r>
              <a:rPr lang="en-US" altLang="en-US" dirty="0">
                <a:hlinkClick r:id="rId3"/>
              </a:rPr>
              <a:t>abell118@ivytech.edu</a:t>
            </a:r>
            <a:endParaRPr lang="en-US" altLang="en-US" dirty="0"/>
          </a:p>
          <a:p>
            <a:pPr algn="ctr" eaLnBrk="1" hangingPunct="1"/>
            <a:r>
              <a:rPr lang="en-US" altLang="en-US" dirty="0"/>
              <a:t>(260) 481-2288</a:t>
            </a:r>
          </a:p>
          <a:p>
            <a:pPr algn="ctr" eaLnBrk="1" hangingPunct="1"/>
            <a:endParaRPr lang="en-US" altLang="en-US" dirty="0"/>
          </a:p>
          <a:p>
            <a:pPr algn="ctr" eaLnBrk="1" hangingPunct="1"/>
            <a:r>
              <a:rPr lang="en-US" altLang="en-US" dirty="0"/>
              <a:t>Lecture </a:t>
            </a:r>
            <a:r>
              <a:rPr lang="en-US" altLang="en-US" dirty="0" smtClean="0"/>
              <a:t>on 3 Bit Adder and Binary to BCD</a:t>
            </a:r>
            <a:endParaRPr lang="en-US" altLang="en-US" dirty="0"/>
          </a:p>
        </p:txBody>
      </p:sp>
      <p:pic>
        <p:nvPicPr>
          <p:cNvPr id="13316" name="Picture 3" descr="header-bann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857875"/>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The 7 Segment Display</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So lets start at the end and try to understand      7 segment displays. There are two common types: common cathode and common anode. Each LED has a letter from “A” to “G” associated with it. Some also have a “DP” decimal point. To illuminate a segment you must apply </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49" y="3258427"/>
            <a:ext cx="1535765" cy="1535765"/>
          </a:xfrm>
          <a:prstGeom prst="rect">
            <a:avLst/>
          </a:prstGeom>
        </p:spPr>
      </p:pic>
    </p:spTree>
    <p:extLst>
      <p:ext uri="{BB962C8B-B14F-4D97-AF65-F5344CB8AC3E}">
        <p14:creationId xmlns:p14="http://schemas.microsoft.com/office/powerpoint/2010/main" val="467362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Multisim </a:t>
            </a:r>
            <a:r>
              <a:rPr lang="en-US" altLang="en-US" dirty="0"/>
              <a:t>– Seven Segment Display</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a:t>Here is how you would bias a Common Anode   7 Segment Display</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3" name="Picture 2"/>
          <p:cNvPicPr>
            <a:picLocks noChangeAspect="1"/>
          </p:cNvPicPr>
          <p:nvPr/>
        </p:nvPicPr>
        <p:blipFill>
          <a:blip r:embed="rId2"/>
          <a:stretch>
            <a:fillRect/>
          </a:stretch>
        </p:blipFill>
        <p:spPr>
          <a:xfrm>
            <a:off x="2280777" y="1860550"/>
            <a:ext cx="4582445" cy="3136900"/>
          </a:xfrm>
          <a:prstGeom prst="rect">
            <a:avLst/>
          </a:prstGeom>
        </p:spPr>
      </p:pic>
      <p:pic>
        <p:nvPicPr>
          <p:cNvPr id="6" name="Picture 5">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1939280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Multisim – Seven Segment Display</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a:t>Here is how you would bias a Common Cathode   7 Segment Display</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2" name="Picture 1"/>
          <p:cNvPicPr>
            <a:picLocks noChangeAspect="1"/>
          </p:cNvPicPr>
          <p:nvPr/>
        </p:nvPicPr>
        <p:blipFill>
          <a:blip r:embed="rId2"/>
          <a:stretch>
            <a:fillRect/>
          </a:stretch>
        </p:blipFill>
        <p:spPr>
          <a:xfrm>
            <a:off x="1798415" y="1517650"/>
            <a:ext cx="5547170" cy="3822700"/>
          </a:xfrm>
          <a:prstGeom prst="rect">
            <a:avLst/>
          </a:prstGeom>
        </p:spPr>
      </p:pic>
      <p:pic>
        <p:nvPicPr>
          <p:cNvPr id="6" name="Picture 5">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282901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Multisim – BCD with Common Anode 7 Segment Display</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Here is how you would drive a Common Anode   7 Segment Display with a 74LS47</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2" name="Picture 1"/>
          <p:cNvPicPr>
            <a:picLocks noChangeAspect="1"/>
          </p:cNvPicPr>
          <p:nvPr/>
        </p:nvPicPr>
        <p:blipFill>
          <a:blip r:embed="rId2"/>
          <a:stretch>
            <a:fillRect/>
          </a:stretch>
        </p:blipFill>
        <p:spPr>
          <a:xfrm>
            <a:off x="1292858" y="1596968"/>
            <a:ext cx="6689607" cy="4343400"/>
          </a:xfrm>
          <a:prstGeom prst="rect">
            <a:avLst/>
          </a:prstGeom>
        </p:spPr>
      </p:pic>
      <p:pic>
        <p:nvPicPr>
          <p:cNvPr id="6" name="Picture 5">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567367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Multisim – BCD with Common </a:t>
            </a:r>
            <a:r>
              <a:rPr lang="en-US" altLang="en-US" dirty="0" smtClean="0"/>
              <a:t>Cathode </a:t>
            </a:r>
            <a:r>
              <a:rPr lang="en-US" altLang="en-US" dirty="0"/>
              <a:t>7 Segment Display</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a:t>Here is how you would </a:t>
            </a:r>
            <a:r>
              <a:rPr lang="en-US" altLang="en-US" dirty="0" smtClean="0"/>
              <a:t>drive </a:t>
            </a:r>
            <a:r>
              <a:rPr lang="en-US" altLang="en-US" dirty="0"/>
              <a:t>a Common </a:t>
            </a:r>
            <a:r>
              <a:rPr lang="en-US" altLang="en-US" dirty="0" smtClean="0"/>
              <a:t>Cathode   </a:t>
            </a:r>
            <a:r>
              <a:rPr lang="en-US" altLang="en-US" dirty="0"/>
              <a:t>7 Segment </a:t>
            </a:r>
            <a:r>
              <a:rPr lang="en-US" altLang="en-US" dirty="0" smtClean="0"/>
              <a:t>Display with a 74LS48</a:t>
            </a:r>
            <a:endParaRPr lang="en-US" altLang="en-US" dirty="0"/>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2" name="Picture 1"/>
          <p:cNvPicPr>
            <a:picLocks noChangeAspect="1"/>
          </p:cNvPicPr>
          <p:nvPr/>
        </p:nvPicPr>
        <p:blipFill>
          <a:blip r:embed="rId2"/>
          <a:stretch>
            <a:fillRect/>
          </a:stretch>
        </p:blipFill>
        <p:spPr>
          <a:xfrm>
            <a:off x="1235193" y="1820391"/>
            <a:ext cx="6689607" cy="3975100"/>
          </a:xfrm>
          <a:prstGeom prst="rect">
            <a:avLst/>
          </a:prstGeom>
        </p:spPr>
      </p:pic>
      <p:pic>
        <p:nvPicPr>
          <p:cNvPr id="6" name="Picture 5">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346466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61975" y="88107"/>
            <a:ext cx="8505825" cy="609600"/>
          </a:xfrm>
        </p:spPr>
        <p:txBody>
          <a:bodyPr/>
          <a:lstStyle/>
          <a:p>
            <a:pPr eaLnBrk="1" hangingPunct="1"/>
            <a:r>
              <a:rPr lang="en-US" altLang="en-US" dirty="0" smtClean="0"/>
              <a:t>Use Excel to build the model</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Here are the steps to build the code for the model using Excel</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graphicFrame>
        <p:nvGraphicFramePr>
          <p:cNvPr id="2" name="Object 1"/>
          <p:cNvGraphicFramePr>
            <a:graphicFrameLocks noChangeAspect="1"/>
          </p:cNvGraphicFramePr>
          <p:nvPr>
            <p:extLst>
              <p:ext uri="{D42A27DB-BD31-4B8C-83A1-F6EECF244321}">
                <p14:modId xmlns:p14="http://schemas.microsoft.com/office/powerpoint/2010/main" val="1453954018"/>
              </p:ext>
            </p:extLst>
          </p:nvPr>
        </p:nvGraphicFramePr>
        <p:xfrm>
          <a:off x="1617680" y="1781733"/>
          <a:ext cx="6602241" cy="4321887"/>
        </p:xfrm>
        <a:graphic>
          <a:graphicData uri="http://schemas.openxmlformats.org/presentationml/2006/ole">
            <mc:AlternateContent xmlns:mc="http://schemas.openxmlformats.org/markup-compatibility/2006">
              <mc:Choice xmlns:v="urn:schemas-microsoft-com:vml" Requires="v">
                <p:oleObj spid="_x0000_s1038" name="Worksheet" r:id="rId4" imgW="8162877" imgH="5343570" progId="Excel.Sheet.12">
                  <p:embed/>
                </p:oleObj>
              </mc:Choice>
              <mc:Fallback>
                <p:oleObj name="Worksheet" r:id="rId4" imgW="8162877" imgH="5343570" progId="Excel.Sheet.12">
                  <p:embed/>
                  <p:pic>
                    <p:nvPicPr>
                      <p:cNvPr id="0" name=""/>
                      <p:cNvPicPr/>
                      <p:nvPr/>
                    </p:nvPicPr>
                    <p:blipFill>
                      <a:blip r:embed="rId5"/>
                      <a:stretch>
                        <a:fillRect/>
                      </a:stretch>
                    </p:blipFill>
                    <p:spPr>
                      <a:xfrm>
                        <a:off x="1617680" y="1781733"/>
                        <a:ext cx="6602241" cy="4321887"/>
                      </a:xfrm>
                      <a:prstGeom prst="rect">
                        <a:avLst/>
                      </a:prstGeom>
                    </p:spPr>
                  </p:pic>
                </p:oleObj>
              </mc:Fallback>
            </mc:AlternateContent>
          </a:graphicData>
        </a:graphic>
      </p:graphicFrame>
      <p:pic>
        <p:nvPicPr>
          <p:cNvPr id="3" name="Picture 2">
            <a:hlinkClick r:id="rId6" action="ppaction://hlinkfi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488" y="5888736"/>
            <a:ext cx="429768" cy="429768"/>
          </a:xfrm>
          <a:prstGeom prst="rect">
            <a:avLst/>
          </a:prstGeom>
        </p:spPr>
      </p:pic>
      <p:pic>
        <p:nvPicPr>
          <p:cNvPr id="4" name="Picture 3">
            <a:hlinkClick r:id="rId8"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281" y="5888736"/>
            <a:ext cx="429768" cy="429768"/>
          </a:xfrm>
          <a:prstGeom prst="rect">
            <a:avLst/>
          </a:prstGeom>
        </p:spPr>
      </p:pic>
    </p:spTree>
    <p:extLst>
      <p:ext uri="{BB962C8B-B14F-4D97-AF65-F5344CB8AC3E}">
        <p14:creationId xmlns:p14="http://schemas.microsoft.com/office/powerpoint/2010/main" val="3623083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Now build the model</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Launch the Component Wizard in Multisim</a:t>
            </a:r>
          </a:p>
          <a:p>
            <a:pPr eaLnBrk="1" hangingPunct="1"/>
            <a:r>
              <a:rPr lang="en-US" altLang="en-US" dirty="0" smtClean="0"/>
              <a:t>Name your component and describe its function</a:t>
            </a:r>
          </a:p>
          <a:p>
            <a:pPr eaLnBrk="1" hangingPunct="1"/>
            <a:r>
              <a:rPr lang="en-US" altLang="en-US" dirty="0" smtClean="0"/>
              <a:t>It should be a “Simulation only”, Digital model</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5" name="Picture 4"/>
          <p:cNvPicPr>
            <a:picLocks noChangeAspect="1"/>
          </p:cNvPicPr>
          <p:nvPr/>
        </p:nvPicPr>
        <p:blipFill>
          <a:blip r:embed="rId2"/>
          <a:stretch>
            <a:fillRect/>
          </a:stretch>
        </p:blipFill>
        <p:spPr>
          <a:xfrm>
            <a:off x="5680533" y="2895600"/>
            <a:ext cx="3387267" cy="3429000"/>
          </a:xfrm>
          <a:prstGeom prst="rect">
            <a:avLst/>
          </a:prstGeom>
        </p:spPr>
      </p:pic>
    </p:spTree>
    <p:extLst>
      <p:ext uri="{BB962C8B-B14F-4D97-AF65-F5344CB8AC3E}">
        <p14:creationId xmlns:p14="http://schemas.microsoft.com/office/powerpoint/2010/main" val="1493917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2803">
                                            <p:txEl>
                                              <p:pRg st="2" end="2"/>
                                            </p:txEl>
                                          </p:spTgt>
                                        </p:tgtEl>
                                        <p:attrNameLst>
                                          <p:attrName>style.visibility</p:attrName>
                                        </p:attrNameLst>
                                      </p:cBhvr>
                                      <p:to>
                                        <p:strVal val="visible"/>
                                      </p:to>
                                    </p:set>
                                    <p:anim calcmode="lin" valueType="num">
                                      <p:cBhvr additive="base">
                                        <p:cTn id="19" dur="500" fill="hold"/>
                                        <p:tgtEl>
                                          <p:spTgt spid="332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28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Now build the model</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It only has 9 pins: 4 inputs and 5 outputs</a:t>
            </a:r>
          </a:p>
          <a:p>
            <a:pPr eaLnBrk="1" hangingPunct="1"/>
            <a:r>
              <a:rPr lang="en-US" altLang="en-US" dirty="0" smtClean="0"/>
              <a:t>Will need to adjust the symbol to put the inputs on the left and outputs on the right</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6" name="Picture 5"/>
          <p:cNvPicPr>
            <a:picLocks noChangeAspect="1"/>
          </p:cNvPicPr>
          <p:nvPr/>
        </p:nvPicPr>
        <p:blipFill>
          <a:blip r:embed="rId2"/>
          <a:stretch>
            <a:fillRect/>
          </a:stretch>
        </p:blipFill>
        <p:spPr>
          <a:xfrm>
            <a:off x="2203759" y="2907898"/>
            <a:ext cx="3387268" cy="3429000"/>
          </a:xfrm>
          <a:prstGeom prst="rect">
            <a:avLst/>
          </a:prstGeom>
        </p:spPr>
      </p:pic>
      <p:pic>
        <p:nvPicPr>
          <p:cNvPr id="7" name="Picture 6"/>
          <p:cNvPicPr>
            <a:picLocks noChangeAspect="1"/>
          </p:cNvPicPr>
          <p:nvPr/>
        </p:nvPicPr>
        <p:blipFill>
          <a:blip r:embed="rId3"/>
          <a:stretch>
            <a:fillRect/>
          </a:stretch>
        </p:blipFill>
        <p:spPr>
          <a:xfrm>
            <a:off x="5632302" y="2907898"/>
            <a:ext cx="3394223" cy="3429000"/>
          </a:xfrm>
          <a:prstGeom prst="rect">
            <a:avLst/>
          </a:prstGeom>
        </p:spPr>
      </p:pic>
    </p:spTree>
    <p:extLst>
      <p:ext uri="{BB962C8B-B14F-4D97-AF65-F5344CB8AC3E}">
        <p14:creationId xmlns:p14="http://schemas.microsoft.com/office/powerpoint/2010/main" val="181802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Now </a:t>
            </a:r>
            <a:r>
              <a:rPr lang="en-US" altLang="en-US" dirty="0"/>
              <a:t>build the model</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Modify the symbol with the Symbol Editor</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5" name="Picture 4"/>
          <p:cNvPicPr>
            <a:picLocks noChangeAspect="1"/>
          </p:cNvPicPr>
          <p:nvPr/>
        </p:nvPicPr>
        <p:blipFill>
          <a:blip r:embed="rId2"/>
          <a:stretch>
            <a:fillRect/>
          </a:stretch>
        </p:blipFill>
        <p:spPr>
          <a:xfrm>
            <a:off x="520701" y="1240184"/>
            <a:ext cx="8544936" cy="4509827"/>
          </a:xfrm>
          <a:prstGeom prst="rect">
            <a:avLst/>
          </a:prstGeom>
        </p:spPr>
      </p:pic>
    </p:spTree>
    <p:extLst>
      <p:ext uri="{BB962C8B-B14F-4D97-AF65-F5344CB8AC3E}">
        <p14:creationId xmlns:p14="http://schemas.microsoft.com/office/powerpoint/2010/main" val="381999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Now build the model</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Define the inputs as inputs and outputs as outputs</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5" name="Picture 4"/>
          <p:cNvPicPr>
            <a:picLocks noChangeAspect="1"/>
          </p:cNvPicPr>
          <p:nvPr/>
        </p:nvPicPr>
        <p:blipFill>
          <a:blip r:embed="rId2"/>
          <a:stretch>
            <a:fillRect/>
          </a:stretch>
        </p:blipFill>
        <p:spPr>
          <a:xfrm>
            <a:off x="2226182" y="2894549"/>
            <a:ext cx="3387268" cy="3429000"/>
          </a:xfrm>
          <a:prstGeom prst="rect">
            <a:avLst/>
          </a:prstGeom>
        </p:spPr>
      </p:pic>
      <p:pic>
        <p:nvPicPr>
          <p:cNvPr id="6" name="Picture 5"/>
          <p:cNvPicPr>
            <a:picLocks noChangeAspect="1"/>
          </p:cNvPicPr>
          <p:nvPr/>
        </p:nvPicPr>
        <p:blipFill>
          <a:blip r:embed="rId3"/>
          <a:stretch>
            <a:fillRect/>
          </a:stretch>
        </p:blipFill>
        <p:spPr>
          <a:xfrm>
            <a:off x="5680532" y="2894549"/>
            <a:ext cx="3387268" cy="3429000"/>
          </a:xfrm>
          <a:prstGeom prst="rect">
            <a:avLst/>
          </a:prstGeom>
        </p:spPr>
      </p:pic>
    </p:spTree>
    <p:extLst>
      <p:ext uri="{BB962C8B-B14F-4D97-AF65-F5344CB8AC3E}">
        <p14:creationId xmlns:p14="http://schemas.microsoft.com/office/powerpoint/2010/main" val="144176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520700" y="733425"/>
            <a:ext cx="8547100" cy="5514975"/>
          </a:xfrm>
          <a:noFill/>
        </p:spPr>
        <p:txBody>
          <a:bodyPr/>
          <a:lstStyle/>
          <a:p>
            <a:r>
              <a:rPr lang="en-US" altLang="en-US" i="1" dirty="0"/>
              <a:t>Selected areas covered in this </a:t>
            </a:r>
            <a:r>
              <a:rPr lang="en-US" altLang="en-US" i="1" dirty="0" smtClean="0"/>
              <a:t>lecture</a:t>
            </a:r>
            <a:r>
              <a:rPr lang="en-US" altLang="en-US" dirty="0" smtClean="0"/>
              <a:t>:</a:t>
            </a:r>
            <a:endParaRPr lang="en-US" altLang="en-US" dirty="0"/>
          </a:p>
          <a:p>
            <a:pPr lvl="1"/>
            <a:r>
              <a:rPr lang="en-US" altLang="en-US" dirty="0" smtClean="0"/>
              <a:t>Building a digital model in Multisim based on truth table</a:t>
            </a:r>
            <a:endParaRPr lang="en-US" altLang="en-US" dirty="0"/>
          </a:p>
          <a:p>
            <a:pPr lvl="1"/>
            <a:r>
              <a:rPr lang="en-US" altLang="en-US" dirty="0" smtClean="0"/>
              <a:t>Using 74LS283 </a:t>
            </a:r>
            <a:r>
              <a:rPr lang="en-US" dirty="0"/>
              <a:t>4-Bit Binary Full Adders With Fast Carry</a:t>
            </a:r>
            <a:endParaRPr lang="en-US" altLang="en-US" dirty="0"/>
          </a:p>
          <a:p>
            <a:pPr lvl="1"/>
            <a:r>
              <a:rPr lang="en-US" altLang="en-US" dirty="0" smtClean="0"/>
              <a:t>Common Anode and Common Cathode 7 Segment Displays</a:t>
            </a:r>
            <a:endParaRPr lang="en-US" altLang="en-US" dirty="0"/>
          </a:p>
        </p:txBody>
      </p:sp>
      <p:sp>
        <p:nvSpPr>
          <p:cNvPr id="198659" name="Rectangle 3"/>
          <p:cNvSpPr>
            <a:spLocks noGrp="1" noChangeArrowheads="1"/>
          </p:cNvSpPr>
          <p:nvPr>
            <p:ph type="title"/>
          </p:nvPr>
        </p:nvSpPr>
        <p:spPr>
          <a:noFill/>
          <a:ln/>
        </p:spPr>
        <p:txBody>
          <a:bodyPr/>
          <a:lstStyle/>
          <a:p>
            <a:r>
              <a:rPr lang="en-US" altLang="en-US" dirty="0" smtClean="0"/>
              <a:t>Objectives</a:t>
            </a:r>
            <a:endParaRPr lang="en-US" altLang="en-US" dirty="0"/>
          </a:p>
        </p:txBody>
      </p:sp>
    </p:spTree>
    <p:extLst>
      <p:ext uri="{BB962C8B-B14F-4D97-AF65-F5344CB8AC3E}">
        <p14:creationId xmlns:p14="http://schemas.microsoft.com/office/powerpoint/2010/main" val="100665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58">
                                            <p:txEl>
                                              <p:pRg st="1" end="1"/>
                                            </p:txEl>
                                          </p:spTgt>
                                        </p:tgtEl>
                                        <p:attrNameLst>
                                          <p:attrName>style.visibility</p:attrName>
                                        </p:attrNameLst>
                                      </p:cBhvr>
                                      <p:to>
                                        <p:strVal val="visible"/>
                                      </p:to>
                                    </p:set>
                                    <p:anim calcmode="lin" valueType="num">
                                      <p:cBhvr additive="base">
                                        <p:cTn id="13" dur="500" fill="hold"/>
                                        <p:tgtEl>
                                          <p:spTgt spid="1986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58">
                                            <p:txEl>
                                              <p:pRg st="2" end="2"/>
                                            </p:txEl>
                                          </p:spTgt>
                                        </p:tgtEl>
                                        <p:attrNameLst>
                                          <p:attrName>style.visibility</p:attrName>
                                        </p:attrNameLst>
                                      </p:cBhvr>
                                      <p:to>
                                        <p:strVal val="visible"/>
                                      </p:to>
                                    </p:set>
                                    <p:anim calcmode="lin" valueType="num">
                                      <p:cBhvr additive="base">
                                        <p:cTn id="19" dur="500" fill="hold"/>
                                        <p:tgtEl>
                                          <p:spTgt spid="1986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8658">
                                            <p:txEl>
                                              <p:pRg st="3" end="3"/>
                                            </p:txEl>
                                          </p:spTgt>
                                        </p:tgtEl>
                                        <p:attrNameLst>
                                          <p:attrName>style.visibility</p:attrName>
                                        </p:attrNameLst>
                                      </p:cBhvr>
                                      <p:to>
                                        <p:strVal val="visible"/>
                                      </p:to>
                                    </p:set>
                                    <p:anim calcmode="lin" valueType="num">
                                      <p:cBhvr additive="base">
                                        <p:cTn id="25" dur="500" fill="hold"/>
                                        <p:tgtEl>
                                          <p:spTgt spid="1986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86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Now build the model</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Insert the model for the part. </a:t>
            </a:r>
            <a:endParaRPr lang="en-US" altLang="en-US" dirty="0"/>
          </a:p>
          <a:p>
            <a:pPr eaLnBrk="1" hangingPunct="1"/>
            <a:r>
              <a:rPr lang="en-US" altLang="en-US" dirty="0" smtClean="0"/>
              <a:t>To do this it is good to create a text file and pull everything together</a:t>
            </a:r>
          </a:p>
          <a:p>
            <a:pPr eaLnBrk="1" hangingPunct="1"/>
            <a:r>
              <a:rPr lang="en-US" altLang="en-US" dirty="0" smtClean="0"/>
              <a:t>For more info: </a:t>
            </a:r>
            <a:r>
              <a:rPr lang="en-US" altLang="en-US" sz="1400" dirty="0" smtClean="0">
                <a:hlinkClick r:id="rId2"/>
              </a:rPr>
              <a:t>http</a:t>
            </a:r>
            <a:r>
              <a:rPr lang="en-US" altLang="en-US" sz="1400" dirty="0">
                <a:hlinkClick r:id="rId2"/>
              </a:rPr>
              <a:t>://forums.ni.com/ni/attachments/ni/370/6606/1/d_chip.pdf</a:t>
            </a:r>
            <a:endParaRPr lang="en-US" altLang="en-US" sz="1400" dirty="0" smtClean="0"/>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5" name="Picture 4"/>
          <p:cNvPicPr>
            <a:picLocks noChangeAspect="1"/>
          </p:cNvPicPr>
          <p:nvPr/>
        </p:nvPicPr>
        <p:blipFill>
          <a:blip r:embed="rId3"/>
          <a:stretch>
            <a:fillRect/>
          </a:stretch>
        </p:blipFill>
        <p:spPr>
          <a:xfrm>
            <a:off x="520700" y="2909887"/>
            <a:ext cx="3387268" cy="3429000"/>
          </a:xfrm>
          <a:prstGeom prst="rect">
            <a:avLst/>
          </a:prstGeom>
        </p:spPr>
      </p:pic>
      <p:pic>
        <p:nvPicPr>
          <p:cNvPr id="2" name="Picture 1"/>
          <p:cNvPicPr>
            <a:picLocks noChangeAspect="1"/>
          </p:cNvPicPr>
          <p:nvPr/>
        </p:nvPicPr>
        <p:blipFill>
          <a:blip r:embed="rId4"/>
          <a:stretch>
            <a:fillRect/>
          </a:stretch>
        </p:blipFill>
        <p:spPr>
          <a:xfrm>
            <a:off x="3968873" y="2916487"/>
            <a:ext cx="3013105" cy="3422399"/>
          </a:xfrm>
          <a:prstGeom prst="rect">
            <a:avLst/>
          </a:prstGeom>
        </p:spPr>
      </p:pic>
      <p:sp>
        <p:nvSpPr>
          <p:cNvPr id="6" name="TextBox 5"/>
          <p:cNvSpPr txBox="1"/>
          <p:nvPr/>
        </p:nvSpPr>
        <p:spPr>
          <a:xfrm>
            <a:off x="7105135" y="2916487"/>
            <a:ext cx="1260390" cy="1200329"/>
          </a:xfrm>
          <a:prstGeom prst="rect">
            <a:avLst/>
          </a:prstGeom>
          <a:solidFill>
            <a:srgbClr val="CCFFCC"/>
          </a:solidFill>
          <a:ln>
            <a:solidFill>
              <a:srgbClr val="0000CC"/>
            </a:solidFill>
          </a:ln>
        </p:spPr>
        <p:txBody>
          <a:bodyPr wrap="square" rtlCol="0">
            <a:spAutoFit/>
          </a:bodyPr>
          <a:lstStyle/>
          <a:p>
            <a:r>
              <a:rPr lang="en-US" sz="1200" dirty="0" smtClean="0"/>
              <a:t>This is a digital part so it should have this sort of header because you are using a truth table. </a:t>
            </a:r>
            <a:endParaRPr lang="en-US" sz="1200" dirty="0"/>
          </a:p>
        </p:txBody>
      </p:sp>
      <p:sp>
        <p:nvSpPr>
          <p:cNvPr id="7" name="Rectangle 6"/>
          <p:cNvSpPr/>
          <p:nvPr/>
        </p:nvSpPr>
        <p:spPr bwMode="auto">
          <a:xfrm>
            <a:off x="5156886" y="3352800"/>
            <a:ext cx="453082" cy="148281"/>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p:txBody>
      </p:sp>
      <p:cxnSp>
        <p:nvCxnSpPr>
          <p:cNvPr id="9" name="Curved Connector 8"/>
          <p:cNvCxnSpPr>
            <a:stCxn id="6" idx="0"/>
            <a:endCxn id="7" idx="0"/>
          </p:cNvCxnSpPr>
          <p:nvPr/>
        </p:nvCxnSpPr>
        <p:spPr bwMode="auto">
          <a:xfrm rot="16200000" flipH="1" flipV="1">
            <a:off x="6341222" y="1958691"/>
            <a:ext cx="436313" cy="2351903"/>
          </a:xfrm>
          <a:prstGeom prst="curvedConnector3">
            <a:avLst>
              <a:gd name="adj1" fmla="val -25961"/>
            </a:avLst>
          </a:prstGeom>
          <a:noFill/>
          <a:ln w="9525" cap="flat" cmpd="sng" algn="ctr">
            <a:solidFill>
              <a:srgbClr val="0000CC"/>
            </a:solidFill>
            <a:prstDash val="solid"/>
            <a:round/>
            <a:headEnd type="none" w="med" len="med"/>
            <a:tailEnd type="triangle"/>
          </a:ln>
          <a:effectLst/>
        </p:spPr>
      </p:cxnSp>
      <p:sp>
        <p:nvSpPr>
          <p:cNvPr id="16" name="TextBox 15"/>
          <p:cNvSpPr txBox="1"/>
          <p:nvPr/>
        </p:nvSpPr>
        <p:spPr>
          <a:xfrm>
            <a:off x="7105135" y="4207854"/>
            <a:ext cx="1260390" cy="646331"/>
          </a:xfrm>
          <a:prstGeom prst="rect">
            <a:avLst/>
          </a:prstGeom>
          <a:solidFill>
            <a:srgbClr val="CCFFCC"/>
          </a:solidFill>
          <a:ln>
            <a:solidFill>
              <a:srgbClr val="0000CC"/>
            </a:solidFill>
          </a:ln>
        </p:spPr>
        <p:txBody>
          <a:bodyPr wrap="square" rtlCol="0">
            <a:spAutoFit/>
          </a:bodyPr>
          <a:lstStyle/>
          <a:p>
            <a:r>
              <a:rPr lang="en-US" sz="1200" dirty="0" smtClean="0"/>
              <a:t>Everything else based on the spreadsheet</a:t>
            </a:r>
            <a:endParaRPr lang="en-US" sz="1200" dirty="0"/>
          </a:p>
        </p:txBody>
      </p:sp>
      <p:sp>
        <p:nvSpPr>
          <p:cNvPr id="13" name="Right Brace 12"/>
          <p:cNvSpPr/>
          <p:nvPr/>
        </p:nvSpPr>
        <p:spPr bwMode="auto">
          <a:xfrm>
            <a:off x="5782962" y="3871784"/>
            <a:ext cx="189470" cy="2051221"/>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p:txBody>
      </p:sp>
      <p:cxnSp>
        <p:nvCxnSpPr>
          <p:cNvPr id="18" name="Curved Connector 17"/>
          <p:cNvCxnSpPr>
            <a:stCxn id="16" idx="1"/>
          </p:cNvCxnSpPr>
          <p:nvPr/>
        </p:nvCxnSpPr>
        <p:spPr bwMode="auto">
          <a:xfrm rot="10800000" flipV="1">
            <a:off x="5972431" y="4531020"/>
            <a:ext cx="1132704" cy="366374"/>
          </a:xfrm>
          <a:prstGeom prst="curvedConnector3">
            <a:avLst>
              <a:gd name="adj1" fmla="val 50000"/>
            </a:avLst>
          </a:prstGeom>
          <a:noFill/>
          <a:ln w="9525" cap="flat" cmpd="sng" algn="ctr">
            <a:solidFill>
              <a:srgbClr val="0000CC"/>
            </a:solidFill>
            <a:prstDash val="solid"/>
            <a:round/>
            <a:headEnd type="none" w="med" len="med"/>
            <a:tailEnd type="triangle"/>
          </a:ln>
          <a:effectLst/>
        </p:spPr>
      </p:cxnSp>
      <p:pic>
        <p:nvPicPr>
          <p:cNvPr id="3" name="Picture 2">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8032" y="5888734"/>
            <a:ext cx="429768" cy="429768"/>
          </a:xfrm>
          <a:prstGeom prst="rect">
            <a:avLst/>
          </a:prstGeom>
        </p:spPr>
      </p:pic>
    </p:spTree>
    <p:extLst>
      <p:ext uri="{BB962C8B-B14F-4D97-AF65-F5344CB8AC3E}">
        <p14:creationId xmlns:p14="http://schemas.microsoft.com/office/powerpoint/2010/main" val="979178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2803">
                                            <p:txEl>
                                              <p:pRg st="2" end="2"/>
                                            </p:txEl>
                                          </p:spTgt>
                                        </p:tgtEl>
                                        <p:attrNameLst>
                                          <p:attrName>style.visibility</p:attrName>
                                        </p:attrNameLst>
                                      </p:cBhvr>
                                      <p:to>
                                        <p:strVal val="visible"/>
                                      </p:to>
                                    </p:set>
                                    <p:anim calcmode="lin" valueType="num">
                                      <p:cBhvr additive="base">
                                        <p:cTn id="19" dur="500" fill="hold"/>
                                        <p:tgtEl>
                                          <p:spTgt spid="332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28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Now build the model</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Step 5 is the real simulation model</a:t>
            </a:r>
          </a:p>
          <a:p>
            <a:pPr eaLnBrk="1" hangingPunct="1"/>
            <a:r>
              <a:rPr lang="en-US" altLang="en-US" dirty="0" smtClean="0"/>
              <a:t>Also need to connect the simulation model to the symbol pins. In our case we don’t need to do anything because model and symbol pins align.</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714" y="2893706"/>
            <a:ext cx="3387268" cy="3429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257" y="2893706"/>
            <a:ext cx="3387268" cy="3429000"/>
          </a:xfrm>
          <a:prstGeom prst="rect">
            <a:avLst/>
          </a:prstGeom>
        </p:spPr>
      </p:pic>
    </p:spTree>
    <p:extLst>
      <p:ext uri="{BB962C8B-B14F-4D97-AF65-F5344CB8AC3E}">
        <p14:creationId xmlns:p14="http://schemas.microsoft.com/office/powerpoint/2010/main" val="123254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Now build the model</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Final step is to save it in the library</a:t>
            </a:r>
          </a:p>
          <a:p>
            <a:pPr eaLnBrk="1" hangingPunct="1"/>
            <a:r>
              <a:rPr lang="en-US" altLang="en-US" dirty="0" smtClean="0"/>
              <a:t>Afterwards we can find the part in the User Database.</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5" name="Picture 4"/>
          <p:cNvPicPr>
            <a:picLocks noChangeAspect="1"/>
          </p:cNvPicPr>
          <p:nvPr/>
        </p:nvPicPr>
        <p:blipFill>
          <a:blip r:embed="rId2"/>
          <a:stretch>
            <a:fillRect/>
          </a:stretch>
        </p:blipFill>
        <p:spPr>
          <a:xfrm>
            <a:off x="482643" y="2914286"/>
            <a:ext cx="4290969" cy="2792069"/>
          </a:xfrm>
          <a:prstGeom prst="rect">
            <a:avLst/>
          </a:prstGeom>
        </p:spPr>
      </p:pic>
      <p:pic>
        <p:nvPicPr>
          <p:cNvPr id="7" name="Picture 6"/>
          <p:cNvPicPr>
            <a:picLocks noChangeAspect="1"/>
          </p:cNvPicPr>
          <p:nvPr/>
        </p:nvPicPr>
        <p:blipFill>
          <a:blip r:embed="rId3"/>
          <a:stretch>
            <a:fillRect/>
          </a:stretch>
        </p:blipFill>
        <p:spPr>
          <a:xfrm>
            <a:off x="601363" y="5053365"/>
            <a:ext cx="1857459" cy="971456"/>
          </a:xfrm>
          <a:prstGeom prst="rect">
            <a:avLst/>
          </a:prstGeom>
        </p:spPr>
      </p:pic>
      <p:pic>
        <p:nvPicPr>
          <p:cNvPr id="2" name="Picture 1"/>
          <p:cNvPicPr>
            <a:picLocks noChangeAspect="1"/>
          </p:cNvPicPr>
          <p:nvPr/>
        </p:nvPicPr>
        <p:blipFill>
          <a:blip r:embed="rId4"/>
          <a:stretch>
            <a:fillRect/>
          </a:stretch>
        </p:blipFill>
        <p:spPr>
          <a:xfrm>
            <a:off x="4677569" y="2277355"/>
            <a:ext cx="4290969" cy="3429000"/>
          </a:xfrm>
          <a:prstGeom prst="rect">
            <a:avLst/>
          </a:prstGeom>
        </p:spPr>
      </p:pic>
    </p:spTree>
    <p:extLst>
      <p:ext uri="{BB962C8B-B14F-4D97-AF65-F5344CB8AC3E}">
        <p14:creationId xmlns:p14="http://schemas.microsoft.com/office/powerpoint/2010/main" val="308369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Now we can test the model</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It works!</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3" name="Picture 2"/>
          <p:cNvPicPr>
            <a:picLocks noChangeAspect="1"/>
          </p:cNvPicPr>
          <p:nvPr/>
        </p:nvPicPr>
        <p:blipFill>
          <a:blip r:embed="rId2"/>
          <a:stretch>
            <a:fillRect/>
          </a:stretch>
        </p:blipFill>
        <p:spPr>
          <a:xfrm>
            <a:off x="1244246" y="811893"/>
            <a:ext cx="7198767" cy="5486400"/>
          </a:xfrm>
          <a:prstGeom prst="rect">
            <a:avLst/>
          </a:prstGeom>
        </p:spPr>
      </p:pic>
      <p:pic>
        <p:nvPicPr>
          <p:cNvPr id="6" name="Picture 5">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2410482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Build a circuit for the model</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Use the logic converter and extract the Booleans</a:t>
            </a:r>
          </a:p>
          <a:p>
            <a:pPr eaLnBrk="1" hangingPunct="1"/>
            <a:r>
              <a:rPr lang="en-US" altLang="en-US" dirty="0" smtClean="0"/>
              <a:t>Then build and test the Boolean equivalent circuit</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3" name="Picture 2"/>
          <p:cNvPicPr>
            <a:picLocks noChangeAspect="1"/>
          </p:cNvPicPr>
          <p:nvPr/>
        </p:nvPicPr>
        <p:blipFill>
          <a:blip r:embed="rId2"/>
          <a:stretch>
            <a:fillRect/>
          </a:stretch>
        </p:blipFill>
        <p:spPr>
          <a:xfrm>
            <a:off x="1298541" y="2225783"/>
            <a:ext cx="2107163" cy="2679700"/>
          </a:xfrm>
          <a:prstGeom prst="rect">
            <a:avLst/>
          </a:prstGeom>
        </p:spPr>
      </p:pic>
      <p:pic>
        <p:nvPicPr>
          <p:cNvPr id="4" name="Picture 3"/>
          <p:cNvPicPr>
            <a:picLocks noChangeAspect="1"/>
          </p:cNvPicPr>
          <p:nvPr/>
        </p:nvPicPr>
        <p:blipFill>
          <a:blip r:embed="rId3"/>
          <a:stretch>
            <a:fillRect/>
          </a:stretch>
        </p:blipFill>
        <p:spPr>
          <a:xfrm>
            <a:off x="3748216" y="2458818"/>
            <a:ext cx="3858784" cy="2446665"/>
          </a:xfrm>
          <a:prstGeom prst="rect">
            <a:avLst/>
          </a:prstGeom>
        </p:spPr>
      </p:pic>
      <p:pic>
        <p:nvPicPr>
          <p:cNvPr id="7" name="Picture 6">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2152772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Build a circuit for the model</a:t>
            </a:r>
            <a:endParaRPr lang="en-US" altLang="en-US" dirty="0" smtClean="0"/>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It works! We can now build it …</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2" name="Picture 1"/>
          <p:cNvPicPr>
            <a:picLocks noChangeAspect="1"/>
          </p:cNvPicPr>
          <p:nvPr/>
        </p:nvPicPr>
        <p:blipFill>
          <a:blip r:embed="rId2"/>
          <a:stretch>
            <a:fillRect/>
          </a:stretch>
        </p:blipFill>
        <p:spPr>
          <a:xfrm>
            <a:off x="1385419" y="1664043"/>
            <a:ext cx="2930361" cy="4381328"/>
          </a:xfrm>
          <a:prstGeom prst="rect">
            <a:avLst/>
          </a:prstGeom>
        </p:spPr>
      </p:pic>
      <p:pic>
        <p:nvPicPr>
          <p:cNvPr id="3" name="Picture 2"/>
          <p:cNvPicPr>
            <a:picLocks noChangeAspect="1"/>
          </p:cNvPicPr>
          <p:nvPr/>
        </p:nvPicPr>
        <p:blipFill>
          <a:blip r:embed="rId3"/>
          <a:stretch>
            <a:fillRect/>
          </a:stretch>
        </p:blipFill>
        <p:spPr>
          <a:xfrm>
            <a:off x="4546229" y="1540476"/>
            <a:ext cx="3179308" cy="4442254"/>
          </a:xfrm>
          <a:prstGeom prst="rect">
            <a:avLst/>
          </a:prstGeom>
        </p:spPr>
      </p:pic>
      <p:pic>
        <p:nvPicPr>
          <p:cNvPr id="7" name="Picture 6">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249151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Design, Build and Test</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Based on the simulation results </a:t>
            </a:r>
            <a:r>
              <a:rPr lang="en-US" altLang="en-US" dirty="0"/>
              <a:t>build the  </a:t>
            </a:r>
            <a:r>
              <a:rPr lang="en-US" altLang="en-US" dirty="0" smtClean="0"/>
              <a:t>           3 </a:t>
            </a:r>
            <a:r>
              <a:rPr lang="en-US" altLang="en-US" dirty="0"/>
              <a:t>Bit Adder </a:t>
            </a:r>
            <a:r>
              <a:rPr lang="en-US" altLang="en-US" smtClean="0"/>
              <a:t>with </a:t>
            </a:r>
            <a:r>
              <a:rPr lang="en-US" altLang="en-US" smtClean="0"/>
              <a:t>a </a:t>
            </a:r>
            <a:r>
              <a:rPr lang="en-US" altLang="en-US" dirty="0" smtClean="0"/>
              <a:t>two digit 7 segment display.</a:t>
            </a:r>
          </a:p>
          <a:p>
            <a:pPr eaLnBrk="1" hangingPunct="1"/>
            <a:r>
              <a:rPr lang="en-US" altLang="en-US" dirty="0" smtClean="0"/>
              <a:t>Option 1 use combinational logic for Binary to BCD conversion</a:t>
            </a:r>
          </a:p>
          <a:p>
            <a:pPr eaLnBrk="1" hangingPunct="1"/>
            <a:r>
              <a:rPr lang="en-US" altLang="en-US" dirty="0" smtClean="0"/>
              <a:t>Option 2 use Arduino or Basic Stamp for conversion</a:t>
            </a:r>
          </a:p>
          <a:p>
            <a:pPr eaLnBrk="1" hangingPunct="1"/>
            <a:r>
              <a:rPr lang="en-US" altLang="en-US" dirty="0" smtClean="0"/>
              <a:t>Option 3 use EEPROM for conversion</a:t>
            </a:r>
          </a:p>
          <a:p>
            <a:pPr eaLnBrk="1" hangingPunct="1"/>
            <a:r>
              <a:rPr lang="en-US" altLang="en-US" dirty="0" smtClean="0"/>
              <a:t>Option 4 use CPLD Xilinx board for conversion</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spTree>
    <p:extLst>
      <p:ext uri="{BB962C8B-B14F-4D97-AF65-F5344CB8AC3E}">
        <p14:creationId xmlns:p14="http://schemas.microsoft.com/office/powerpoint/2010/main" val="4125191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2803">
                                            <p:txEl>
                                              <p:pRg st="2" end="2"/>
                                            </p:txEl>
                                          </p:spTgt>
                                        </p:tgtEl>
                                        <p:attrNameLst>
                                          <p:attrName>style.visibility</p:attrName>
                                        </p:attrNameLst>
                                      </p:cBhvr>
                                      <p:to>
                                        <p:strVal val="visible"/>
                                      </p:to>
                                    </p:set>
                                    <p:anim calcmode="lin" valueType="num">
                                      <p:cBhvr additive="base">
                                        <p:cTn id="19" dur="500" fill="hold"/>
                                        <p:tgtEl>
                                          <p:spTgt spid="332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2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2803">
                                            <p:txEl>
                                              <p:pRg st="3" end="3"/>
                                            </p:txEl>
                                          </p:spTgt>
                                        </p:tgtEl>
                                        <p:attrNameLst>
                                          <p:attrName>style.visibility</p:attrName>
                                        </p:attrNameLst>
                                      </p:cBhvr>
                                      <p:to>
                                        <p:strVal val="visible"/>
                                      </p:to>
                                    </p:set>
                                    <p:anim calcmode="lin" valueType="num">
                                      <p:cBhvr additive="base">
                                        <p:cTn id="25" dur="500" fill="hold"/>
                                        <p:tgtEl>
                                          <p:spTgt spid="332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2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2803">
                                            <p:txEl>
                                              <p:pRg st="4" end="4"/>
                                            </p:txEl>
                                          </p:spTgt>
                                        </p:tgtEl>
                                        <p:attrNameLst>
                                          <p:attrName>style.visibility</p:attrName>
                                        </p:attrNameLst>
                                      </p:cBhvr>
                                      <p:to>
                                        <p:strVal val="visible"/>
                                      </p:to>
                                    </p:set>
                                    <p:anim calcmode="lin" valueType="num">
                                      <p:cBhvr additive="base">
                                        <p:cTn id="31" dur="500" fill="hold"/>
                                        <p:tgtEl>
                                          <p:spTgt spid="332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28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Rectangle 2"/>
          <p:cNvSpPr>
            <a:spLocks noGrp="1" noChangeArrowheads="1"/>
          </p:cNvSpPr>
          <p:nvPr>
            <p:ph type="title"/>
          </p:nvPr>
        </p:nvSpPr>
        <p:spPr>
          <a:noFill/>
          <a:ln/>
        </p:spPr>
        <p:txBody>
          <a:bodyPr/>
          <a:lstStyle/>
          <a:p>
            <a:r>
              <a:rPr lang="en-US" altLang="en-US" dirty="0" smtClean="0"/>
              <a:t>Introduction</a:t>
            </a:r>
            <a:endParaRPr lang="en-US" altLang="en-US" dirty="0"/>
          </a:p>
        </p:txBody>
      </p:sp>
      <p:sp>
        <p:nvSpPr>
          <p:cNvPr id="1799171" name="Rectangle 3"/>
          <p:cNvSpPr>
            <a:spLocks noChangeArrowheads="1"/>
          </p:cNvSpPr>
          <p:nvPr/>
        </p:nvSpPr>
        <p:spPr bwMode="auto">
          <a:xfrm>
            <a:off x="520700" y="733425"/>
            <a:ext cx="85185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30000"/>
              </a:spcBef>
              <a:buChar char="•"/>
              <a:defRPr sz="2400">
                <a:solidFill>
                  <a:schemeClr val="tx1"/>
                </a:solidFill>
                <a:latin typeface="Arial" pitchFamily="34" charset="0"/>
                <a:ea typeface="ＭＳ Ｐゴシック" pitchFamily="34" charset="-128"/>
              </a:defRPr>
            </a:lvl1pPr>
            <a:lvl2pPr marL="742950" indent="-285750" algn="l">
              <a:spcBef>
                <a:spcPct val="10000"/>
              </a:spcBef>
              <a:buChar char="–"/>
              <a:defRPr sz="2100">
                <a:solidFill>
                  <a:schemeClr val="tx1"/>
                </a:solidFill>
                <a:latin typeface="Arial" pitchFamily="34" charset="0"/>
                <a:ea typeface="ＭＳ Ｐゴシック" pitchFamily="34" charset="-128"/>
              </a:defRPr>
            </a:lvl2pPr>
            <a:lvl3pPr marL="1143000" indent="-228600" algn="l">
              <a:spcBef>
                <a:spcPct val="10000"/>
              </a:spcBef>
              <a:buChar char="•"/>
              <a:defRPr sz="2100">
                <a:solidFill>
                  <a:schemeClr val="tx1"/>
                </a:solidFill>
                <a:latin typeface="Arial" pitchFamily="34" charset="0"/>
                <a:ea typeface="ＭＳ Ｐゴシック" pitchFamily="34" charset="-128"/>
              </a:defRPr>
            </a:lvl3pPr>
            <a:lvl4pPr marL="1600200" indent="-228600" algn="l">
              <a:spcBef>
                <a:spcPct val="20000"/>
              </a:spcBef>
              <a:buChar char="–"/>
              <a:defRPr>
                <a:solidFill>
                  <a:schemeClr val="tx1"/>
                </a:solidFill>
                <a:latin typeface="Arial" pitchFamily="34" charset="0"/>
                <a:ea typeface="ＭＳ Ｐゴシック" pitchFamily="34" charset="-128"/>
              </a:defRPr>
            </a:lvl4pPr>
            <a:lvl5pPr marL="2057400" indent="-228600" algn="l">
              <a:spcBef>
                <a:spcPct val="20000"/>
              </a:spcBef>
              <a:buChar char="»"/>
              <a:defRPr>
                <a:solidFill>
                  <a:schemeClr val="tx1"/>
                </a:solidFill>
                <a:latin typeface="Courier" pitchFamily="49" charset="0"/>
                <a:ea typeface="ＭＳ Ｐゴシック" pitchFamily="34" charset="-128"/>
              </a:defRPr>
            </a:lvl5pPr>
            <a:lvl6pPr marL="2514600" indent="-228600" fontAlgn="base">
              <a:spcBef>
                <a:spcPct val="20000"/>
              </a:spcBef>
              <a:spcAft>
                <a:spcPct val="0"/>
              </a:spcAft>
              <a:buChar char="»"/>
              <a:defRPr>
                <a:solidFill>
                  <a:schemeClr val="tx1"/>
                </a:solidFill>
                <a:latin typeface="Courier" pitchFamily="49" charset="0"/>
                <a:ea typeface="ＭＳ Ｐゴシック" pitchFamily="34" charset="-128"/>
              </a:defRPr>
            </a:lvl6pPr>
            <a:lvl7pPr marL="2971800" indent="-228600" fontAlgn="base">
              <a:spcBef>
                <a:spcPct val="20000"/>
              </a:spcBef>
              <a:spcAft>
                <a:spcPct val="0"/>
              </a:spcAft>
              <a:buChar char="»"/>
              <a:defRPr>
                <a:solidFill>
                  <a:schemeClr val="tx1"/>
                </a:solidFill>
                <a:latin typeface="Courier" pitchFamily="49" charset="0"/>
                <a:ea typeface="ＭＳ Ｐゴシック" pitchFamily="34" charset="-128"/>
              </a:defRPr>
            </a:lvl7pPr>
            <a:lvl8pPr marL="3429000" indent="-228600" fontAlgn="base">
              <a:spcBef>
                <a:spcPct val="20000"/>
              </a:spcBef>
              <a:spcAft>
                <a:spcPct val="0"/>
              </a:spcAft>
              <a:buChar char="»"/>
              <a:defRPr>
                <a:solidFill>
                  <a:schemeClr val="tx1"/>
                </a:solidFill>
                <a:latin typeface="Courier" pitchFamily="49" charset="0"/>
                <a:ea typeface="ＭＳ Ｐゴシック" pitchFamily="34" charset="-128"/>
              </a:defRPr>
            </a:lvl8pPr>
            <a:lvl9pPr marL="3886200" indent="-228600" fontAlgn="base">
              <a:spcBef>
                <a:spcPct val="20000"/>
              </a:spcBef>
              <a:spcAft>
                <a:spcPct val="0"/>
              </a:spcAft>
              <a:buChar char="»"/>
              <a:defRPr>
                <a:solidFill>
                  <a:schemeClr val="tx1"/>
                </a:solidFill>
                <a:latin typeface="Courier" pitchFamily="49" charset="0"/>
                <a:ea typeface="ＭＳ Ｐゴシック" pitchFamily="34" charset="-128"/>
              </a:defRPr>
            </a:lvl9pPr>
          </a:lstStyle>
          <a:p>
            <a:r>
              <a:rPr lang="en-US" altLang="en-US" sz="2800" dirty="0" smtClean="0"/>
              <a:t>Some parts that existed and provide a unique function may become obsolete so you can no longer buy them. Old designs that use these parts must be redesigned or the parts may need to be replaced with new technology. This is true for the </a:t>
            </a:r>
          </a:p>
          <a:p>
            <a:r>
              <a:rPr lang="en-US" sz="2800" dirty="0" smtClean="0"/>
              <a:t>74185 BCD-to-Binary </a:t>
            </a:r>
            <a:r>
              <a:rPr lang="en-US" sz="2800" dirty="0"/>
              <a:t>and Binary-to-BCD Converters</a:t>
            </a:r>
            <a:endParaRPr lang="en-US" alt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735" y="3804522"/>
            <a:ext cx="2378075" cy="2217010"/>
          </a:xfrm>
          <a:prstGeom prst="rect">
            <a:avLst/>
          </a:prstGeom>
        </p:spPr>
      </p:pic>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88" y="5888736"/>
            <a:ext cx="347253" cy="429768"/>
          </a:xfrm>
          <a:prstGeom prst="rect">
            <a:avLst/>
          </a:prstGeom>
        </p:spPr>
      </p:pic>
    </p:spTree>
    <p:extLst>
      <p:ext uri="{BB962C8B-B14F-4D97-AF65-F5344CB8AC3E}">
        <p14:creationId xmlns:p14="http://schemas.microsoft.com/office/powerpoint/2010/main" val="634251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99171"/>
                                        </p:tgtEl>
                                        <p:attrNameLst>
                                          <p:attrName>style.visibility</p:attrName>
                                        </p:attrNameLst>
                                      </p:cBhvr>
                                      <p:to>
                                        <p:strVal val="visible"/>
                                      </p:to>
                                    </p:set>
                                    <p:anim calcmode="lin" valueType="num">
                                      <p:cBhvr additive="base">
                                        <p:cTn id="7" dur="500" fill="hold"/>
                                        <p:tgtEl>
                                          <p:spTgt spid="1799171"/>
                                        </p:tgtEl>
                                        <p:attrNameLst>
                                          <p:attrName>ppt_x</p:attrName>
                                        </p:attrNameLst>
                                      </p:cBhvr>
                                      <p:tavLst>
                                        <p:tav tm="0">
                                          <p:val>
                                            <p:strVal val="0-#ppt_w/2"/>
                                          </p:val>
                                        </p:tav>
                                        <p:tav tm="100000">
                                          <p:val>
                                            <p:strVal val="#ppt_x"/>
                                          </p:val>
                                        </p:tav>
                                      </p:tavLst>
                                    </p:anim>
                                    <p:anim calcmode="lin" valueType="num">
                                      <p:cBhvr additive="base">
                                        <p:cTn id="8" dur="500" fill="hold"/>
                                        <p:tgtEl>
                                          <p:spTgt spid="1799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91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2-4 BCD Code</a:t>
            </a:r>
          </a:p>
        </p:txBody>
      </p:sp>
      <p:sp>
        <p:nvSpPr>
          <p:cNvPr id="164867" name="Rectangle 3"/>
          <p:cNvSpPr>
            <a:spLocks noGrp="1" noChangeArrowheads="1"/>
          </p:cNvSpPr>
          <p:nvPr>
            <p:ph type="body" idx="1"/>
          </p:nvPr>
        </p:nvSpPr>
        <p:spPr>
          <a:xfrm>
            <a:off x="520700" y="733425"/>
            <a:ext cx="8518525" cy="5553075"/>
          </a:xfrm>
        </p:spPr>
        <p:txBody>
          <a:bodyPr/>
          <a:lstStyle/>
          <a:p>
            <a:pPr eaLnBrk="1" hangingPunct="1"/>
            <a:r>
              <a:rPr lang="en-US" altLang="en-US" smtClean="0"/>
              <a:t>Binary Coded Decimal (BCD) is a widely used</a:t>
            </a:r>
            <a:br>
              <a:rPr lang="en-US" altLang="en-US" smtClean="0"/>
            </a:br>
            <a:r>
              <a:rPr lang="en-US" altLang="en-US" smtClean="0"/>
              <a:t>way to present decimal numbers in binary form.</a:t>
            </a:r>
          </a:p>
          <a:p>
            <a:pPr lvl="1" eaLnBrk="1" hangingPunct="1"/>
            <a:r>
              <a:rPr lang="en-US" altLang="en-US" smtClean="0"/>
              <a:t>Combines features of both decimal and binary systems.</a:t>
            </a:r>
          </a:p>
          <a:p>
            <a:pPr lvl="2" eaLnBrk="1" hangingPunct="1"/>
            <a:r>
              <a:rPr lang="en-US" altLang="en-US" smtClean="0"/>
              <a:t>Each digit is converted to a binary equivalent.</a:t>
            </a:r>
          </a:p>
          <a:p>
            <a:pPr eaLnBrk="1" hangingPunct="1"/>
            <a:r>
              <a:rPr lang="en-US" altLang="en-US" smtClean="0"/>
              <a:t>BCD is </a:t>
            </a:r>
            <a:r>
              <a:rPr lang="en-US" altLang="en-US" i="1" smtClean="0"/>
              <a:t>not</a:t>
            </a:r>
            <a:r>
              <a:rPr lang="en-US" altLang="en-US" smtClean="0"/>
              <a:t> a number system.</a:t>
            </a:r>
          </a:p>
          <a:p>
            <a:pPr lvl="1" eaLnBrk="1" hangingPunct="1"/>
            <a:r>
              <a:rPr lang="en-US" altLang="en-US" smtClean="0"/>
              <a:t>It is a decimal number with each digit encoded</a:t>
            </a:r>
            <a:br>
              <a:rPr lang="en-US" altLang="en-US" smtClean="0"/>
            </a:br>
            <a:r>
              <a:rPr lang="en-US" altLang="en-US" smtClean="0"/>
              <a:t>to its binary equivalent.</a:t>
            </a:r>
          </a:p>
          <a:p>
            <a:pPr eaLnBrk="1" hangingPunct="1"/>
            <a:r>
              <a:rPr lang="en-US" altLang="en-US" smtClean="0"/>
              <a:t>A BCD number is </a:t>
            </a:r>
            <a:r>
              <a:rPr lang="en-US" altLang="en-US" i="1" smtClean="0"/>
              <a:t>not</a:t>
            </a:r>
            <a:r>
              <a:rPr lang="en-US" altLang="en-US" smtClean="0"/>
              <a:t> the same as a straight binary number.</a:t>
            </a:r>
          </a:p>
          <a:p>
            <a:pPr lvl="1" eaLnBrk="1" hangingPunct="1"/>
            <a:r>
              <a:rPr lang="en-US" altLang="en-US" smtClean="0"/>
              <a:t>The primary advantage of BCD is the relative</a:t>
            </a:r>
            <a:br>
              <a:rPr lang="en-US" altLang="en-US" smtClean="0"/>
            </a:br>
            <a:r>
              <a:rPr lang="en-US" altLang="en-US" smtClean="0"/>
              <a:t>ease of converting to and from decimal.</a:t>
            </a:r>
          </a:p>
        </p:txBody>
      </p:sp>
      <p:sp>
        <p:nvSpPr>
          <p:cNvPr id="23556"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spTree>
    <p:extLst>
      <p:ext uri="{BB962C8B-B14F-4D97-AF65-F5344CB8AC3E}">
        <p14:creationId xmlns:p14="http://schemas.microsoft.com/office/powerpoint/2010/main" val="325696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anim calcmode="lin" valueType="num">
                                      <p:cBhvr additive="base">
                                        <p:cTn id="11" dur="500" fill="hold"/>
                                        <p:tgtEl>
                                          <p:spTgt spid="1648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48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anim calcmode="lin" valueType="num">
                                      <p:cBhvr additive="base">
                                        <p:cTn id="15"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4867">
                                            <p:txEl>
                                              <p:pRg st="3" end="3"/>
                                            </p:txEl>
                                          </p:spTgt>
                                        </p:tgtEl>
                                        <p:attrNameLst>
                                          <p:attrName>style.visibility</p:attrName>
                                        </p:attrNameLst>
                                      </p:cBhvr>
                                      <p:to>
                                        <p:strVal val="visible"/>
                                      </p:to>
                                    </p:set>
                                    <p:anim calcmode="lin" valueType="num">
                                      <p:cBhvr additive="base">
                                        <p:cTn id="21" dur="500" fill="hold"/>
                                        <p:tgtEl>
                                          <p:spTgt spid="16486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486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4867">
                                            <p:txEl>
                                              <p:pRg st="4" end="4"/>
                                            </p:txEl>
                                          </p:spTgt>
                                        </p:tgtEl>
                                        <p:attrNameLst>
                                          <p:attrName>style.visibility</p:attrName>
                                        </p:attrNameLst>
                                      </p:cBhvr>
                                      <p:to>
                                        <p:strVal val="visible"/>
                                      </p:to>
                                    </p:set>
                                    <p:anim calcmode="lin" valueType="num">
                                      <p:cBhvr additive="base">
                                        <p:cTn id="25"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4867">
                                            <p:txEl>
                                              <p:pRg st="5" end="5"/>
                                            </p:txEl>
                                          </p:spTgt>
                                        </p:tgtEl>
                                        <p:attrNameLst>
                                          <p:attrName>style.visibility</p:attrName>
                                        </p:attrNameLst>
                                      </p:cBhvr>
                                      <p:to>
                                        <p:strVal val="visible"/>
                                      </p:to>
                                    </p:set>
                                    <p:anim calcmode="lin" valueType="num">
                                      <p:cBhvr additive="base">
                                        <p:cTn id="31" dur="500" fill="hold"/>
                                        <p:tgtEl>
                                          <p:spTgt spid="16486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86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4867">
                                            <p:txEl>
                                              <p:pRg st="6" end="6"/>
                                            </p:txEl>
                                          </p:spTgt>
                                        </p:tgtEl>
                                        <p:attrNameLst>
                                          <p:attrName>style.visibility</p:attrName>
                                        </p:attrNameLst>
                                      </p:cBhvr>
                                      <p:to>
                                        <p:strVal val="visible"/>
                                      </p:to>
                                    </p:set>
                                    <p:anim calcmode="lin" valueType="num">
                                      <p:cBhvr additive="base">
                                        <p:cTn id="35" dur="500" fill="hold"/>
                                        <p:tgtEl>
                                          <p:spTgt spid="16486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48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2-4 BCD Code</a:t>
            </a:r>
          </a:p>
        </p:txBody>
      </p:sp>
      <p:sp>
        <p:nvSpPr>
          <p:cNvPr id="165891" name="Rectangle 3"/>
          <p:cNvSpPr>
            <a:spLocks noGrp="1" noChangeArrowheads="1"/>
          </p:cNvSpPr>
          <p:nvPr>
            <p:ph type="body" idx="1"/>
          </p:nvPr>
        </p:nvSpPr>
        <p:spPr>
          <a:xfrm>
            <a:off x="520700" y="733425"/>
            <a:ext cx="8313738" cy="1636713"/>
          </a:xfrm>
          <a:noFill/>
        </p:spPr>
        <p:txBody>
          <a:bodyPr/>
          <a:lstStyle/>
          <a:p>
            <a:pPr eaLnBrk="1" hangingPunct="1"/>
            <a:r>
              <a:rPr lang="en-US" altLang="en-US" smtClean="0"/>
              <a:t>Convert the number 874</a:t>
            </a:r>
            <a:r>
              <a:rPr lang="en-US" altLang="en-US" baseline="-25000" smtClean="0"/>
              <a:t>10</a:t>
            </a:r>
            <a:r>
              <a:rPr lang="en-US" altLang="en-US" smtClean="0"/>
              <a:t> to BCD:</a:t>
            </a:r>
          </a:p>
          <a:p>
            <a:pPr lvl="1" eaLnBrk="1" hangingPunct="1"/>
            <a:r>
              <a:rPr lang="en-US" altLang="en-US" smtClean="0"/>
              <a:t>Each decimal digit is represented using 4 bits.</a:t>
            </a:r>
          </a:p>
          <a:p>
            <a:pPr lvl="2" eaLnBrk="1" hangingPunct="1"/>
            <a:r>
              <a:rPr lang="en-US" altLang="en-US" smtClean="0"/>
              <a:t>Each 4-bit group can never be greater than 9.</a:t>
            </a:r>
            <a:endParaRPr lang="en-US" altLang="en-US" sz="2100" smtClean="0"/>
          </a:p>
        </p:txBody>
      </p:sp>
      <p:sp>
        <p:nvSpPr>
          <p:cNvPr id="24580"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165894" name="Picture 6" descr="fg02_00000_eq002025"/>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35163" y="2362200"/>
            <a:ext cx="5227637"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5" name="Picture 7" descr="fg02_00000_eq002026"/>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930400" y="4714875"/>
            <a:ext cx="521176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6" name="Rectangle 8"/>
          <p:cNvSpPr>
            <a:spLocks noChangeArrowheads="1"/>
          </p:cNvSpPr>
          <p:nvPr/>
        </p:nvSpPr>
        <p:spPr bwMode="auto">
          <a:xfrm>
            <a:off x="557213" y="3914775"/>
            <a:ext cx="83137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30000"/>
              </a:spcBef>
              <a:buFontTx/>
              <a:buChar char="•"/>
            </a:pPr>
            <a:r>
              <a:rPr lang="en-US" altLang="en-US" sz="2800">
                <a:latin typeface="Arial" panose="020B0604020202020204" pitchFamily="34" charset="0"/>
              </a:rPr>
              <a:t>Reverse the process to convert BCD to decimal.</a:t>
            </a:r>
            <a:endParaRPr lang="en-US" altLang="en-US" sz="2400">
              <a:latin typeface="Arial" panose="020B0604020202020204" pitchFamily="34" charset="0"/>
            </a:endParaRPr>
          </a:p>
        </p:txBody>
      </p:sp>
    </p:spTree>
    <p:extLst>
      <p:ext uri="{BB962C8B-B14F-4D97-AF65-F5344CB8AC3E}">
        <p14:creationId xmlns:p14="http://schemas.microsoft.com/office/powerpoint/2010/main" val="610196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fill="hold"/>
                                        <p:tgtEl>
                                          <p:spTgt spid="165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58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5891">
                                            <p:txEl>
                                              <p:pRg st="1" end="1"/>
                                            </p:txEl>
                                          </p:spTgt>
                                        </p:tgtEl>
                                        <p:attrNameLst>
                                          <p:attrName>style.visibility</p:attrName>
                                        </p:attrNameLst>
                                      </p:cBhvr>
                                      <p:to>
                                        <p:strVal val="visible"/>
                                      </p:to>
                                    </p:set>
                                    <p:anim calcmode="lin" valueType="num">
                                      <p:cBhvr additive="base">
                                        <p:cTn id="11" dur="500" fill="hold"/>
                                        <p:tgtEl>
                                          <p:spTgt spid="1658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58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5891">
                                            <p:txEl>
                                              <p:pRg st="2" end="2"/>
                                            </p:txEl>
                                          </p:spTgt>
                                        </p:tgtEl>
                                        <p:attrNameLst>
                                          <p:attrName>style.visibility</p:attrName>
                                        </p:attrNameLst>
                                      </p:cBhvr>
                                      <p:to>
                                        <p:strVal val="visible"/>
                                      </p:to>
                                    </p:set>
                                    <p:anim calcmode="lin" valueType="num">
                                      <p:cBhvr additive="base">
                                        <p:cTn id="15" dur="500" fill="hold"/>
                                        <p:tgtEl>
                                          <p:spTgt spid="16589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5891">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65894"/>
                                        </p:tgtEl>
                                        <p:attrNameLst>
                                          <p:attrName>style.visibility</p:attrName>
                                        </p:attrNameLst>
                                      </p:cBhvr>
                                      <p:to>
                                        <p:strVal val="visible"/>
                                      </p:to>
                                    </p:set>
                                    <p:animEffect transition="in" filter="wipe(up)">
                                      <p:cBhvr>
                                        <p:cTn id="20" dur="500"/>
                                        <p:tgtEl>
                                          <p:spTgt spid="1658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5896"/>
                                        </p:tgtEl>
                                        <p:attrNameLst>
                                          <p:attrName>style.visibility</p:attrName>
                                        </p:attrNameLst>
                                      </p:cBhvr>
                                      <p:to>
                                        <p:strVal val="visible"/>
                                      </p:to>
                                    </p:set>
                                    <p:anim calcmode="lin" valueType="num">
                                      <p:cBhvr additive="base">
                                        <p:cTn id="25" dur="500" fill="hold"/>
                                        <p:tgtEl>
                                          <p:spTgt spid="165896"/>
                                        </p:tgtEl>
                                        <p:attrNameLst>
                                          <p:attrName>ppt_x</p:attrName>
                                        </p:attrNameLst>
                                      </p:cBhvr>
                                      <p:tavLst>
                                        <p:tav tm="0">
                                          <p:val>
                                            <p:strVal val="0-#ppt_w/2"/>
                                          </p:val>
                                        </p:tav>
                                        <p:tav tm="100000">
                                          <p:val>
                                            <p:strVal val="#ppt_x"/>
                                          </p:val>
                                        </p:tav>
                                      </p:tavLst>
                                    </p:anim>
                                    <p:anim calcmode="lin" valueType="num">
                                      <p:cBhvr additive="base">
                                        <p:cTn id="26" dur="500" fill="hold"/>
                                        <p:tgtEl>
                                          <p:spTgt spid="16589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165895"/>
                                        </p:tgtEl>
                                        <p:attrNameLst>
                                          <p:attrName>style.visibility</p:attrName>
                                        </p:attrNameLst>
                                      </p:cBhvr>
                                      <p:to>
                                        <p:strVal val="visible"/>
                                      </p:to>
                                    </p:set>
                                    <p:animEffect transition="in" filter="wipe(up)">
                                      <p:cBhvr>
                                        <p:cTn id="30" dur="500"/>
                                        <p:tgtEl>
                                          <p:spTgt spid="16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P spid="1658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2-4 BCD Code</a:t>
            </a:r>
          </a:p>
        </p:txBody>
      </p:sp>
      <p:sp>
        <p:nvSpPr>
          <p:cNvPr id="331779" name="Rectangle 3"/>
          <p:cNvSpPr>
            <a:spLocks noGrp="1" noChangeArrowheads="1"/>
          </p:cNvSpPr>
          <p:nvPr>
            <p:ph type="body" idx="1"/>
          </p:nvPr>
        </p:nvSpPr>
        <p:spPr>
          <a:xfrm>
            <a:off x="520700" y="733425"/>
            <a:ext cx="8313738" cy="1636713"/>
          </a:xfrm>
          <a:noFill/>
        </p:spPr>
        <p:txBody>
          <a:bodyPr/>
          <a:lstStyle/>
          <a:p>
            <a:pPr eaLnBrk="1" hangingPunct="1"/>
            <a:r>
              <a:rPr lang="en-US" altLang="en-US" smtClean="0"/>
              <a:t>Convert 0110100000111001 (BCD) to its</a:t>
            </a:r>
            <a:br>
              <a:rPr lang="en-US" altLang="en-US" smtClean="0"/>
            </a:br>
            <a:r>
              <a:rPr lang="en-US" altLang="en-US" smtClean="0"/>
              <a:t>decimal equivalent.</a:t>
            </a:r>
          </a:p>
        </p:txBody>
      </p:sp>
      <p:sp>
        <p:nvSpPr>
          <p:cNvPr id="25604"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331785" name="Picture 9" descr="fg02_00000_eq002027"/>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813050" y="1971675"/>
            <a:ext cx="36798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2168525" y="3133725"/>
            <a:ext cx="4705350" cy="819150"/>
            <a:chOff x="1420" y="1956"/>
            <a:chExt cx="2964" cy="516"/>
          </a:xfrm>
        </p:grpSpPr>
        <p:sp>
          <p:nvSpPr>
            <p:cNvPr id="25607" name="Rectangle 11"/>
            <p:cNvSpPr>
              <a:spLocks noChangeArrowheads="1"/>
            </p:cNvSpPr>
            <p:nvPr/>
          </p:nvSpPr>
          <p:spPr bwMode="auto">
            <a:xfrm>
              <a:off x="1420" y="1986"/>
              <a:ext cx="296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30000"/>
                </a:spcBef>
              </a:pPr>
              <a:r>
                <a:rPr lang="en-US" altLang="en-US" sz="2000" b="1">
                  <a:latin typeface="Arial" panose="020B0604020202020204" pitchFamily="34" charset="0"/>
                </a:rPr>
                <a:t>Divide the BCD number into four-bit</a:t>
              </a:r>
              <a:br>
                <a:rPr lang="en-US" altLang="en-US" sz="2000" b="1">
                  <a:latin typeface="Arial" panose="020B0604020202020204" pitchFamily="34" charset="0"/>
                </a:rPr>
              </a:br>
              <a:r>
                <a:rPr lang="en-US" altLang="en-US" sz="2000" b="1">
                  <a:latin typeface="Arial" panose="020B0604020202020204" pitchFamily="34" charset="0"/>
                </a:rPr>
                <a:t>groups and convert each to decimal.</a:t>
              </a:r>
            </a:p>
          </p:txBody>
        </p:sp>
        <p:sp>
          <p:nvSpPr>
            <p:cNvPr id="25608" name="Rectangle 12"/>
            <p:cNvSpPr>
              <a:spLocks noChangeArrowheads="1"/>
            </p:cNvSpPr>
            <p:nvPr/>
          </p:nvSpPr>
          <p:spPr bwMode="auto">
            <a:xfrm>
              <a:off x="1422" y="1956"/>
              <a:ext cx="2916" cy="5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spTree>
    <p:extLst>
      <p:ext uri="{BB962C8B-B14F-4D97-AF65-F5344CB8AC3E}">
        <p14:creationId xmlns:p14="http://schemas.microsoft.com/office/powerpoint/2010/main" val="1166985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 calcmode="lin" valueType="num">
                                      <p:cBhvr additive="base">
                                        <p:cTn id="7" dur="500" fill="hold"/>
                                        <p:tgtEl>
                                          <p:spTgt spid="331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17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31785"/>
                                        </p:tgtEl>
                                        <p:attrNameLst>
                                          <p:attrName>style.visibility</p:attrName>
                                        </p:attrNameLst>
                                      </p:cBhvr>
                                      <p:to>
                                        <p:strVal val="visible"/>
                                      </p:to>
                                    </p:set>
                                    <p:animEffect transition="in" filter="wipe(up)">
                                      <p:cBhvr>
                                        <p:cTn id="12" dur="500"/>
                                        <p:tgtEl>
                                          <p:spTgt spid="331785"/>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2-4 BCD Code</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smtClean="0"/>
              <a:t>Convert BCD 011111000001 to its decimal equivalent.</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grpSp>
        <p:nvGrpSpPr>
          <p:cNvPr id="2" name="Group 15"/>
          <p:cNvGrpSpPr>
            <a:grpSpLocks/>
          </p:cNvGrpSpPr>
          <p:nvPr/>
        </p:nvGrpSpPr>
        <p:grpSpPr bwMode="auto">
          <a:xfrm>
            <a:off x="2397125" y="3286125"/>
            <a:ext cx="4705350" cy="819150"/>
            <a:chOff x="1270" y="2070"/>
            <a:chExt cx="2964" cy="516"/>
          </a:xfrm>
        </p:grpSpPr>
        <p:sp>
          <p:nvSpPr>
            <p:cNvPr id="27655" name="Rectangle 11"/>
            <p:cNvSpPr>
              <a:spLocks noChangeArrowheads="1"/>
            </p:cNvSpPr>
            <p:nvPr/>
          </p:nvSpPr>
          <p:spPr bwMode="auto">
            <a:xfrm>
              <a:off x="1270" y="2100"/>
              <a:ext cx="296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30000"/>
                </a:spcBef>
              </a:pPr>
              <a:r>
                <a:rPr lang="en-US" altLang="en-US" sz="2000" b="1">
                  <a:latin typeface="Arial" panose="020B0604020202020204" pitchFamily="34" charset="0"/>
                </a:rPr>
                <a:t>The forbidden group represents</a:t>
              </a:r>
              <a:br>
                <a:rPr lang="en-US" altLang="en-US" sz="2000" b="1">
                  <a:latin typeface="Arial" panose="020B0604020202020204" pitchFamily="34" charset="0"/>
                </a:rPr>
              </a:br>
              <a:r>
                <a:rPr lang="en-US" altLang="en-US" sz="2000" b="1">
                  <a:latin typeface="Arial" panose="020B0604020202020204" pitchFamily="34" charset="0"/>
                </a:rPr>
                <a:t>an error in the BCD number.</a:t>
              </a:r>
            </a:p>
          </p:txBody>
        </p:sp>
        <p:sp>
          <p:nvSpPr>
            <p:cNvPr id="27656" name="Rectangle 12"/>
            <p:cNvSpPr>
              <a:spLocks noChangeArrowheads="1"/>
            </p:cNvSpPr>
            <p:nvPr/>
          </p:nvSpPr>
          <p:spPr bwMode="auto">
            <a:xfrm>
              <a:off x="1440" y="2070"/>
              <a:ext cx="2580" cy="5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pic>
        <p:nvPicPr>
          <p:cNvPr id="332814" name="Picture 14" descr="fg02_00700_eq002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188" y="1958975"/>
            <a:ext cx="264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776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32814"/>
                                        </p:tgtEl>
                                        <p:attrNameLst>
                                          <p:attrName>style.visibility</p:attrName>
                                        </p:attrNameLst>
                                      </p:cBhvr>
                                      <p:to>
                                        <p:strVal val="visible"/>
                                      </p:to>
                                    </p:set>
                                    <p:animEffect transition="in" filter="wipe(up)">
                                      <p:cBhvr>
                                        <p:cTn id="12" dur="500"/>
                                        <p:tgtEl>
                                          <p:spTgt spid="332814"/>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7" name="Rectangle 3"/>
          <p:cNvSpPr>
            <a:spLocks noGrp="1" noChangeArrowheads="1"/>
          </p:cNvSpPr>
          <p:nvPr>
            <p:ph type="title"/>
          </p:nvPr>
        </p:nvSpPr>
        <p:spPr>
          <a:noFill/>
          <a:ln/>
        </p:spPr>
        <p:txBody>
          <a:bodyPr/>
          <a:lstStyle/>
          <a:p>
            <a:r>
              <a:rPr lang="en-US" altLang="en-US" dirty="0" smtClean="0"/>
              <a:t>74185</a:t>
            </a:r>
            <a:endParaRPr lang="en-US" altLang="en-US" dirty="0"/>
          </a:p>
        </p:txBody>
      </p:sp>
      <p:sp>
        <p:nvSpPr>
          <p:cNvPr id="1798149" name="Rectangle 5"/>
          <p:cNvSpPr>
            <a:spLocks noChangeArrowheads="1"/>
          </p:cNvSpPr>
          <p:nvPr/>
        </p:nvSpPr>
        <p:spPr bwMode="auto">
          <a:xfrm>
            <a:off x="520700" y="733425"/>
            <a:ext cx="85185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30000"/>
              </a:spcBef>
              <a:buChar char="•"/>
              <a:defRPr sz="2400">
                <a:solidFill>
                  <a:schemeClr val="tx1"/>
                </a:solidFill>
                <a:latin typeface="Arial" pitchFamily="34" charset="0"/>
                <a:ea typeface="ＭＳ Ｐゴシック" pitchFamily="34" charset="-128"/>
              </a:defRPr>
            </a:lvl1pPr>
            <a:lvl2pPr marL="742950" indent="-285750" algn="l">
              <a:spcBef>
                <a:spcPct val="10000"/>
              </a:spcBef>
              <a:buChar char="–"/>
              <a:defRPr sz="2100">
                <a:solidFill>
                  <a:schemeClr val="tx1"/>
                </a:solidFill>
                <a:latin typeface="Arial" pitchFamily="34" charset="0"/>
                <a:ea typeface="ＭＳ Ｐゴシック" pitchFamily="34" charset="-128"/>
              </a:defRPr>
            </a:lvl2pPr>
            <a:lvl3pPr marL="1143000" indent="-228600" algn="l">
              <a:spcBef>
                <a:spcPct val="10000"/>
              </a:spcBef>
              <a:buChar char="•"/>
              <a:defRPr sz="2100">
                <a:solidFill>
                  <a:schemeClr val="tx1"/>
                </a:solidFill>
                <a:latin typeface="Arial" pitchFamily="34" charset="0"/>
                <a:ea typeface="ＭＳ Ｐゴシック" pitchFamily="34" charset="-128"/>
              </a:defRPr>
            </a:lvl3pPr>
            <a:lvl4pPr marL="1600200" indent="-228600" algn="l">
              <a:spcBef>
                <a:spcPct val="20000"/>
              </a:spcBef>
              <a:buChar char="–"/>
              <a:defRPr>
                <a:solidFill>
                  <a:schemeClr val="tx1"/>
                </a:solidFill>
                <a:latin typeface="Arial" pitchFamily="34" charset="0"/>
                <a:ea typeface="ＭＳ Ｐゴシック" pitchFamily="34" charset="-128"/>
              </a:defRPr>
            </a:lvl4pPr>
            <a:lvl5pPr marL="2057400" indent="-228600" algn="l">
              <a:spcBef>
                <a:spcPct val="20000"/>
              </a:spcBef>
              <a:buChar char="»"/>
              <a:defRPr>
                <a:solidFill>
                  <a:schemeClr val="tx1"/>
                </a:solidFill>
                <a:latin typeface="Courier" pitchFamily="49" charset="0"/>
                <a:ea typeface="ＭＳ Ｐゴシック" pitchFamily="34" charset="-128"/>
              </a:defRPr>
            </a:lvl5pPr>
            <a:lvl6pPr marL="2514600" indent="-228600" fontAlgn="base">
              <a:spcBef>
                <a:spcPct val="20000"/>
              </a:spcBef>
              <a:spcAft>
                <a:spcPct val="0"/>
              </a:spcAft>
              <a:buChar char="»"/>
              <a:defRPr>
                <a:solidFill>
                  <a:schemeClr val="tx1"/>
                </a:solidFill>
                <a:latin typeface="Courier" pitchFamily="49" charset="0"/>
                <a:ea typeface="ＭＳ Ｐゴシック" pitchFamily="34" charset="-128"/>
              </a:defRPr>
            </a:lvl6pPr>
            <a:lvl7pPr marL="2971800" indent="-228600" fontAlgn="base">
              <a:spcBef>
                <a:spcPct val="20000"/>
              </a:spcBef>
              <a:spcAft>
                <a:spcPct val="0"/>
              </a:spcAft>
              <a:buChar char="»"/>
              <a:defRPr>
                <a:solidFill>
                  <a:schemeClr val="tx1"/>
                </a:solidFill>
                <a:latin typeface="Courier" pitchFamily="49" charset="0"/>
                <a:ea typeface="ＭＳ Ｐゴシック" pitchFamily="34" charset="-128"/>
              </a:defRPr>
            </a:lvl7pPr>
            <a:lvl8pPr marL="3429000" indent="-228600" fontAlgn="base">
              <a:spcBef>
                <a:spcPct val="20000"/>
              </a:spcBef>
              <a:spcAft>
                <a:spcPct val="0"/>
              </a:spcAft>
              <a:buChar char="»"/>
              <a:defRPr>
                <a:solidFill>
                  <a:schemeClr val="tx1"/>
                </a:solidFill>
                <a:latin typeface="Courier" pitchFamily="49" charset="0"/>
                <a:ea typeface="ＭＳ Ｐゴシック" pitchFamily="34" charset="-128"/>
              </a:defRPr>
            </a:lvl8pPr>
            <a:lvl9pPr marL="3886200" indent="-228600" fontAlgn="base">
              <a:spcBef>
                <a:spcPct val="20000"/>
              </a:spcBef>
              <a:spcAft>
                <a:spcPct val="0"/>
              </a:spcAft>
              <a:buChar char="»"/>
              <a:defRPr>
                <a:solidFill>
                  <a:schemeClr val="tx1"/>
                </a:solidFill>
                <a:latin typeface="Courier" pitchFamily="49" charset="0"/>
                <a:ea typeface="ＭＳ Ｐゴシック" pitchFamily="34" charset="-128"/>
              </a:defRPr>
            </a:lvl9pPr>
          </a:lstStyle>
          <a:p>
            <a:r>
              <a:rPr lang="en-US" altLang="en-US" sz="2800" dirty="0" smtClean="0"/>
              <a:t>The 74185 converts Binary to BCD code but it is an obsolete part, i.e. you can no longer buy it.</a:t>
            </a:r>
            <a:endParaRPr lang="en-US" alt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3" y="1746787"/>
            <a:ext cx="2628467" cy="4164341"/>
          </a:xfrm>
          <a:prstGeom prst="rect">
            <a:avLst/>
          </a:prstGeom>
        </p:spPr>
      </p:pic>
      <p:sp>
        <p:nvSpPr>
          <p:cNvPr id="9" name="Rectangle 5"/>
          <p:cNvSpPr>
            <a:spLocks noChangeArrowheads="1"/>
          </p:cNvSpPr>
          <p:nvPr/>
        </p:nvSpPr>
        <p:spPr bwMode="auto">
          <a:xfrm>
            <a:off x="863600" y="1616653"/>
            <a:ext cx="4383809"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30000"/>
              </a:spcBef>
              <a:buChar char="•"/>
              <a:defRPr sz="2400">
                <a:solidFill>
                  <a:schemeClr val="tx1"/>
                </a:solidFill>
                <a:latin typeface="Arial" pitchFamily="34" charset="0"/>
                <a:ea typeface="ＭＳ Ｐゴシック" pitchFamily="34" charset="-128"/>
              </a:defRPr>
            </a:lvl1pPr>
            <a:lvl2pPr marL="742950" indent="-285750" algn="l">
              <a:spcBef>
                <a:spcPct val="10000"/>
              </a:spcBef>
              <a:buChar char="–"/>
              <a:defRPr sz="2100">
                <a:solidFill>
                  <a:schemeClr val="tx1"/>
                </a:solidFill>
                <a:latin typeface="Arial" pitchFamily="34" charset="0"/>
                <a:ea typeface="ＭＳ Ｐゴシック" pitchFamily="34" charset="-128"/>
              </a:defRPr>
            </a:lvl2pPr>
            <a:lvl3pPr marL="1143000" indent="-228600" algn="l">
              <a:spcBef>
                <a:spcPct val="10000"/>
              </a:spcBef>
              <a:buChar char="•"/>
              <a:defRPr sz="2100">
                <a:solidFill>
                  <a:schemeClr val="tx1"/>
                </a:solidFill>
                <a:latin typeface="Arial" pitchFamily="34" charset="0"/>
                <a:ea typeface="ＭＳ Ｐゴシック" pitchFamily="34" charset="-128"/>
              </a:defRPr>
            </a:lvl3pPr>
            <a:lvl4pPr marL="1600200" indent="-228600" algn="l">
              <a:spcBef>
                <a:spcPct val="20000"/>
              </a:spcBef>
              <a:buChar char="–"/>
              <a:defRPr>
                <a:solidFill>
                  <a:schemeClr val="tx1"/>
                </a:solidFill>
                <a:latin typeface="Arial" pitchFamily="34" charset="0"/>
                <a:ea typeface="ＭＳ Ｐゴシック" pitchFamily="34" charset="-128"/>
              </a:defRPr>
            </a:lvl4pPr>
            <a:lvl5pPr marL="2057400" indent="-228600" algn="l">
              <a:spcBef>
                <a:spcPct val="20000"/>
              </a:spcBef>
              <a:buChar char="»"/>
              <a:defRPr>
                <a:solidFill>
                  <a:schemeClr val="tx1"/>
                </a:solidFill>
                <a:latin typeface="Courier" pitchFamily="49" charset="0"/>
                <a:ea typeface="ＭＳ Ｐゴシック" pitchFamily="34" charset="-128"/>
              </a:defRPr>
            </a:lvl5pPr>
            <a:lvl6pPr marL="2514600" indent="-228600" fontAlgn="base">
              <a:spcBef>
                <a:spcPct val="20000"/>
              </a:spcBef>
              <a:spcAft>
                <a:spcPct val="0"/>
              </a:spcAft>
              <a:buChar char="»"/>
              <a:defRPr>
                <a:solidFill>
                  <a:schemeClr val="tx1"/>
                </a:solidFill>
                <a:latin typeface="Courier" pitchFamily="49" charset="0"/>
                <a:ea typeface="ＭＳ Ｐゴシック" pitchFamily="34" charset="-128"/>
              </a:defRPr>
            </a:lvl6pPr>
            <a:lvl7pPr marL="2971800" indent="-228600" fontAlgn="base">
              <a:spcBef>
                <a:spcPct val="20000"/>
              </a:spcBef>
              <a:spcAft>
                <a:spcPct val="0"/>
              </a:spcAft>
              <a:buChar char="»"/>
              <a:defRPr>
                <a:solidFill>
                  <a:schemeClr val="tx1"/>
                </a:solidFill>
                <a:latin typeface="Courier" pitchFamily="49" charset="0"/>
                <a:ea typeface="ＭＳ Ｐゴシック" pitchFamily="34" charset="-128"/>
              </a:defRPr>
            </a:lvl7pPr>
            <a:lvl8pPr marL="3429000" indent="-228600" fontAlgn="base">
              <a:spcBef>
                <a:spcPct val="20000"/>
              </a:spcBef>
              <a:spcAft>
                <a:spcPct val="0"/>
              </a:spcAft>
              <a:buChar char="»"/>
              <a:defRPr>
                <a:solidFill>
                  <a:schemeClr val="tx1"/>
                </a:solidFill>
                <a:latin typeface="Courier" pitchFamily="49" charset="0"/>
                <a:ea typeface="ＭＳ Ｐゴシック" pitchFamily="34" charset="-128"/>
              </a:defRPr>
            </a:lvl8pPr>
            <a:lvl9pPr marL="3886200" indent="-228600" fontAlgn="base">
              <a:spcBef>
                <a:spcPct val="20000"/>
              </a:spcBef>
              <a:spcAft>
                <a:spcPct val="0"/>
              </a:spcAft>
              <a:buChar char="»"/>
              <a:defRPr>
                <a:solidFill>
                  <a:schemeClr val="tx1"/>
                </a:solidFill>
                <a:latin typeface="Courier" pitchFamily="49" charset="0"/>
                <a:ea typeface="ＭＳ Ｐゴシック" pitchFamily="34" charset="-128"/>
              </a:defRPr>
            </a:lvl9pPr>
          </a:lstStyle>
          <a:p>
            <a:pPr marL="0" indent="0">
              <a:buNone/>
            </a:pPr>
            <a:r>
              <a:rPr lang="en-US" altLang="en-US" sz="2800" dirty="0" smtClean="0"/>
              <a:t>Also, Multisim does not have a model for it so we could build a model for it and use it to design a replacement part using combinational logic. All we need is the “truth table”</a:t>
            </a:r>
            <a:endParaRPr lang="en-US" altLang="en-US" sz="2800" dirty="0"/>
          </a:p>
        </p:txBody>
      </p:sp>
    </p:spTree>
    <p:extLst>
      <p:ext uri="{BB962C8B-B14F-4D97-AF65-F5344CB8AC3E}">
        <p14:creationId xmlns:p14="http://schemas.microsoft.com/office/powerpoint/2010/main" val="2656267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98149"/>
                                        </p:tgtEl>
                                        <p:attrNameLst>
                                          <p:attrName>style.visibility</p:attrName>
                                        </p:attrNameLst>
                                      </p:cBhvr>
                                      <p:to>
                                        <p:strVal val="visible"/>
                                      </p:to>
                                    </p:set>
                                    <p:anim calcmode="lin" valueType="num">
                                      <p:cBhvr additive="base">
                                        <p:cTn id="7" dur="500" fill="hold"/>
                                        <p:tgtEl>
                                          <p:spTgt spid="1798149"/>
                                        </p:tgtEl>
                                        <p:attrNameLst>
                                          <p:attrName>ppt_x</p:attrName>
                                        </p:attrNameLst>
                                      </p:cBhvr>
                                      <p:tavLst>
                                        <p:tav tm="0">
                                          <p:val>
                                            <p:strVal val="0-#ppt_w/2"/>
                                          </p:val>
                                        </p:tav>
                                        <p:tav tm="100000">
                                          <p:val>
                                            <p:strVal val="#ppt_x"/>
                                          </p:val>
                                        </p:tav>
                                      </p:tavLst>
                                    </p:anim>
                                    <p:anim calcmode="lin" valueType="num">
                                      <p:cBhvr additive="base">
                                        <p:cTn id="8" dur="500" fill="hold"/>
                                        <p:tgtEl>
                                          <p:spTgt spid="17981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8149"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3 bit adder with display</a:t>
            </a:r>
          </a:p>
        </p:txBody>
      </p:sp>
      <p:sp>
        <p:nvSpPr>
          <p:cNvPr id="332803" name="Rectangle 3"/>
          <p:cNvSpPr>
            <a:spLocks noGrp="1" noChangeArrowheads="1"/>
          </p:cNvSpPr>
          <p:nvPr>
            <p:ph type="body" idx="1"/>
          </p:nvPr>
        </p:nvSpPr>
        <p:spPr>
          <a:xfrm>
            <a:off x="520700" y="733425"/>
            <a:ext cx="8313738" cy="1636713"/>
          </a:xfrm>
          <a:noFill/>
        </p:spPr>
        <p:txBody>
          <a:bodyPr/>
          <a:lstStyle/>
          <a:p>
            <a:pPr eaLnBrk="1" hangingPunct="1"/>
            <a:r>
              <a:rPr lang="en-US" altLang="en-US" dirty="0" smtClean="0"/>
              <a:t>We want to build a two 3 bit circuit that can display the results as a two digit BCD using seven segment LEDs</a:t>
            </a:r>
          </a:p>
        </p:txBody>
      </p:sp>
      <p:sp>
        <p:nvSpPr>
          <p:cNvPr id="27652" name="Rectangle 5"/>
          <p:cNvSpPr>
            <a:spLocks noChangeArrowheads="1"/>
          </p:cNvSpPr>
          <p:nvPr/>
        </p:nvSpPr>
        <p:spPr bwMode="auto">
          <a:xfrm>
            <a:off x="6781800" y="61722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400" b="1">
                <a:solidFill>
                  <a:schemeClr val="bg1"/>
                </a:solidFill>
                <a:latin typeface="Arial" panose="020B0604020202020204" pitchFamily="34" charset="0"/>
              </a:rPr>
              <a:t>Copyright ©2007 by Pearson Education, Inc.</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Columbus, OH  43235</a:t>
            </a:r>
            <a:br>
              <a:rPr lang="en-US" altLang="en-US" sz="400" b="1">
                <a:solidFill>
                  <a:schemeClr val="bg1"/>
                </a:solidFill>
                <a:latin typeface="Arial" panose="020B0604020202020204" pitchFamily="34" charset="0"/>
              </a:rPr>
            </a:br>
            <a:r>
              <a:rPr lang="en-US" altLang="en-US" sz="400" b="1">
                <a:solidFill>
                  <a:schemeClr val="bg1"/>
                </a:solidFill>
                <a:latin typeface="Arial" panose="020B0604020202020204" pitchFamily="34" charset="0"/>
              </a:rPr>
              <a:t>All rights reserved.</a:t>
            </a:r>
          </a:p>
        </p:txBody>
      </p:sp>
      <p:pic>
        <p:nvPicPr>
          <p:cNvPr id="2" name="Picture 1"/>
          <p:cNvPicPr>
            <a:picLocks noChangeAspect="1"/>
          </p:cNvPicPr>
          <p:nvPr/>
        </p:nvPicPr>
        <p:blipFill>
          <a:blip r:embed="rId2"/>
          <a:stretch>
            <a:fillRect/>
          </a:stretch>
        </p:blipFill>
        <p:spPr>
          <a:xfrm>
            <a:off x="1367326" y="2105845"/>
            <a:ext cx="6414489" cy="3873478"/>
          </a:xfrm>
          <a:prstGeom prst="rect">
            <a:avLst/>
          </a:prstGeom>
        </p:spPr>
      </p:pic>
      <p:pic>
        <p:nvPicPr>
          <p:cNvPr id="4" name="Picture 3">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91" y="5890940"/>
            <a:ext cx="430530" cy="424815"/>
          </a:xfrm>
          <a:prstGeom prst="rect">
            <a:avLst/>
          </a:prstGeom>
        </p:spPr>
      </p:pic>
    </p:spTree>
    <p:extLst>
      <p:ext uri="{BB962C8B-B14F-4D97-AF65-F5344CB8AC3E}">
        <p14:creationId xmlns:p14="http://schemas.microsoft.com/office/powerpoint/2010/main" val="1458287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additive="base">
                                        <p:cTn id="7" dur="500" fill="hold"/>
                                        <p:tgtEl>
                                          <p:spTgt spid="332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toccitemplate">
  <a:themeElements>
    <a:clrScheme name="toccitemplate 13">
      <a:dk1>
        <a:srgbClr val="000000"/>
      </a:dk1>
      <a:lt1>
        <a:srgbClr val="FFFFFF"/>
      </a:lt1>
      <a:dk2>
        <a:srgbClr val="000000"/>
      </a:dk2>
      <a:lt2>
        <a:srgbClr val="808080"/>
      </a:lt2>
      <a:accent1>
        <a:srgbClr val="B0CACD"/>
      </a:accent1>
      <a:accent2>
        <a:srgbClr val="3E1B15"/>
      </a:accent2>
      <a:accent3>
        <a:srgbClr val="FFFFFF"/>
      </a:accent3>
      <a:accent4>
        <a:srgbClr val="000000"/>
      </a:accent4>
      <a:accent5>
        <a:srgbClr val="D4E1E3"/>
      </a:accent5>
      <a:accent6>
        <a:srgbClr val="371712"/>
      </a:accent6>
      <a:hlink>
        <a:srgbClr val="C46200"/>
      </a:hlink>
      <a:folHlink>
        <a:srgbClr val="EB933B"/>
      </a:folHlink>
    </a:clrScheme>
    <a:fontScheme name="tocci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tocc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c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c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c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c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c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c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c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c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c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c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c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citemplate 13">
        <a:dk1>
          <a:srgbClr val="000000"/>
        </a:dk1>
        <a:lt1>
          <a:srgbClr val="FFFFFF"/>
        </a:lt1>
        <a:dk2>
          <a:srgbClr val="000000"/>
        </a:dk2>
        <a:lt2>
          <a:srgbClr val="808080"/>
        </a:lt2>
        <a:accent1>
          <a:srgbClr val="B0CACD"/>
        </a:accent1>
        <a:accent2>
          <a:srgbClr val="3E1B15"/>
        </a:accent2>
        <a:accent3>
          <a:srgbClr val="FFFFFF"/>
        </a:accent3>
        <a:accent4>
          <a:srgbClr val="000000"/>
        </a:accent4>
        <a:accent5>
          <a:srgbClr val="D4E1E3"/>
        </a:accent5>
        <a:accent6>
          <a:srgbClr val="371712"/>
        </a:accent6>
        <a:hlink>
          <a:srgbClr val="C46200"/>
        </a:hlink>
        <a:folHlink>
          <a:srgbClr val="EB93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newdesignxx3</Template>
  <TotalTime>981</TotalTime>
  <Words>953</Words>
  <Application>Microsoft Office PowerPoint</Application>
  <PresentationFormat>On-screen Show (4:3)</PresentationFormat>
  <Paragraphs>108</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ＭＳ Ｐゴシック</vt:lpstr>
      <vt:lpstr>Arial</vt:lpstr>
      <vt:lpstr>Courier</vt:lpstr>
      <vt:lpstr>Times New Roman</vt:lpstr>
      <vt:lpstr>toccitemplate</vt:lpstr>
      <vt:lpstr>Worksheet</vt:lpstr>
      <vt:lpstr>PowerPoint Presentation</vt:lpstr>
      <vt:lpstr>Objectives</vt:lpstr>
      <vt:lpstr>Introduction</vt:lpstr>
      <vt:lpstr>2-4 BCD Code</vt:lpstr>
      <vt:lpstr>2-4 BCD Code</vt:lpstr>
      <vt:lpstr>2-4 BCD Code</vt:lpstr>
      <vt:lpstr>2-4 BCD Code</vt:lpstr>
      <vt:lpstr>74185</vt:lpstr>
      <vt:lpstr>3 bit adder with display</vt:lpstr>
      <vt:lpstr>The 7 Segment Display</vt:lpstr>
      <vt:lpstr>Multisim – Seven Segment Display</vt:lpstr>
      <vt:lpstr>Multisim – Seven Segment Display</vt:lpstr>
      <vt:lpstr>Multisim – BCD with Common Anode 7 Segment Display</vt:lpstr>
      <vt:lpstr>Multisim – BCD with Common Cathode 7 Segment Display</vt:lpstr>
      <vt:lpstr>Use Excel to build the model</vt:lpstr>
      <vt:lpstr>Now build the model</vt:lpstr>
      <vt:lpstr>Now build the model</vt:lpstr>
      <vt:lpstr>Now build the model</vt:lpstr>
      <vt:lpstr>Now build the model</vt:lpstr>
      <vt:lpstr>Now build the model</vt:lpstr>
      <vt:lpstr>Now build the model</vt:lpstr>
      <vt:lpstr>Now build the model</vt:lpstr>
      <vt:lpstr>Now we can test the model</vt:lpstr>
      <vt:lpstr>Build a circuit for the model</vt:lpstr>
      <vt:lpstr>Build a circuit for the model</vt:lpstr>
      <vt:lpstr>Design, Build and Test</vt:lpstr>
    </vt:vector>
  </TitlesOfParts>
  <Manager>TAB Services</Manager>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Introductory Concepts</dc:title>
  <dc:creator>Tocci</dc:creator>
  <cp:lastModifiedBy>Andrew Bell</cp:lastModifiedBy>
  <cp:revision>922</cp:revision>
  <dcterms:created xsi:type="dcterms:W3CDTF">2005-10-28T14:38:03Z</dcterms:created>
  <dcterms:modified xsi:type="dcterms:W3CDTF">2016-12-30T20:30:04Z</dcterms:modified>
</cp:coreProperties>
</file>