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3" r:id="rId7"/>
    <p:sldId id="261" r:id="rId8"/>
    <p:sldId id="262" r:id="rId9"/>
    <p:sldId id="264" r:id="rId10"/>
    <p:sldId id="265" r:id="rId11"/>
    <p:sldId id="266" r:id="rId12"/>
    <p:sldId id="267" r:id="rId13"/>
    <p:sldId id="268" r:id="rId14"/>
    <p:sldId id="269" r:id="rId15"/>
    <p:sldId id="271" r:id="rId16"/>
    <p:sldId id="270" r:id="rId17"/>
    <p:sldId id="272" r:id="rId18"/>
    <p:sldId id="274" r:id="rId19"/>
    <p:sldId id="273" r:id="rId20"/>
    <p:sldId id="275" r:id="rId21"/>
    <p:sldId id="276" r:id="rId22"/>
    <p:sldId id="277" r:id="rId23"/>
    <p:sldId id="279" r:id="rId24"/>
    <p:sldId id="278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307" r:id="rId36"/>
    <p:sldId id="308" r:id="rId37"/>
    <p:sldId id="309" r:id="rId38"/>
    <p:sldId id="310" r:id="rId39"/>
    <p:sldId id="311" r:id="rId40"/>
    <p:sldId id="312" r:id="rId41"/>
    <p:sldId id="313" r:id="rId42"/>
    <p:sldId id="314" r:id="rId43"/>
    <p:sldId id="315" r:id="rId44"/>
    <p:sldId id="316" r:id="rId45"/>
    <p:sldId id="317" r:id="rId46"/>
    <p:sldId id="318" r:id="rId47"/>
    <p:sldId id="319" r:id="rId48"/>
    <p:sldId id="290" r:id="rId49"/>
    <p:sldId id="291" r:id="rId50"/>
    <p:sldId id="292" r:id="rId51"/>
    <p:sldId id="293" r:id="rId52"/>
    <p:sldId id="294" r:id="rId53"/>
    <p:sldId id="295" r:id="rId54"/>
    <p:sldId id="296" r:id="rId55"/>
    <p:sldId id="297" r:id="rId56"/>
    <p:sldId id="298" r:id="rId57"/>
    <p:sldId id="299" r:id="rId58"/>
    <p:sldId id="300" r:id="rId59"/>
    <p:sldId id="301" r:id="rId60"/>
    <p:sldId id="302" r:id="rId61"/>
    <p:sldId id="303" r:id="rId62"/>
    <p:sldId id="323" r:id="rId63"/>
    <p:sldId id="304" r:id="rId64"/>
    <p:sldId id="324" r:id="rId65"/>
    <p:sldId id="305" r:id="rId66"/>
    <p:sldId id="325" r:id="rId67"/>
    <p:sldId id="306" r:id="rId68"/>
    <p:sldId id="320" r:id="rId69"/>
    <p:sldId id="321" r:id="rId70"/>
    <p:sldId id="322" r:id="rId7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83" d="100"/>
          <a:sy n="83" d="100"/>
        </p:scale>
        <p:origin x="126" y="26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slide" Target="slides/slide70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5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9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6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92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99.w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7.w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4.emf"/></Relationships>
</file>

<file path=ppt/drawings/_rels/vmlDrawing19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emf"/><Relationship Id="rId1" Type="http://schemas.openxmlformats.org/officeDocument/2006/relationships/image" Target="../media/image11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20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emf"/><Relationship Id="rId1" Type="http://schemas.openxmlformats.org/officeDocument/2006/relationships/image" Target="../media/image117.emf"/></Relationships>
</file>

<file path=ppt/drawings/_rels/vmlDrawing2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emf"/><Relationship Id="rId1" Type="http://schemas.openxmlformats.org/officeDocument/2006/relationships/image" Target="../media/image119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1E70C-AB9D-484A-9000-8E08B5393DEC}" type="datetimeFigureOut">
              <a:rPr lang="en-US" smtClean="0"/>
              <a:t>1/29/2018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04850-3E3F-46D9-9623-DC7A98AC5A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8663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1E70C-AB9D-484A-9000-8E08B5393DEC}" type="datetimeFigureOut">
              <a:rPr lang="en-US" smtClean="0"/>
              <a:t>1/29/2018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04850-3E3F-46D9-9623-DC7A98AC5A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3990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1E70C-AB9D-484A-9000-8E08B5393DEC}" type="datetimeFigureOut">
              <a:rPr lang="en-US" smtClean="0"/>
              <a:t>1/29/2018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04850-3E3F-46D9-9623-DC7A98AC5A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3355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1E70C-AB9D-484A-9000-8E08B5393DEC}" type="datetimeFigureOut">
              <a:rPr lang="en-US" smtClean="0"/>
              <a:t>1/29/2018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04850-3E3F-46D9-9623-DC7A98AC5A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2180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1E70C-AB9D-484A-9000-8E08B5393DEC}" type="datetimeFigureOut">
              <a:rPr lang="en-US" smtClean="0"/>
              <a:t>1/29/2018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04850-3E3F-46D9-9623-DC7A98AC5A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4535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1E70C-AB9D-484A-9000-8E08B5393DEC}" type="datetimeFigureOut">
              <a:rPr lang="en-US" smtClean="0"/>
              <a:t>1/29/2018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04850-3E3F-46D9-9623-DC7A98AC5A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4132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1E70C-AB9D-484A-9000-8E08B5393DEC}" type="datetimeFigureOut">
              <a:rPr lang="en-US" smtClean="0"/>
              <a:t>1/29/2018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04850-3E3F-46D9-9623-DC7A98AC5A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0225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1E70C-AB9D-484A-9000-8E08B5393DEC}" type="datetimeFigureOut">
              <a:rPr lang="en-US" smtClean="0"/>
              <a:t>1/29/2018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04850-3E3F-46D9-9623-DC7A98AC5A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491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1E70C-AB9D-484A-9000-8E08B5393DEC}" type="datetimeFigureOut">
              <a:rPr lang="en-US" smtClean="0"/>
              <a:t>1/29/2018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04850-3E3F-46D9-9623-DC7A98AC5A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399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1E70C-AB9D-484A-9000-8E08B5393DEC}" type="datetimeFigureOut">
              <a:rPr lang="en-US" smtClean="0"/>
              <a:t>1/29/2018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04850-3E3F-46D9-9623-DC7A98AC5A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7589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1E70C-AB9D-484A-9000-8E08B5393DEC}" type="datetimeFigureOut">
              <a:rPr lang="en-US" smtClean="0"/>
              <a:t>1/29/2018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04850-3E3F-46D9-9623-DC7A98AC5A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8478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21E70C-AB9D-484A-9000-8E08B5393DEC}" type="datetimeFigureOut">
              <a:rPr lang="en-US" smtClean="0"/>
              <a:t>1/29/2018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104850-3E3F-46D9-9623-DC7A98AC5A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8069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Lab%202/Lecture%205%20slide%2014.xlsx" TargetMode="External"/><Relationship Id="rId2" Type="http://schemas.openxmlformats.org/officeDocument/2006/relationships/hyperlink" Target="Lab%202/Lecture%202a%20Slide%2012.xlsx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Lab%202/Lecture%202a%20Slide%2018%20(1).xlsx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Lab%202/Lab%202.docx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8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9.wmf"/><Relationship Id="rId4" Type="http://schemas.openxmlformats.org/officeDocument/2006/relationships/oleObject" Target="../embeddings/oleObject3.bin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Lab%203/Lab%203.docx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6.wmf"/><Relationship Id="rId4" Type="http://schemas.openxmlformats.org/officeDocument/2006/relationships/oleObject" Target="../embeddings/oleObject4.bin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Lab%204/Lab%204.docx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23.wmf"/><Relationship Id="rId4" Type="http://schemas.openxmlformats.org/officeDocument/2006/relationships/oleObject" Target="../embeddings/oleObject5.bin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25.w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27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.wmf"/><Relationship Id="rId4" Type="http://schemas.openxmlformats.org/officeDocument/2006/relationships/oleObject" Target="../embeddings/oleObject1.bin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28.wmf"/><Relationship Id="rId5" Type="http://schemas.openxmlformats.org/officeDocument/2006/relationships/oleObject" Target="../embeddings/oleObject7.bin"/><Relationship Id="rId4" Type="http://schemas.openxmlformats.org/officeDocument/2006/relationships/image" Target="../media/image30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32.emf"/><Relationship Id="rId5" Type="http://schemas.openxmlformats.org/officeDocument/2006/relationships/image" Target="../media/image31.wmf"/><Relationship Id="rId4" Type="http://schemas.openxmlformats.org/officeDocument/2006/relationships/oleObject" Target="../embeddings/oleObject8.bin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34.emf"/><Relationship Id="rId5" Type="http://schemas.openxmlformats.org/officeDocument/2006/relationships/image" Target="../media/image33.wmf"/><Relationship Id="rId4" Type="http://schemas.openxmlformats.org/officeDocument/2006/relationships/oleObject" Target="../embeddings/oleObject9.bin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35.wmf"/><Relationship Id="rId5" Type="http://schemas.openxmlformats.org/officeDocument/2006/relationships/oleObject" Target="../embeddings/oleObject10.bin"/><Relationship Id="rId4" Type="http://schemas.openxmlformats.org/officeDocument/2006/relationships/image" Target="../media/image36.e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wmf"/><Relationship Id="rId3" Type="http://schemas.openxmlformats.org/officeDocument/2006/relationships/image" Target="../media/image38.png"/><Relationship Id="rId7" Type="http://schemas.openxmlformats.org/officeDocument/2006/relationships/oleObject" Target="../embeddings/oleObject1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41.emf"/><Relationship Id="rId5" Type="http://schemas.openxmlformats.org/officeDocument/2006/relationships/image" Target="../media/image40.png"/><Relationship Id="rId4" Type="http://schemas.openxmlformats.org/officeDocument/2006/relationships/image" Target="../media/image39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emf"/><Relationship Id="rId4" Type="http://schemas.openxmlformats.org/officeDocument/2006/relationships/image" Target="../media/image4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emf"/><Relationship Id="rId5" Type="http://schemas.openxmlformats.org/officeDocument/2006/relationships/image" Target="../media/image52.png"/><Relationship Id="rId4" Type="http://schemas.openxmlformats.org/officeDocument/2006/relationships/image" Target="../media/image51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emf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emf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emf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0.png"/><Relationship Id="rId7" Type="http://schemas.openxmlformats.org/officeDocument/2006/relationships/image" Target="../media/image7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75.wmf"/><Relationship Id="rId5" Type="http://schemas.openxmlformats.org/officeDocument/2006/relationships/oleObject" Target="../embeddings/oleObject12.bin"/><Relationship Id="rId4" Type="http://schemas.openxmlformats.org/officeDocument/2006/relationships/image" Target="../media/image76.emf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3.bin"/><Relationship Id="rId3" Type="http://schemas.openxmlformats.org/officeDocument/2006/relationships/image" Target="../media/image80.png"/><Relationship Id="rId7" Type="http://schemas.openxmlformats.org/officeDocument/2006/relationships/image" Target="../media/image84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83.emf"/><Relationship Id="rId5" Type="http://schemas.openxmlformats.org/officeDocument/2006/relationships/image" Target="../media/image82.png"/><Relationship Id="rId4" Type="http://schemas.openxmlformats.org/officeDocument/2006/relationships/image" Target="../media/image81.png"/><Relationship Id="rId9" Type="http://schemas.openxmlformats.org/officeDocument/2006/relationships/image" Target="../media/image79.w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emf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emf"/><Relationship Id="rId3" Type="http://schemas.openxmlformats.org/officeDocument/2006/relationships/image" Target="../media/image87.emf"/><Relationship Id="rId7" Type="http://schemas.openxmlformats.org/officeDocument/2006/relationships/image" Target="../media/image89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88.png"/><Relationship Id="rId5" Type="http://schemas.openxmlformats.org/officeDocument/2006/relationships/image" Target="../media/image86.wmf"/><Relationship Id="rId4" Type="http://schemas.openxmlformats.org/officeDocument/2006/relationships/oleObject" Target="../embeddings/oleObject14.bin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file:///E:\Lab%20Notebook%20EECT%20112\Lab%201\Lab%201.docx" TargetMode="External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92.wmf"/><Relationship Id="rId5" Type="http://schemas.openxmlformats.org/officeDocument/2006/relationships/oleObject" Target="../embeddings/oleObject15.bin"/><Relationship Id="rId4" Type="http://schemas.openxmlformats.org/officeDocument/2006/relationships/image" Target="../media/image94.em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hyperlink" Target="Lab%207/Lab%207.docx" TargetMode="Externa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99.wmf"/><Relationship Id="rId5" Type="http://schemas.openxmlformats.org/officeDocument/2006/relationships/oleObject" Target="../embeddings/oleObject16.bin"/><Relationship Id="rId4" Type="http://schemas.openxmlformats.org/officeDocument/2006/relationships/image" Target="../media/image101.em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emf"/><Relationship Id="rId2" Type="http://schemas.openxmlformats.org/officeDocument/2006/relationships/image" Target="../media/image102.emf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hyperlink" Target="Lab%208/Lab%208.docx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7.vml"/><Relationship Id="rId5" Type="http://schemas.openxmlformats.org/officeDocument/2006/relationships/image" Target="../media/image107.wmf"/><Relationship Id="rId4" Type="http://schemas.openxmlformats.org/officeDocument/2006/relationships/oleObject" Target="../embeddings/oleObject17.bin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emf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8.vml"/><Relationship Id="rId4" Type="http://schemas.openxmlformats.org/officeDocument/2006/relationships/image" Target="../media/image114.emf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116.emf"/><Relationship Id="rId5" Type="http://schemas.openxmlformats.org/officeDocument/2006/relationships/oleObject" Target="../embeddings/oleObject20.bin"/><Relationship Id="rId4" Type="http://schemas.openxmlformats.org/officeDocument/2006/relationships/image" Target="../media/image115.emf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118.emf"/><Relationship Id="rId5" Type="http://schemas.openxmlformats.org/officeDocument/2006/relationships/oleObject" Target="../embeddings/oleObject22.bin"/><Relationship Id="rId4" Type="http://schemas.openxmlformats.org/officeDocument/2006/relationships/image" Target="../media/image117.emf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120.emf"/><Relationship Id="rId5" Type="http://schemas.openxmlformats.org/officeDocument/2006/relationships/oleObject" Target="../embeddings/oleObject24.bin"/><Relationship Id="rId4" Type="http://schemas.openxmlformats.org/officeDocument/2006/relationships/image" Target="../media/image119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2.vml"/><Relationship Id="rId4" Type="http://schemas.openxmlformats.org/officeDocument/2006/relationships/image" Target="../media/image121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Lab%202/Lecture%202a%20Slide%205.xlsx" TargetMode="External"/><Relationship Id="rId2" Type="http://schemas.openxmlformats.org/officeDocument/2006/relationships/hyperlink" Target="Lab%202/lecture%202a%20%20slide%203.xlsx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Lab%202/Lecture%202a%20Slide%209%20(1).xlsx" TargetMode="External"/><Relationship Id="rId2" Type="http://schemas.openxmlformats.org/officeDocument/2006/relationships/hyperlink" Target="Lab%202/Lecture%202a%20Slide%207%20(1).xlsx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39" y="781396"/>
            <a:ext cx="7293033" cy="839586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Lab Notebook for EECT 112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2036618"/>
            <a:ext cx="4838007" cy="3807134"/>
          </a:xfrm>
        </p:spPr>
        <p:txBody>
          <a:bodyPr>
            <a:normAutofit fontScale="62500" lnSpcReduction="20000"/>
          </a:bodyPr>
          <a:lstStyle/>
          <a:p>
            <a:pPr algn="l"/>
            <a:r>
              <a:rPr lang="en-US" dirty="0" smtClean="0"/>
              <a:t>By: Jarred Clark</a:t>
            </a:r>
            <a:endParaRPr lang="en-US" dirty="0"/>
          </a:p>
          <a:p>
            <a:pPr algn="l"/>
            <a:r>
              <a:rPr lang="en-US" dirty="0" smtClean="0"/>
              <a:t>My Lab Partner was Seth Wills</a:t>
            </a:r>
          </a:p>
          <a:p>
            <a:pPr algn="l"/>
            <a:r>
              <a:rPr lang="en-US" dirty="0" smtClean="0"/>
              <a:t>For Lab 4: Lab Partners Seth Wills and Nathaniel Paulus</a:t>
            </a:r>
          </a:p>
          <a:p>
            <a:pPr algn="l"/>
            <a:r>
              <a:rPr lang="en-US" dirty="0" smtClean="0"/>
              <a:t>For Lab 6 and 9: Lab Partners were Seth Wills and Alex Drummond</a:t>
            </a:r>
          </a:p>
          <a:p>
            <a:pPr algn="l"/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 For Lab 6 My :Lab </a:t>
            </a:r>
            <a:r>
              <a:rPr lang="en-US" dirty="0"/>
              <a:t>Partners for the Simulations and results were Steve Kepler and Judo </a:t>
            </a:r>
            <a:r>
              <a:rPr lang="en-US" dirty="0" err="1"/>
              <a:t>Abaker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Lab Partners for the Builds and Test data for the Circuits were Seth Wills, Alex Drummond and Emmanuel</a:t>
            </a:r>
            <a:br>
              <a:rPr lang="en-US" dirty="0"/>
            </a:br>
            <a:endParaRPr lang="en-US" dirty="0" smtClean="0"/>
          </a:p>
          <a:p>
            <a:pPr algn="l"/>
            <a:endParaRPr lang="en-US" dirty="0"/>
          </a:p>
          <a:p>
            <a:pPr algn="l"/>
            <a:endParaRPr lang="en-US" dirty="0" smtClean="0"/>
          </a:p>
          <a:p>
            <a:pPr algn="l"/>
            <a:endParaRPr lang="en-US" dirty="0"/>
          </a:p>
          <a:p>
            <a:pPr algn="l"/>
            <a:r>
              <a:rPr lang="en-US" dirty="0" smtClean="0"/>
              <a:t>Labs 1-9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7389" y="781395"/>
            <a:ext cx="6226232" cy="4646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063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Lab 2: Page 4 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838200" y="1779687"/>
            <a:ext cx="105156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Using the </a:t>
            </a:r>
            <a:r>
              <a:rPr lang="en-US" dirty="0" smtClean="0">
                <a:hlinkClick r:id="rId2" action="ppaction://hlinkfile"/>
              </a:rPr>
              <a:t>Lecture 2a Slide 12.xlxs </a:t>
            </a:r>
            <a:r>
              <a:rPr lang="en-US" dirty="0" smtClean="0"/>
              <a:t>spreadsheet determine what hexadecimal value are equal to for the minimum and maximum decimal numbers.</a:t>
            </a:r>
          </a:p>
          <a:p>
            <a:endParaRPr lang="en-US" dirty="0" smtClean="0"/>
          </a:p>
          <a:p>
            <a:r>
              <a:rPr lang="en-US" dirty="0" smtClean="0"/>
              <a:t>Min Hexadecimal No.	000	Decimal value =0</a:t>
            </a:r>
          </a:p>
          <a:p>
            <a:r>
              <a:rPr lang="en-US" dirty="0" smtClean="0"/>
              <a:t>Max Hexadecimal No.	FFF	Decimal value =4095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Using the </a:t>
            </a:r>
            <a:r>
              <a:rPr lang="en-US" dirty="0" smtClean="0">
                <a:hlinkClick r:id="rId3" action="ppaction://hlinkfile"/>
              </a:rPr>
              <a:t>Lecture 2a Slide 14.xlxs </a:t>
            </a:r>
            <a:r>
              <a:rPr lang="en-US" dirty="0" smtClean="0"/>
              <a:t>spreadsheet determine what decimal value produces a value of the following values.</a:t>
            </a:r>
          </a:p>
          <a:p>
            <a:endParaRPr lang="en-US" dirty="0" smtClean="0"/>
          </a:p>
          <a:p>
            <a:r>
              <a:rPr lang="en-US" dirty="0" smtClean="0"/>
              <a:t>Hexadecimal	Decimal</a:t>
            </a:r>
          </a:p>
          <a:p>
            <a:r>
              <a:rPr lang="en-US" dirty="0" smtClean="0"/>
              <a:t>000		000</a:t>
            </a:r>
          </a:p>
          <a:p>
            <a:r>
              <a:rPr lang="en-US" dirty="0" smtClean="0"/>
              <a:t>03F		63</a:t>
            </a:r>
          </a:p>
          <a:p>
            <a:r>
              <a:rPr lang="en-US" dirty="0" smtClean="0"/>
              <a:t>07F		126</a:t>
            </a:r>
          </a:p>
          <a:p>
            <a:r>
              <a:rPr lang="en-US" dirty="0" smtClean="0"/>
              <a:t>0FF		255</a:t>
            </a:r>
          </a:p>
          <a:p>
            <a:r>
              <a:rPr lang="en-US" dirty="0" smtClean="0"/>
              <a:t>FFF		4095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2739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Lab 2: Page 5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838199" y="1690688"/>
            <a:ext cx="1010251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Using the </a:t>
            </a:r>
            <a:r>
              <a:rPr lang="en-US" dirty="0" smtClean="0">
                <a:hlinkClick r:id="rId2" action="ppaction://hlinkfile"/>
              </a:rPr>
              <a:t>Lecture 2a Slide 18.xlxs </a:t>
            </a:r>
            <a:r>
              <a:rPr lang="en-US" dirty="0" smtClean="0"/>
              <a:t>spreadsheet determine what decimal value is equal to the maximum hexadecimal number and binary number. </a:t>
            </a:r>
          </a:p>
          <a:p>
            <a:endParaRPr lang="en-US" dirty="0" smtClean="0"/>
          </a:p>
          <a:p>
            <a:r>
              <a:rPr lang="en-US" dirty="0" smtClean="0"/>
              <a:t>Max Decimal value =	15 15 15</a:t>
            </a:r>
          </a:p>
          <a:p>
            <a:r>
              <a:rPr lang="en-US" dirty="0" smtClean="0"/>
              <a:t>Hexadecimal value =	 FFF</a:t>
            </a:r>
          </a:p>
          <a:p>
            <a:r>
              <a:rPr lang="en-US" dirty="0" smtClean="0"/>
              <a:t>Binary value =		111111111111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9771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Lab 2: Page 6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0944" y="2279233"/>
            <a:ext cx="10516511" cy="435292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38200" y="1392817"/>
            <a:ext cx="8534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Observations/Conclusion: Hexadecimal is comprised of strings of 4 bits for each individual place value.</a:t>
            </a:r>
          </a:p>
          <a:p>
            <a:endParaRPr lang="en-US" dirty="0" smtClean="0"/>
          </a:p>
          <a:p>
            <a:r>
              <a:rPr lang="en-US" dirty="0" smtClean="0"/>
              <a:t>0in decimal converting BIN to DEC you lose 1 value for the count of the Max value.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38200" y="3412138"/>
            <a:ext cx="40105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original word document:</a:t>
            </a:r>
          </a:p>
          <a:p>
            <a:endParaRPr lang="en-US" dirty="0"/>
          </a:p>
          <a:p>
            <a:r>
              <a:rPr lang="en-US" dirty="0" smtClean="0">
                <a:hlinkClick r:id="rId3" action="ppaction://hlinkfile"/>
              </a:rPr>
              <a:t>Lab 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0013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Lab 3-Logic Gates     09-29-17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My Lab Partner was Seth Wills </a:t>
            </a:r>
          </a:p>
        </p:txBody>
      </p:sp>
      <p:sp>
        <p:nvSpPr>
          <p:cNvPr id="4" name="Rectangle 3"/>
          <p:cNvSpPr/>
          <p:nvPr/>
        </p:nvSpPr>
        <p:spPr>
          <a:xfrm>
            <a:off x="838200" y="1533709"/>
            <a:ext cx="514550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smtClean="0"/>
              <a:t>The purpose of this lab is to:</a:t>
            </a:r>
          </a:p>
          <a:p>
            <a:r>
              <a:rPr lang="en-US" sz="3600" dirty="0" smtClean="0"/>
              <a:t>Learn how to test AND </a:t>
            </a:r>
            <a:r>
              <a:rPr lang="en-US" sz="3600" dirty="0" err="1" smtClean="0"/>
              <a:t>and</a:t>
            </a:r>
            <a:r>
              <a:rPr lang="en-US" sz="3600" dirty="0" smtClean="0"/>
              <a:t> OR logic gates.  </a:t>
            </a:r>
            <a:endParaRPr lang="en-US" sz="3600" dirty="0"/>
          </a:p>
        </p:txBody>
      </p:sp>
      <p:sp>
        <p:nvSpPr>
          <p:cNvPr id="5" name="Rectangle 4"/>
          <p:cNvSpPr/>
          <p:nvPr/>
        </p:nvSpPr>
        <p:spPr>
          <a:xfrm>
            <a:off x="6866021" y="1459765"/>
            <a:ext cx="638475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smtClean="0"/>
              <a:t>Equipment needed:</a:t>
            </a:r>
          </a:p>
          <a:p>
            <a:endParaRPr lang="en-US" sz="3600" dirty="0" smtClean="0"/>
          </a:p>
          <a:p>
            <a:r>
              <a:rPr lang="en-US" sz="3600" dirty="0" smtClean="0"/>
              <a:t>1 – Digital </a:t>
            </a:r>
            <a:r>
              <a:rPr lang="en-US" sz="3600" dirty="0" err="1" smtClean="0"/>
              <a:t>Multimeter</a:t>
            </a:r>
            <a:endParaRPr lang="en-US" sz="3600" dirty="0" smtClean="0"/>
          </a:p>
          <a:p>
            <a:r>
              <a:rPr lang="en-US" sz="3600" dirty="0" smtClean="0"/>
              <a:t>2 – 10Kohm</a:t>
            </a:r>
          </a:p>
          <a:p>
            <a:r>
              <a:rPr lang="en-US" sz="3600" dirty="0" smtClean="0"/>
              <a:t>1 – 4 position dip switch</a:t>
            </a:r>
          </a:p>
          <a:p>
            <a:r>
              <a:rPr lang="en-US" sz="3600" dirty="0" smtClean="0"/>
              <a:t>1 – 74LS08</a:t>
            </a:r>
          </a:p>
          <a:p>
            <a:r>
              <a:rPr lang="en-US" sz="3600" dirty="0" smtClean="0"/>
              <a:t>1 – 74LS32</a:t>
            </a:r>
            <a:endParaRPr lang="en-US" sz="3600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09747558"/>
              </p:ext>
            </p:extLst>
          </p:nvPr>
        </p:nvGraphicFramePr>
        <p:xfrm>
          <a:off x="838200" y="4433427"/>
          <a:ext cx="3285067" cy="24902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7" name="Worksheet" r:id="rId3" imgW="1771784" imgH="1343045" progId="Excel.Sheet.12">
                  <p:embed/>
                </p:oleObj>
              </mc:Choice>
              <mc:Fallback>
                <p:oleObj name="Worksheet" r:id="rId3" imgW="1771784" imgH="1343045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38200" y="4433427"/>
                        <a:ext cx="3285067" cy="24902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838200" y="4114800"/>
            <a:ext cx="3462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Spreadsheet simulations for Lab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0773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Lab 3: Page 2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81226" y="1690688"/>
            <a:ext cx="6698142" cy="440531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83171" y="6096000"/>
            <a:ext cx="47961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Simulation using the 74ls08</a:t>
            </a:r>
          </a:p>
          <a:p>
            <a:r>
              <a:rPr lang="en-US" dirty="0" smtClean="0"/>
              <a:t>Also known as the AND gate</a:t>
            </a:r>
            <a:endParaRPr lang="en-US" dirty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05554195"/>
              </p:ext>
            </p:extLst>
          </p:nvPr>
        </p:nvGraphicFramePr>
        <p:xfrm>
          <a:off x="8290258" y="4662401"/>
          <a:ext cx="2186487" cy="15721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81" name="Packager Shell Object" showAsIcon="1" r:id="rId4" imgW="717120" imgH="516600" progId="Package">
                  <p:embed/>
                </p:oleObj>
              </mc:Choice>
              <mc:Fallback>
                <p:oleObj name="Packager Shell Object" showAsIcon="1" r:id="rId4" imgW="717120" imgH="51660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290258" y="4662401"/>
                        <a:ext cx="2186487" cy="15721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34537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Lab 3- Page 3</a:t>
            </a:r>
            <a:endParaRPr lang="en-US" dirty="0"/>
          </a:p>
        </p:txBody>
      </p:sp>
      <p:graphicFrame>
        <p:nvGraphicFramePr>
          <p:cNvPr id="11" name="Content Placeholder 1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6034519"/>
              </p:ext>
            </p:extLst>
          </p:nvPr>
        </p:nvGraphicFramePr>
        <p:xfrm>
          <a:off x="838200" y="1825625"/>
          <a:ext cx="9033999" cy="23637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2854">
                  <a:extLst>
                    <a:ext uri="{9D8B030D-6E8A-4147-A177-3AD203B41FA5}">
                      <a16:colId xmlns:a16="http://schemas.microsoft.com/office/drawing/2014/main" val="3191502093"/>
                    </a:ext>
                  </a:extLst>
                </a:gridCol>
                <a:gridCol w="1502229">
                  <a:extLst>
                    <a:ext uri="{9D8B030D-6E8A-4147-A177-3AD203B41FA5}">
                      <a16:colId xmlns:a16="http://schemas.microsoft.com/office/drawing/2014/main" val="224949488"/>
                    </a:ext>
                  </a:extLst>
                </a:gridCol>
                <a:gridCol w="1502229">
                  <a:extLst>
                    <a:ext uri="{9D8B030D-6E8A-4147-A177-3AD203B41FA5}">
                      <a16:colId xmlns:a16="http://schemas.microsoft.com/office/drawing/2014/main" val="2122344173"/>
                    </a:ext>
                  </a:extLst>
                </a:gridCol>
                <a:gridCol w="1502229">
                  <a:extLst>
                    <a:ext uri="{9D8B030D-6E8A-4147-A177-3AD203B41FA5}">
                      <a16:colId xmlns:a16="http://schemas.microsoft.com/office/drawing/2014/main" val="2327970503"/>
                    </a:ext>
                  </a:extLst>
                </a:gridCol>
                <a:gridCol w="1502229">
                  <a:extLst>
                    <a:ext uri="{9D8B030D-6E8A-4147-A177-3AD203B41FA5}">
                      <a16:colId xmlns:a16="http://schemas.microsoft.com/office/drawing/2014/main" val="2369641803"/>
                    </a:ext>
                  </a:extLst>
                </a:gridCol>
                <a:gridCol w="1502229">
                  <a:extLst>
                    <a:ext uri="{9D8B030D-6E8A-4147-A177-3AD203B41FA5}">
                      <a16:colId xmlns:a16="http://schemas.microsoft.com/office/drawing/2014/main" val="162043715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Simulated</a:t>
                      </a:r>
                      <a:r>
                        <a:rPr lang="en-US" baseline="0" dirty="0" smtClean="0"/>
                        <a:t>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Test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4858060"/>
                  </a:ext>
                </a:extLst>
              </a:tr>
              <a:tr h="514651">
                <a:tc>
                  <a:txBody>
                    <a:bodyPr/>
                    <a:lstStyle/>
                    <a:p>
                      <a:r>
                        <a:rPr lang="en-US" dirty="0" smtClean="0"/>
                        <a:t>S</a:t>
                      </a:r>
                      <a:r>
                        <a:rPr lang="en-US" baseline="0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</a:t>
                      </a:r>
                      <a:r>
                        <a:rPr lang="en-US" baseline="0" dirty="0" smtClean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Output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S1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Output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1696617"/>
                  </a:ext>
                </a:extLst>
              </a:tr>
              <a:tr h="173400">
                <a:tc>
                  <a:txBody>
                    <a:bodyPr/>
                    <a:lstStyle/>
                    <a:p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4.287V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54765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0.657V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20978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0.654V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51363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0.652V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8900127"/>
                  </a:ext>
                </a:extLst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985894" y="4771506"/>
            <a:ext cx="90276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This is the simulation and test results for the dual input AND gate circuit. Part 74LS08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0103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Lab 3: Page 4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970310"/>
            <a:ext cx="7375358" cy="409360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35705" y="6063916"/>
            <a:ext cx="52778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This simulation uses the 74ls32</a:t>
            </a:r>
          </a:p>
          <a:p>
            <a:r>
              <a:rPr lang="en-US" dirty="0" smtClean="0"/>
              <a:t>Also known as the OR gate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8343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Lab 3- Page 5</a:t>
            </a:r>
            <a:endParaRPr lang="en-US" dirty="0"/>
          </a:p>
        </p:txBody>
      </p:sp>
      <p:graphicFrame>
        <p:nvGraphicFramePr>
          <p:cNvPr id="5" name="Content Placeholder 1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47333992"/>
              </p:ext>
            </p:extLst>
          </p:nvPr>
        </p:nvGraphicFramePr>
        <p:xfrm>
          <a:off x="838200" y="1825625"/>
          <a:ext cx="9033999" cy="23637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2854">
                  <a:extLst>
                    <a:ext uri="{9D8B030D-6E8A-4147-A177-3AD203B41FA5}">
                      <a16:colId xmlns:a16="http://schemas.microsoft.com/office/drawing/2014/main" val="3191502093"/>
                    </a:ext>
                  </a:extLst>
                </a:gridCol>
                <a:gridCol w="1502229">
                  <a:extLst>
                    <a:ext uri="{9D8B030D-6E8A-4147-A177-3AD203B41FA5}">
                      <a16:colId xmlns:a16="http://schemas.microsoft.com/office/drawing/2014/main" val="224949488"/>
                    </a:ext>
                  </a:extLst>
                </a:gridCol>
                <a:gridCol w="1502229">
                  <a:extLst>
                    <a:ext uri="{9D8B030D-6E8A-4147-A177-3AD203B41FA5}">
                      <a16:colId xmlns:a16="http://schemas.microsoft.com/office/drawing/2014/main" val="2122344173"/>
                    </a:ext>
                  </a:extLst>
                </a:gridCol>
                <a:gridCol w="1502229">
                  <a:extLst>
                    <a:ext uri="{9D8B030D-6E8A-4147-A177-3AD203B41FA5}">
                      <a16:colId xmlns:a16="http://schemas.microsoft.com/office/drawing/2014/main" val="2327970503"/>
                    </a:ext>
                  </a:extLst>
                </a:gridCol>
                <a:gridCol w="1502229">
                  <a:extLst>
                    <a:ext uri="{9D8B030D-6E8A-4147-A177-3AD203B41FA5}">
                      <a16:colId xmlns:a16="http://schemas.microsoft.com/office/drawing/2014/main" val="2369641803"/>
                    </a:ext>
                  </a:extLst>
                </a:gridCol>
                <a:gridCol w="1502229">
                  <a:extLst>
                    <a:ext uri="{9D8B030D-6E8A-4147-A177-3AD203B41FA5}">
                      <a16:colId xmlns:a16="http://schemas.microsoft.com/office/drawing/2014/main" val="162043715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Simulated</a:t>
                      </a:r>
                      <a:r>
                        <a:rPr lang="en-US" baseline="0" dirty="0" smtClean="0"/>
                        <a:t>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Test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4858060"/>
                  </a:ext>
                </a:extLst>
              </a:tr>
              <a:tr h="514651">
                <a:tc>
                  <a:txBody>
                    <a:bodyPr/>
                    <a:lstStyle/>
                    <a:p>
                      <a:r>
                        <a:rPr lang="en-US" dirty="0" smtClean="0"/>
                        <a:t>S</a:t>
                      </a:r>
                      <a:r>
                        <a:rPr lang="en-US" baseline="0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</a:t>
                      </a:r>
                      <a:r>
                        <a:rPr lang="en-US" baseline="0" dirty="0" smtClean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Output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S1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Output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1696617"/>
                  </a:ext>
                </a:extLst>
              </a:tr>
              <a:tr h="173400">
                <a:tc>
                  <a:txBody>
                    <a:bodyPr/>
                    <a:lstStyle/>
                    <a:p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4.242V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54765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4.243V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20978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4.241V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51363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0.164V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8900127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379913" y="4754880"/>
            <a:ext cx="81132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This is the simulation and test results for the dual input OR gate circuit. Part 74LS32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8618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5745" y="91856"/>
            <a:ext cx="10515600" cy="1325563"/>
          </a:xfrm>
        </p:spPr>
        <p:txBody>
          <a:bodyPr/>
          <a:lstStyle/>
          <a:p>
            <a:r>
              <a:rPr lang="en-US" dirty="0" smtClean="0"/>
              <a:t>Lab 3-Page 6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359" y="1828800"/>
            <a:ext cx="2892972" cy="36602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12416" t="20486" r="23397" b="4768"/>
          <a:stretch/>
        </p:blipFill>
        <p:spPr>
          <a:xfrm rot="16200000">
            <a:off x="6384468" y="-223912"/>
            <a:ext cx="4595649" cy="683022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8676" y="5812221"/>
            <a:ext cx="39203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This is a measurement of the circuit being on a high state reading 4.2433V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614041" y="5812221"/>
            <a:ext cx="68737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This is the circuit that was used  for Lab 3 using parts 74ls08, 74ls32 and two 4 position dip switches.</a:t>
            </a:r>
            <a:endParaRPr lang="en-US" dirty="0"/>
          </a:p>
        </p:txBody>
      </p:sp>
      <p:cxnSp>
        <p:nvCxnSpPr>
          <p:cNvPr id="11" name="Elbow Connector 10"/>
          <p:cNvCxnSpPr/>
          <p:nvPr/>
        </p:nvCxnSpPr>
        <p:spPr>
          <a:xfrm>
            <a:off x="4435366" y="1313793"/>
            <a:ext cx="819806" cy="777766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384331" y="1082566"/>
            <a:ext cx="1051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Negative</a:t>
            </a:r>
            <a:endParaRPr lang="en-US" dirty="0"/>
          </a:p>
        </p:txBody>
      </p:sp>
      <p:cxnSp>
        <p:nvCxnSpPr>
          <p:cNvPr id="14" name="Elbow Connector 13"/>
          <p:cNvCxnSpPr/>
          <p:nvPr/>
        </p:nvCxnSpPr>
        <p:spPr>
          <a:xfrm>
            <a:off x="4361793" y="2743200"/>
            <a:ext cx="893379" cy="788276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393709" y="2442608"/>
            <a:ext cx="956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Positive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7500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Lab 3- Page 7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5340125"/>
            <a:ext cx="4561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Our original word document: </a:t>
            </a:r>
            <a:r>
              <a:rPr lang="en-US" dirty="0" smtClean="0">
                <a:hlinkClick r:id="rId2" action="ppaction://hlinkfile"/>
              </a:rPr>
              <a:t>Lab 3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1027906"/>
            <a:ext cx="3352799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Observations:</a:t>
            </a:r>
            <a:r>
              <a:rPr lang="en-US" dirty="0"/>
              <a:t> </a:t>
            </a:r>
            <a:r>
              <a:rPr lang="en-US" sz="2400" dirty="0"/>
              <a:t>Our measurements correspond with our </a:t>
            </a:r>
            <a:r>
              <a:rPr lang="en-US" sz="2400" dirty="0" err="1"/>
              <a:t>multisim</a:t>
            </a:r>
            <a:r>
              <a:rPr lang="en-US" sz="2400" dirty="0"/>
              <a:t>, and it referenced that each gate had an opposite input and it created an output. It wasn’t exactly five volts and it didn’t exactly drop to 0V.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25899" t="25366" r="181" b="2404"/>
          <a:stretch/>
        </p:blipFill>
        <p:spPr>
          <a:xfrm rot="16200000">
            <a:off x="5282634" y="-495282"/>
            <a:ext cx="5441988" cy="716280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055477" y="6187912"/>
            <a:ext cx="7052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This is the full completed circuit of Lab 3 and the Lab word document with the test data and results.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6330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Lab 1-Logic Levels            Date: 09-08-2017</a:t>
            </a:r>
            <a:br>
              <a:rPr lang="en-US" dirty="0" smtClean="0"/>
            </a:br>
            <a:r>
              <a:rPr lang="en-US" dirty="0" smtClean="0"/>
              <a:t>My Lab Partner was Seth Wills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07077" y="2136135"/>
            <a:ext cx="425611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The purpose of this lab was to learn how</a:t>
            </a:r>
          </a:p>
          <a:p>
            <a:r>
              <a:rPr lang="en-US" sz="2800" dirty="0"/>
              <a:t>t</a:t>
            </a:r>
            <a:r>
              <a:rPr lang="en-US" sz="2800" dirty="0" smtClean="0"/>
              <a:t>o create logic levels for digital circuits using switches and resistors.</a:t>
            </a:r>
            <a:endParaRPr lang="en-US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5960227" y="2369610"/>
            <a:ext cx="560277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Equipment Needed: </a:t>
            </a:r>
          </a:p>
          <a:p>
            <a:endParaRPr lang="en-US" dirty="0"/>
          </a:p>
          <a:p>
            <a:r>
              <a:rPr lang="en-US" dirty="0" smtClean="0"/>
              <a:t>1- Digital </a:t>
            </a:r>
            <a:r>
              <a:rPr lang="en-US" dirty="0" err="1" smtClean="0"/>
              <a:t>Multimeter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4- 10kohm</a:t>
            </a:r>
          </a:p>
          <a:p>
            <a:endParaRPr lang="en-US" dirty="0"/>
          </a:p>
          <a:p>
            <a:r>
              <a:rPr lang="en-US" dirty="0" smtClean="0"/>
              <a:t>1- 4 position dip switch</a:t>
            </a:r>
          </a:p>
          <a:p>
            <a:r>
              <a:rPr lang="en-US" dirty="0"/>
              <a:t>	</a:t>
            </a:r>
            <a:r>
              <a:rPr lang="en-US" dirty="0" smtClean="0"/>
              <a:t>	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3332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Lab 4- Lecture 3b Slide A</a:t>
            </a:r>
            <a:br>
              <a:rPr lang="en-US" dirty="0" smtClean="0"/>
            </a:br>
            <a:r>
              <a:rPr lang="en-US" dirty="0" smtClean="0"/>
              <a:t>Lab Partners were Seth and Nathaniel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The Purpose of this lab was to learn more about describing Logic Circuits algebraically.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229710" y="3573517"/>
            <a:ext cx="933318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Equipment Needed: GDM-8245 Digital </a:t>
            </a:r>
            <a:r>
              <a:rPr lang="en-US" dirty="0" err="1" smtClean="0"/>
              <a:t>Multimeter</a:t>
            </a:r>
            <a:endParaRPr lang="en-US" dirty="0" smtClean="0"/>
          </a:p>
          <a:p>
            <a:r>
              <a:rPr lang="en-US" dirty="0"/>
              <a:t>	</a:t>
            </a:r>
            <a:r>
              <a:rPr lang="en-US" dirty="0" smtClean="0"/>
              <a:t>	</a:t>
            </a:r>
          </a:p>
          <a:p>
            <a:r>
              <a:rPr lang="en-US" dirty="0"/>
              <a:t>	</a:t>
            </a:r>
            <a:r>
              <a:rPr lang="en-US" dirty="0" smtClean="0"/>
              <a:t>	3- 10kohm resistors</a:t>
            </a:r>
          </a:p>
          <a:p>
            <a:endParaRPr lang="en-US" dirty="0"/>
          </a:p>
          <a:p>
            <a:r>
              <a:rPr lang="en-US" dirty="0" smtClean="0"/>
              <a:t>		1- 4 position dip switch</a:t>
            </a:r>
          </a:p>
          <a:p>
            <a:endParaRPr lang="en-US" dirty="0"/>
          </a:p>
          <a:p>
            <a:r>
              <a:rPr lang="en-US" dirty="0" smtClean="0"/>
              <a:t>		1- 74ls08</a:t>
            </a:r>
          </a:p>
          <a:p>
            <a:endParaRPr lang="en-US" dirty="0"/>
          </a:p>
          <a:p>
            <a:r>
              <a:rPr lang="en-US" dirty="0" smtClean="0"/>
              <a:t>		1- 74ls32</a:t>
            </a:r>
          </a:p>
        </p:txBody>
      </p:sp>
    </p:spTree>
    <p:extLst>
      <p:ext uri="{BB962C8B-B14F-4D97-AF65-F5344CB8AC3E}">
        <p14:creationId xmlns:p14="http://schemas.microsoft.com/office/powerpoint/2010/main" val="2119699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Lab 4- Page 2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596095"/>
            <a:ext cx="3129840" cy="4627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29352" y="1839310"/>
            <a:ext cx="695784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This is our spreadsheet of every possible out come there is for each equation</a:t>
            </a:r>
          </a:p>
          <a:p>
            <a:endParaRPr lang="en-US" dirty="0"/>
          </a:p>
          <a:p>
            <a:r>
              <a:rPr lang="en-US" dirty="0" smtClean="0"/>
              <a:t>Top is when switch 1 and 2 are connected to the AND gate and switch 3 is connected to the Or gate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The bottom one is when switch 1 and 2 are connected to the OR gate and switch three is connected to the AND gate.</a:t>
            </a:r>
          </a:p>
        </p:txBody>
      </p:sp>
    </p:spTree>
    <p:extLst>
      <p:ext uri="{BB962C8B-B14F-4D97-AF65-F5344CB8AC3E}">
        <p14:creationId xmlns:p14="http://schemas.microsoft.com/office/powerpoint/2010/main" val="3612014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Lab 4- Page 3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400" y="1890384"/>
            <a:ext cx="5637600" cy="37957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115503" y="1597572"/>
            <a:ext cx="414107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This is the simulation is a three input  circuit including the equation (A+B)*C, consisting of an AND gate and a OR Gate and it made of using a Voltage of 5 volts and three switches</a:t>
            </a:r>
            <a:endParaRPr lang="en-US" sz="2800" dirty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89000945"/>
              </p:ext>
            </p:extLst>
          </p:nvPr>
        </p:nvGraphicFramePr>
        <p:xfrm>
          <a:off x="3882313" y="4858351"/>
          <a:ext cx="2560527" cy="18241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04" name="Packager Shell Object" showAsIcon="1" r:id="rId4" imgW="729000" imgH="518400" progId="Package">
                  <p:embed/>
                </p:oleObj>
              </mc:Choice>
              <mc:Fallback>
                <p:oleObj name="Packager Shell Object" showAsIcon="1" r:id="rId4" imgW="729000" imgH="51840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882313" y="4858351"/>
                        <a:ext cx="2560527" cy="182416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13315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Lab 4- Page 4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9909" y="1690688"/>
            <a:ext cx="5945787" cy="436327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758152" y="1912883"/>
            <a:ext cx="467710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This is a simulation of (A*B)+C, which is the repositioned IC’s circuit of the one on  Slide 22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74346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497" y="31058"/>
            <a:ext cx="10515600" cy="1325563"/>
          </a:xfrm>
        </p:spPr>
        <p:txBody>
          <a:bodyPr/>
          <a:lstStyle/>
          <a:p>
            <a:r>
              <a:rPr lang="en-US" dirty="0" smtClean="0"/>
              <a:t>Lab 4- Page 4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2788" b="19847"/>
          <a:stretch/>
        </p:blipFill>
        <p:spPr>
          <a:xfrm>
            <a:off x="123497" y="991767"/>
            <a:ext cx="4098470" cy="31913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b="31148"/>
          <a:stretch/>
        </p:blipFill>
        <p:spPr>
          <a:xfrm rot="10800000">
            <a:off x="4718580" y="58488"/>
            <a:ext cx="6635220" cy="28938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704" t="22392" r="12707" b="19793"/>
          <a:stretch/>
        </p:blipFill>
        <p:spPr>
          <a:xfrm>
            <a:off x="4890363" y="4183116"/>
            <a:ext cx="6463437" cy="2674883"/>
          </a:xfrm>
          <a:prstGeom prst="rect">
            <a:avLst/>
          </a:prstGeom>
        </p:spPr>
      </p:pic>
      <p:cxnSp>
        <p:nvCxnSpPr>
          <p:cNvPr id="8" name="Elbow Connector 7"/>
          <p:cNvCxnSpPr/>
          <p:nvPr/>
        </p:nvCxnSpPr>
        <p:spPr>
          <a:xfrm>
            <a:off x="3394841" y="6190593"/>
            <a:ext cx="1323739" cy="515007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Elbow Connector 9"/>
          <p:cNvCxnSpPr/>
          <p:nvPr/>
        </p:nvCxnSpPr>
        <p:spPr>
          <a:xfrm rot="10800000" flipV="1">
            <a:off x="2049518" y="4183115"/>
            <a:ext cx="620111" cy="483477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Elbow Connector 11"/>
          <p:cNvCxnSpPr/>
          <p:nvPr/>
        </p:nvCxnSpPr>
        <p:spPr>
          <a:xfrm>
            <a:off x="5517931" y="3037490"/>
            <a:ext cx="777766" cy="599089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23497" y="4550979"/>
            <a:ext cx="19260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High Reading</a:t>
            </a:r>
          </a:p>
          <a:p>
            <a:r>
              <a:rPr lang="en-US" dirty="0"/>
              <a:t> </a:t>
            </a:r>
            <a:r>
              <a:rPr lang="en-US" dirty="0" smtClean="0"/>
              <a:t>all three switches  in a high state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31228" y="5896303"/>
            <a:ext cx="30795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Overview of the circuit</a:t>
            </a:r>
          </a:p>
          <a:p>
            <a:r>
              <a:rPr lang="en-US" dirty="0"/>
              <a:t> (A*B)+C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295697" y="3184634"/>
            <a:ext cx="42356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Overview of </a:t>
            </a:r>
            <a:r>
              <a:rPr lang="en-US" dirty="0"/>
              <a:t>the circuit (A+B)*C</a:t>
            </a:r>
          </a:p>
        </p:txBody>
      </p:sp>
    </p:spTree>
    <p:extLst>
      <p:ext uri="{BB962C8B-B14F-4D97-AF65-F5344CB8AC3E}">
        <p14:creationId xmlns:p14="http://schemas.microsoft.com/office/powerpoint/2010/main" val="3786865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Lab 4 –Page 5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20717" y="2039007"/>
            <a:ext cx="503445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Observations: With the voltage being too low with the 10k resistor we started to use a 1k resistor to adjust the current. The real world voltage was about 4V rather than 5V.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758152" y="2291255"/>
            <a:ext cx="4298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Original Word Document for </a:t>
            </a:r>
            <a:r>
              <a:rPr lang="en-US" dirty="0" smtClean="0">
                <a:hlinkClick r:id="rId2" action="ppaction://hlinkfile"/>
              </a:rPr>
              <a:t>Lab 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4313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Lab 5- Two Input Gates </a:t>
            </a:r>
            <a:r>
              <a:rPr lang="en-US" dirty="0"/>
              <a:t>09-22-17</a:t>
            </a:r>
            <a:br>
              <a:rPr lang="en-US" dirty="0"/>
            </a:br>
            <a:r>
              <a:rPr lang="en-US" dirty="0"/>
              <a:t>My Lab Partner was Seth Wills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smtClean="0"/>
              <a:t>The Purpose </a:t>
            </a:r>
            <a:r>
              <a:rPr lang="en-US" dirty="0"/>
              <a:t>of this lab is to Learn how two input logic gates work using digital ICs, switches </a:t>
            </a:r>
            <a:r>
              <a:rPr lang="en-US" dirty="0" smtClean="0"/>
              <a:t>and </a:t>
            </a:r>
            <a:r>
              <a:rPr lang="en-US" dirty="0"/>
              <a:t>resistors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/>
              <a:t>1 – </a:t>
            </a:r>
            <a:r>
              <a:rPr lang="en-US" dirty="0" smtClean="0"/>
              <a:t> GDM-8245 Digital </a:t>
            </a:r>
            <a:r>
              <a:rPr lang="en-US" dirty="0" err="1"/>
              <a:t>Multimeter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2 – 10Kohm</a:t>
            </a:r>
          </a:p>
          <a:p>
            <a:pPr marL="0" indent="0">
              <a:buNone/>
            </a:pPr>
            <a:r>
              <a:rPr lang="en-US" dirty="0"/>
              <a:t>1 – 4 position dip switch</a:t>
            </a:r>
          </a:p>
          <a:p>
            <a:pPr marL="0" indent="0">
              <a:buNone/>
            </a:pPr>
            <a:r>
              <a:rPr lang="en-US" dirty="0"/>
              <a:t>1 – 74LS04 Hex Inverter</a:t>
            </a:r>
          </a:p>
          <a:p>
            <a:pPr marL="0" indent="0">
              <a:buNone/>
            </a:pPr>
            <a:r>
              <a:rPr lang="en-US" dirty="0"/>
              <a:t>1 – 74LS08 Quad AND</a:t>
            </a:r>
          </a:p>
          <a:p>
            <a:pPr marL="0" indent="0">
              <a:buNone/>
            </a:pPr>
            <a:r>
              <a:rPr lang="en-US" dirty="0"/>
              <a:t>1 – 74LS32 Quad OR</a:t>
            </a:r>
          </a:p>
          <a:p>
            <a:pPr marL="0" indent="0">
              <a:buNone/>
            </a:pPr>
            <a:r>
              <a:rPr lang="en-US" dirty="0"/>
              <a:t>1 – 74LS86 Quad XOR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6935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Lab 5- Page 2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6182" y="1558755"/>
            <a:ext cx="11403570" cy="384512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39614" y="5623034"/>
            <a:ext cx="91755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This is our spreadsheet for all the possible outcomes for two input OR, AND, NAND, NOR, XOR, XNOR gates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4204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Lab 5- Page 3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 flipH="1" flipV="1">
            <a:off x="641129" y="1795108"/>
            <a:ext cx="5276193" cy="4035972"/>
          </a:xfrm>
          <a:prstGeom prst="rect">
            <a:avLst/>
          </a:prstGeom>
        </p:spPr>
      </p:pic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95181879"/>
              </p:ext>
            </p:extLst>
          </p:nvPr>
        </p:nvGraphicFramePr>
        <p:xfrm>
          <a:off x="4141076" y="365125"/>
          <a:ext cx="2638097" cy="11655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27" name="Packager Shell Object" showAsIcon="1" r:id="rId4" imgW="1419120" imgH="518400" progId="Package">
                  <p:embed/>
                </p:oleObj>
              </mc:Choice>
              <mc:Fallback>
                <p:oleObj name="Packager Shell Object" showAsIcon="1" r:id="rId4" imgW="1419120" imgH="51840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141076" y="365125"/>
                        <a:ext cx="2638097" cy="116555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3123650"/>
              </p:ext>
            </p:extLst>
          </p:nvPr>
        </p:nvGraphicFramePr>
        <p:xfrm>
          <a:off x="6779172" y="3363308"/>
          <a:ext cx="4288221" cy="246777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83118">
                  <a:extLst>
                    <a:ext uri="{9D8B030D-6E8A-4147-A177-3AD203B41FA5}">
                      <a16:colId xmlns:a16="http://schemas.microsoft.com/office/drawing/2014/main" val="10718692"/>
                    </a:ext>
                  </a:extLst>
                </a:gridCol>
                <a:gridCol w="2623881">
                  <a:extLst>
                    <a:ext uri="{9D8B030D-6E8A-4147-A177-3AD203B41FA5}">
                      <a16:colId xmlns:a16="http://schemas.microsoft.com/office/drawing/2014/main" val="766817160"/>
                    </a:ext>
                  </a:extLst>
                </a:gridCol>
                <a:gridCol w="781222">
                  <a:extLst>
                    <a:ext uri="{9D8B030D-6E8A-4147-A177-3AD203B41FA5}">
                      <a16:colId xmlns:a16="http://schemas.microsoft.com/office/drawing/2014/main" val="3050470970"/>
                    </a:ext>
                  </a:extLst>
                </a:gridCol>
              </a:tblGrid>
              <a:tr h="509222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     </a:t>
                      </a:r>
                      <a:r>
                        <a:rPr lang="en-US" sz="1100" u="none" strike="noStrike" dirty="0" err="1">
                          <a:effectLst/>
                        </a:rPr>
                        <a:t>Ckt</a:t>
                      </a:r>
                      <a:r>
                        <a:rPr lang="en-US" sz="1100" u="none" strike="noStrike" dirty="0">
                          <a:effectLst/>
                        </a:rPr>
                        <a:t> 1 Or Gate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849611972"/>
                  </a:ext>
                </a:extLst>
              </a:tr>
              <a:tr h="39171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A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B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Out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109057089"/>
                  </a:ext>
                </a:extLst>
              </a:tr>
              <a:tr h="39171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19646200"/>
                  </a:ext>
                </a:extLst>
              </a:tr>
              <a:tr h="39171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91127187"/>
                  </a:ext>
                </a:extLst>
              </a:tr>
              <a:tr h="39171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490663723"/>
                  </a:ext>
                </a:extLst>
              </a:tr>
              <a:tr h="39171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65927050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6779173" y="2133601"/>
            <a:ext cx="45746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This is schematic is utilizing a 74LS32D quad OR gate IC. The truth table is included.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7810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Lab 5- Page 4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76569" y="2030645"/>
            <a:ext cx="2799360" cy="36659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5929" y="3992066"/>
            <a:ext cx="2099520" cy="2429754"/>
          </a:xfrm>
          <a:prstGeom prst="rect">
            <a:avLst/>
          </a:prstGeom>
        </p:spPr>
      </p:pic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41525714"/>
              </p:ext>
            </p:extLst>
          </p:nvPr>
        </p:nvGraphicFramePr>
        <p:xfrm>
          <a:off x="4395128" y="415569"/>
          <a:ext cx="2960743" cy="11613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51" name="Packager Shell Object" showAsIcon="1" r:id="rId5" imgW="1419120" imgH="518400" progId="Package">
                  <p:embed/>
                </p:oleObj>
              </mc:Choice>
              <mc:Fallback>
                <p:oleObj name="Packager Shell Object" showAsIcon="1" r:id="rId5" imgW="1419120" imgH="51840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395128" y="415569"/>
                        <a:ext cx="2960743" cy="11613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6642538" y="2289390"/>
            <a:ext cx="487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This is schematic is utilizing a </a:t>
            </a:r>
            <a:r>
              <a:rPr lang="en-US" dirty="0" smtClean="0"/>
              <a:t>74LS08D </a:t>
            </a:r>
            <a:r>
              <a:rPr lang="en-US" dirty="0"/>
              <a:t>quad </a:t>
            </a:r>
            <a:r>
              <a:rPr lang="en-US" dirty="0" smtClean="0"/>
              <a:t>AND </a:t>
            </a:r>
            <a:r>
              <a:rPr lang="en-US" dirty="0"/>
              <a:t>gate IC. The truth table is included.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6991175"/>
              </p:ext>
            </p:extLst>
          </p:nvPr>
        </p:nvGraphicFramePr>
        <p:xfrm>
          <a:off x="6642538" y="3534423"/>
          <a:ext cx="4876800" cy="25826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93845">
                  <a:extLst>
                    <a:ext uri="{9D8B030D-6E8A-4147-A177-3AD203B41FA5}">
                      <a16:colId xmlns:a16="http://schemas.microsoft.com/office/drawing/2014/main" val="1503449913"/>
                    </a:ext>
                  </a:extLst>
                </a:gridCol>
                <a:gridCol w="2819919">
                  <a:extLst>
                    <a:ext uri="{9D8B030D-6E8A-4147-A177-3AD203B41FA5}">
                      <a16:colId xmlns:a16="http://schemas.microsoft.com/office/drawing/2014/main" val="1449900068"/>
                    </a:ext>
                  </a:extLst>
                </a:gridCol>
                <a:gridCol w="763036">
                  <a:extLst>
                    <a:ext uri="{9D8B030D-6E8A-4147-A177-3AD203B41FA5}">
                      <a16:colId xmlns:a16="http://schemas.microsoft.com/office/drawing/2014/main" val="3188094583"/>
                    </a:ext>
                  </a:extLst>
                </a:gridCol>
              </a:tblGrid>
              <a:tr h="532915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     </a:t>
                      </a:r>
                      <a:r>
                        <a:rPr lang="en-US" sz="1100" u="none" strike="noStrike" dirty="0" err="1">
                          <a:effectLst/>
                        </a:rPr>
                        <a:t>Ckt</a:t>
                      </a:r>
                      <a:r>
                        <a:rPr lang="en-US" sz="1100" u="none" strike="noStrike" dirty="0">
                          <a:effectLst/>
                        </a:rPr>
                        <a:t> 2 And Gate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858521486"/>
                  </a:ext>
                </a:extLst>
              </a:tr>
              <a:tr h="40993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A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B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Out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336571288"/>
                  </a:ext>
                </a:extLst>
              </a:tr>
              <a:tr h="40993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7501839"/>
                  </a:ext>
                </a:extLst>
              </a:tr>
              <a:tr h="40993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335841145"/>
                  </a:ext>
                </a:extLst>
              </a:tr>
              <a:tr h="40993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146200045"/>
                  </a:ext>
                </a:extLst>
              </a:tr>
              <a:tr h="40993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6029004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77019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Lab 1 Page 2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690688"/>
            <a:ext cx="5562600" cy="4303973"/>
          </a:xfrm>
          <a:prstGeom prst="rect">
            <a:avLst/>
          </a:prstGeom>
        </p:spPr>
      </p:pic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94381803"/>
              </p:ext>
            </p:extLst>
          </p:nvPr>
        </p:nvGraphicFramePr>
        <p:xfrm>
          <a:off x="8581029" y="3083155"/>
          <a:ext cx="1646872" cy="10399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0" name="Packager Shell Object" showAsIcon="1" r:id="rId4" imgW="975240" imgH="516600" progId="Package">
                  <p:embed/>
                </p:oleObj>
              </mc:Choice>
              <mc:Fallback>
                <p:oleObj name="Packager Shell Object" showAsIcon="1" r:id="rId4" imgW="975240" imgH="51660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581029" y="3083155"/>
                        <a:ext cx="1646872" cy="10399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66738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Lab 5- page 5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66281" y="2200818"/>
            <a:ext cx="2798307" cy="36640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4588" y="4419289"/>
            <a:ext cx="2112579" cy="2107635"/>
          </a:xfrm>
          <a:prstGeom prst="rect">
            <a:avLst/>
          </a:prstGeom>
        </p:spPr>
      </p:pic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65759465"/>
              </p:ext>
            </p:extLst>
          </p:nvPr>
        </p:nvGraphicFramePr>
        <p:xfrm>
          <a:off x="4573275" y="508802"/>
          <a:ext cx="2594781" cy="10382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7" name="Packager Shell Object" showAsIcon="1" r:id="rId5" imgW="1419120" imgH="518400" progId="Package">
                  <p:embed/>
                </p:oleObj>
              </mc:Choice>
              <mc:Fallback>
                <p:oleObj name="Packager Shell Object" showAsIcon="1" r:id="rId5" imgW="1419120" imgH="51840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573275" y="508802"/>
                        <a:ext cx="2594781" cy="103820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/>
          <p:cNvSpPr/>
          <p:nvPr/>
        </p:nvSpPr>
        <p:spPr>
          <a:xfrm>
            <a:off x="6073702" y="2309365"/>
            <a:ext cx="528009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This is schematic is utilizing a </a:t>
            </a:r>
            <a:r>
              <a:rPr lang="en-US" dirty="0" smtClean="0"/>
              <a:t>74LS00D </a:t>
            </a:r>
            <a:r>
              <a:rPr lang="en-US" dirty="0"/>
              <a:t>quad </a:t>
            </a:r>
            <a:r>
              <a:rPr lang="en-US" dirty="0" smtClean="0"/>
              <a:t>NAND </a:t>
            </a:r>
            <a:r>
              <a:rPr lang="en-US" dirty="0"/>
              <a:t>gate IC. The truth table is included.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2159342"/>
              </p:ext>
            </p:extLst>
          </p:nvPr>
        </p:nvGraphicFramePr>
        <p:xfrm>
          <a:off x="6073702" y="3574373"/>
          <a:ext cx="5280098" cy="229045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98974">
                  <a:extLst>
                    <a:ext uri="{9D8B030D-6E8A-4147-A177-3AD203B41FA5}">
                      <a16:colId xmlns:a16="http://schemas.microsoft.com/office/drawing/2014/main" val="2678091123"/>
                    </a:ext>
                  </a:extLst>
                </a:gridCol>
                <a:gridCol w="2605464">
                  <a:extLst>
                    <a:ext uri="{9D8B030D-6E8A-4147-A177-3AD203B41FA5}">
                      <a16:colId xmlns:a16="http://schemas.microsoft.com/office/drawing/2014/main" val="2601467182"/>
                    </a:ext>
                  </a:extLst>
                </a:gridCol>
                <a:gridCol w="1475660">
                  <a:extLst>
                    <a:ext uri="{9D8B030D-6E8A-4147-A177-3AD203B41FA5}">
                      <a16:colId xmlns:a16="http://schemas.microsoft.com/office/drawing/2014/main" val="792663848"/>
                    </a:ext>
                  </a:extLst>
                </a:gridCol>
              </a:tblGrid>
              <a:tr h="472634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     Ckt 3 Nand Gate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0324469"/>
                  </a:ext>
                </a:extLst>
              </a:tr>
              <a:tr h="36356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A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B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Out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659343578"/>
                  </a:ext>
                </a:extLst>
              </a:tr>
              <a:tr h="36356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93550144"/>
                  </a:ext>
                </a:extLst>
              </a:tr>
              <a:tr h="36356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9362859"/>
                  </a:ext>
                </a:extLst>
              </a:tr>
              <a:tr h="36356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15092579"/>
                  </a:ext>
                </a:extLst>
              </a:tr>
              <a:tr h="36356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8735554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21291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Lab 5- Page 6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76790" y="2347962"/>
            <a:ext cx="2798307" cy="3664014"/>
          </a:xfrm>
          <a:prstGeom prst="rect">
            <a:avLst/>
          </a:prstGeom>
        </p:spPr>
      </p:pic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92362679"/>
              </p:ext>
            </p:extLst>
          </p:nvPr>
        </p:nvGraphicFramePr>
        <p:xfrm>
          <a:off x="4424857" y="562607"/>
          <a:ext cx="2486353" cy="9305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02" name="Packager Shell Object" showAsIcon="1" r:id="rId4" imgW="1419120" imgH="518400" progId="Package">
                  <p:embed/>
                </p:oleObj>
              </mc:Choice>
              <mc:Fallback>
                <p:oleObj name="Packager Shell Object" showAsIcon="1" r:id="rId4" imgW="1419120" imgH="51840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424857" y="562607"/>
                        <a:ext cx="2486353" cy="93059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2862430"/>
              </p:ext>
            </p:extLst>
          </p:nvPr>
        </p:nvGraphicFramePr>
        <p:xfrm>
          <a:off x="6911210" y="3499944"/>
          <a:ext cx="4292818" cy="251203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84065">
                  <a:extLst>
                    <a:ext uri="{9D8B030D-6E8A-4147-A177-3AD203B41FA5}">
                      <a16:colId xmlns:a16="http://schemas.microsoft.com/office/drawing/2014/main" val="2310320309"/>
                    </a:ext>
                  </a:extLst>
                </a:gridCol>
                <a:gridCol w="2626694">
                  <a:extLst>
                    <a:ext uri="{9D8B030D-6E8A-4147-A177-3AD203B41FA5}">
                      <a16:colId xmlns:a16="http://schemas.microsoft.com/office/drawing/2014/main" val="1151569425"/>
                    </a:ext>
                  </a:extLst>
                </a:gridCol>
                <a:gridCol w="782059">
                  <a:extLst>
                    <a:ext uri="{9D8B030D-6E8A-4147-A177-3AD203B41FA5}">
                      <a16:colId xmlns:a16="http://schemas.microsoft.com/office/drawing/2014/main" val="1319739774"/>
                    </a:ext>
                  </a:extLst>
                </a:gridCol>
              </a:tblGrid>
              <a:tr h="418672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Ckt4 Nor Gate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201163270"/>
                  </a:ext>
                </a:extLst>
              </a:tr>
              <a:tr h="41867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A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B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Out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206663928"/>
                  </a:ext>
                </a:extLst>
              </a:tr>
              <a:tr h="41867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93166103"/>
                  </a:ext>
                </a:extLst>
              </a:tr>
              <a:tr h="41867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18060671"/>
                  </a:ext>
                </a:extLst>
              </a:tr>
              <a:tr h="41867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07653545"/>
                  </a:ext>
                </a:extLst>
              </a:tr>
              <a:tr h="41867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699273011"/>
                  </a:ext>
                </a:extLst>
              </a:tr>
            </a:tbl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24773" y="2918480"/>
            <a:ext cx="3236760" cy="220005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911208" y="2088214"/>
            <a:ext cx="550150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This is schematic is utilizing a </a:t>
            </a:r>
            <a:r>
              <a:rPr lang="en-US" dirty="0" smtClean="0"/>
              <a:t>74LS32D </a:t>
            </a:r>
            <a:r>
              <a:rPr lang="en-US" dirty="0"/>
              <a:t>Dual input </a:t>
            </a:r>
            <a:r>
              <a:rPr lang="en-US" dirty="0" smtClean="0"/>
              <a:t>OR </a:t>
            </a:r>
            <a:r>
              <a:rPr lang="en-US" dirty="0"/>
              <a:t>gate IC with using a combination with 74LS04 inverter. The truth table is included</a:t>
            </a:r>
          </a:p>
        </p:txBody>
      </p:sp>
    </p:spTree>
    <p:extLst>
      <p:ext uri="{BB962C8B-B14F-4D97-AF65-F5344CB8AC3E}">
        <p14:creationId xmlns:p14="http://schemas.microsoft.com/office/powerpoint/2010/main" val="235245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Lab 5- Page 6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98115" y="2242859"/>
            <a:ext cx="2798307" cy="3664014"/>
          </a:xfrm>
          <a:prstGeom prst="rect">
            <a:avLst/>
          </a:prstGeom>
        </p:spPr>
      </p:pic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78667216"/>
              </p:ext>
            </p:extLst>
          </p:nvPr>
        </p:nvGraphicFramePr>
        <p:xfrm>
          <a:off x="4026100" y="618032"/>
          <a:ext cx="2626311" cy="8197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24" name="Packager Shell Object" showAsIcon="1" r:id="rId4" imgW="1419120" imgH="518400" progId="Package">
                  <p:embed/>
                </p:oleObj>
              </mc:Choice>
              <mc:Fallback>
                <p:oleObj name="Packager Shell Object" showAsIcon="1" r:id="rId4" imgW="1419120" imgH="51840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026100" y="618032"/>
                        <a:ext cx="2626311" cy="8197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3445199"/>
              </p:ext>
            </p:extLst>
          </p:nvPr>
        </p:nvGraphicFramePr>
        <p:xfrm>
          <a:off x="6652411" y="3441359"/>
          <a:ext cx="4701388" cy="246551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47307">
                  <a:extLst>
                    <a:ext uri="{9D8B030D-6E8A-4147-A177-3AD203B41FA5}">
                      <a16:colId xmlns:a16="http://schemas.microsoft.com/office/drawing/2014/main" val="2388763222"/>
                    </a:ext>
                  </a:extLst>
                </a:gridCol>
                <a:gridCol w="2718490">
                  <a:extLst>
                    <a:ext uri="{9D8B030D-6E8A-4147-A177-3AD203B41FA5}">
                      <a16:colId xmlns:a16="http://schemas.microsoft.com/office/drawing/2014/main" val="3482841784"/>
                    </a:ext>
                  </a:extLst>
                </a:gridCol>
                <a:gridCol w="735591">
                  <a:extLst>
                    <a:ext uri="{9D8B030D-6E8A-4147-A177-3AD203B41FA5}">
                      <a16:colId xmlns:a16="http://schemas.microsoft.com/office/drawing/2014/main" val="2960636209"/>
                    </a:ext>
                  </a:extLst>
                </a:gridCol>
              </a:tblGrid>
              <a:tr h="410919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     Ckt 5 Xor Gate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329891767"/>
                  </a:ext>
                </a:extLst>
              </a:tr>
              <a:tr h="41091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A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B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Out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703925875"/>
                  </a:ext>
                </a:extLst>
              </a:tr>
              <a:tr h="41091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33882745"/>
                  </a:ext>
                </a:extLst>
              </a:tr>
              <a:tr h="41091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76190020"/>
                  </a:ext>
                </a:extLst>
              </a:tr>
              <a:tr h="41091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491831290"/>
                  </a:ext>
                </a:extLst>
              </a:tr>
              <a:tr h="41091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64506548"/>
                  </a:ext>
                </a:extLst>
              </a:tr>
            </a:tbl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15651" y="3040605"/>
            <a:ext cx="3236760" cy="163351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547944" y="1903981"/>
            <a:ext cx="564405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This is schematic is utilizing a </a:t>
            </a:r>
            <a:r>
              <a:rPr lang="en-US" dirty="0" smtClean="0"/>
              <a:t>74LS08D Dual input AND </a:t>
            </a:r>
            <a:r>
              <a:rPr lang="en-US" dirty="0"/>
              <a:t>gate IC with using a combination with 74LS04 inverter. The truth table is included</a:t>
            </a:r>
          </a:p>
        </p:txBody>
      </p:sp>
    </p:spTree>
    <p:extLst>
      <p:ext uri="{BB962C8B-B14F-4D97-AF65-F5344CB8AC3E}">
        <p14:creationId xmlns:p14="http://schemas.microsoft.com/office/powerpoint/2010/main" val="2160292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Lab 5- Page 7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29342" y="2242859"/>
            <a:ext cx="2798307" cy="36640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2254" y="2491096"/>
            <a:ext cx="2668035" cy="2280601"/>
          </a:xfrm>
          <a:prstGeom prst="rect">
            <a:avLst/>
          </a:prstGeom>
        </p:spPr>
      </p:pic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41504692"/>
              </p:ext>
            </p:extLst>
          </p:nvPr>
        </p:nvGraphicFramePr>
        <p:xfrm>
          <a:off x="4569401" y="552342"/>
          <a:ext cx="2506657" cy="9511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50" name="Packager Shell Object" showAsIcon="1" r:id="rId5" imgW="1419120" imgH="518400" progId="Package">
                  <p:embed/>
                </p:oleObj>
              </mc:Choice>
              <mc:Fallback>
                <p:oleObj name="Packager Shell Object" showAsIcon="1" r:id="rId5" imgW="1419120" imgH="51840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569401" y="552342"/>
                        <a:ext cx="2506657" cy="95112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0947351"/>
              </p:ext>
            </p:extLst>
          </p:nvPr>
        </p:nvGraphicFramePr>
        <p:xfrm>
          <a:off x="7076057" y="3563009"/>
          <a:ext cx="4117459" cy="234386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34969">
                  <a:extLst>
                    <a:ext uri="{9D8B030D-6E8A-4147-A177-3AD203B41FA5}">
                      <a16:colId xmlns:a16="http://schemas.microsoft.com/office/drawing/2014/main" val="699472728"/>
                    </a:ext>
                  </a:extLst>
                </a:gridCol>
                <a:gridCol w="2031760">
                  <a:extLst>
                    <a:ext uri="{9D8B030D-6E8A-4147-A177-3AD203B41FA5}">
                      <a16:colId xmlns:a16="http://schemas.microsoft.com/office/drawing/2014/main" val="4041369963"/>
                    </a:ext>
                  </a:extLst>
                </a:gridCol>
                <a:gridCol w="1150730">
                  <a:extLst>
                    <a:ext uri="{9D8B030D-6E8A-4147-A177-3AD203B41FA5}">
                      <a16:colId xmlns:a16="http://schemas.microsoft.com/office/drawing/2014/main" val="2279903559"/>
                    </a:ext>
                  </a:extLst>
                </a:gridCol>
              </a:tblGrid>
              <a:tr h="390644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     Ckt 6 Xnor Gate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9956273"/>
                  </a:ext>
                </a:extLst>
              </a:tr>
              <a:tr h="3906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A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B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Out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31726102"/>
                  </a:ext>
                </a:extLst>
              </a:tr>
              <a:tr h="3906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55102193"/>
                  </a:ext>
                </a:extLst>
              </a:tr>
              <a:tr h="3906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812876000"/>
                  </a:ext>
                </a:extLst>
              </a:tr>
              <a:tr h="3906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37326671"/>
                  </a:ext>
                </a:extLst>
              </a:tr>
              <a:tr h="3906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7341926"/>
                  </a:ext>
                </a:extLst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6684894" y="2303683"/>
            <a:ext cx="46689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This is schematic is utilizing a 74LS86D quad </a:t>
            </a:r>
            <a:r>
              <a:rPr lang="en-US" dirty="0" smtClean="0"/>
              <a:t>XOR </a:t>
            </a:r>
            <a:r>
              <a:rPr lang="en-US" dirty="0"/>
              <a:t>gate </a:t>
            </a:r>
            <a:r>
              <a:rPr lang="en-US" dirty="0" smtClean="0"/>
              <a:t>IC with using a combination with 74LS04 inverter to make it a XNOR Gate. </a:t>
            </a:r>
            <a:r>
              <a:rPr lang="en-US" dirty="0"/>
              <a:t>The truth table is included.</a:t>
            </a:r>
          </a:p>
        </p:txBody>
      </p:sp>
    </p:spTree>
    <p:extLst>
      <p:ext uri="{BB962C8B-B14F-4D97-AF65-F5344CB8AC3E}">
        <p14:creationId xmlns:p14="http://schemas.microsoft.com/office/powerpoint/2010/main" val="848451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47910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Lab 6- Theorems</a:t>
            </a:r>
            <a:br>
              <a:rPr lang="en-US" dirty="0" smtClean="0"/>
            </a:br>
            <a:r>
              <a:rPr lang="en-US" dirty="0" smtClean="0"/>
              <a:t>10-13-17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751513"/>
            <a:ext cx="10515600" cy="389841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/>
              <a:t>The purpose of this lab is to provide the test data and the simulations  for the test data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Equipment Needed: Digital </a:t>
            </a:r>
            <a:r>
              <a:rPr lang="en-US" dirty="0" err="1" smtClean="0"/>
              <a:t>Multimeter</a:t>
            </a:r>
            <a:endParaRPr lang="en-US" dirty="0" smtClean="0"/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		74LS08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		74LS32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		74LS04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3127" y="1346662"/>
            <a:ext cx="1142168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/>
            </a:r>
            <a:br>
              <a:rPr lang="en-US"/>
            </a:br>
            <a:r>
              <a:rPr lang="en-US"/>
              <a:t>Lab Partners for the Simulations and results were Steve Kepler and Judo Abaker</a:t>
            </a:r>
            <a:br>
              <a:rPr lang="en-US"/>
            </a:br>
            <a:r>
              <a:rPr lang="en-US"/>
              <a:t/>
            </a:r>
            <a:br>
              <a:rPr lang="en-US"/>
            </a:br>
            <a:r>
              <a:rPr lang="en-US"/>
              <a:t>Lab Partners for the Builds and Test data for the Circuits were Seth Wills, Alex Drummond and Emmanuel</a:t>
            </a:r>
            <a:br>
              <a:rPr lang="en-US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9659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Lab 6-Page 2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144" y="2375602"/>
            <a:ext cx="3975538" cy="11868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097" y="3339679"/>
            <a:ext cx="3236271" cy="13175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5452629" y="189714"/>
            <a:ext cx="6129770" cy="437177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833241" y="4939862"/>
            <a:ext cx="60644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This is the completed circuit for Theorems 1-3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2603" y="4749692"/>
            <a:ext cx="5012621" cy="1875745"/>
          </a:xfrm>
          <a:prstGeom prst="rect">
            <a:avLst/>
          </a:prstGeom>
        </p:spPr>
      </p:pic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06666980"/>
              </p:ext>
            </p:extLst>
          </p:nvPr>
        </p:nvGraphicFramePr>
        <p:xfrm>
          <a:off x="7872248" y="5687565"/>
          <a:ext cx="2081377" cy="10577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36" name="Packager Shell Object" showAsIcon="1" r:id="rId7" imgW="942840" imgH="518400" progId="Package">
                  <p:embed/>
                </p:oleObj>
              </mc:Choice>
              <mc:Fallback>
                <p:oleObj name="Packager Shell Object" showAsIcon="1" r:id="rId7" imgW="942840" imgH="51840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872248" y="5687565"/>
                        <a:ext cx="2081377" cy="105772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357392" y="1496767"/>
            <a:ext cx="5576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Theorem 1 of Demorgans Theorems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867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Lab 6- Page 3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4627" y="3178331"/>
            <a:ext cx="3323897" cy="16860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993" y="2242487"/>
            <a:ext cx="3460531" cy="101853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64627" y="1566439"/>
            <a:ext cx="42146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Theorem 2 of Booleans Theorem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9513" y="711172"/>
            <a:ext cx="5738976" cy="436532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517" y="5171087"/>
            <a:ext cx="4636040" cy="1450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428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Lab 6- Page 4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71850" y="2374120"/>
            <a:ext cx="2743438" cy="9088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3247696"/>
            <a:ext cx="2840421" cy="14192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27" y="4671347"/>
            <a:ext cx="4381966" cy="13709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3172" y="1502979"/>
            <a:ext cx="39834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Theorem 3 of </a:t>
            </a:r>
            <a:r>
              <a:rPr lang="en-US" dirty="0"/>
              <a:t>Booleans </a:t>
            </a:r>
            <a:r>
              <a:rPr lang="en-US" dirty="0" smtClean="0"/>
              <a:t>Theorems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0202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735" y="79066"/>
            <a:ext cx="10515600" cy="1325563"/>
          </a:xfrm>
        </p:spPr>
        <p:txBody>
          <a:bodyPr/>
          <a:lstStyle/>
          <a:p>
            <a:r>
              <a:rPr lang="en-US" dirty="0" smtClean="0"/>
              <a:t>Lab 6- Page 5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89679" y="79068"/>
            <a:ext cx="3929713" cy="40620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9392" y="79067"/>
            <a:ext cx="4120854" cy="40620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046" y="3066482"/>
            <a:ext cx="2711880" cy="154755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455" y="1988734"/>
            <a:ext cx="3287348" cy="107774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44455" y="1518424"/>
            <a:ext cx="32873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Theorem 4 of </a:t>
            </a:r>
            <a:r>
              <a:rPr lang="en-US" dirty="0"/>
              <a:t>Booleans Theorems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307724" y="4477407"/>
            <a:ext cx="66110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This is the finished circuit of theorem 4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2046" y="4727900"/>
            <a:ext cx="3951995" cy="1575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140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931" y="122960"/>
            <a:ext cx="10515600" cy="1325563"/>
          </a:xfrm>
        </p:spPr>
        <p:txBody>
          <a:bodyPr/>
          <a:lstStyle/>
          <a:p>
            <a:r>
              <a:rPr lang="en-US" dirty="0" smtClean="0"/>
              <a:t>Lab 6- Page 6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3100551"/>
            <a:ext cx="2305906" cy="15440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121142"/>
            <a:ext cx="2743438" cy="9794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5377" y="0"/>
            <a:ext cx="4030651" cy="431024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56028" y="0"/>
            <a:ext cx="3995023" cy="435292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797179"/>
            <a:ext cx="5285508" cy="165362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253655" y="4550979"/>
            <a:ext cx="51001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This is the completed circuit for Theorems 5-7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92267" y="1634209"/>
            <a:ext cx="35280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Theorem 5 of Booleans </a:t>
            </a:r>
            <a:r>
              <a:rPr lang="en-US" dirty="0"/>
              <a:t>Theorems</a:t>
            </a:r>
          </a:p>
        </p:txBody>
      </p:sp>
    </p:spTree>
    <p:extLst>
      <p:ext uri="{BB962C8B-B14F-4D97-AF65-F5344CB8AC3E}">
        <p14:creationId xmlns:p14="http://schemas.microsoft.com/office/powerpoint/2010/main" val="1118121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2442" y="1218456"/>
            <a:ext cx="7865012" cy="582011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49381" y="199505"/>
            <a:ext cx="60017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Lab 1 Page 3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675281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02063"/>
            <a:ext cx="10515600" cy="1325563"/>
          </a:xfrm>
        </p:spPr>
        <p:txBody>
          <a:bodyPr/>
          <a:lstStyle/>
          <a:p>
            <a:r>
              <a:rPr lang="en-US" dirty="0" smtClean="0"/>
              <a:t>Lab 6- Page 7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340536"/>
            <a:ext cx="3928439" cy="88613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8200" y="1433185"/>
            <a:ext cx="43118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Theorem 6 of Booleans theorem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0471" y="3226675"/>
            <a:ext cx="3906866" cy="191089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999" y="5137568"/>
            <a:ext cx="4552070" cy="1424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153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Lab 6 Page 8</a:t>
            </a:r>
            <a:endParaRPr lang="en-US" dirty="0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2567834"/>
            <a:ext cx="4122683" cy="117384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8199" y="1690688"/>
            <a:ext cx="41226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Theorem 7 </a:t>
            </a:r>
            <a:r>
              <a:rPr lang="en-US" dirty="0"/>
              <a:t>of </a:t>
            </a:r>
            <a:r>
              <a:rPr lang="en-US" dirty="0" smtClean="0"/>
              <a:t>Booleans Theorem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198" y="3741683"/>
            <a:ext cx="3639209" cy="15288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866" y="5270512"/>
            <a:ext cx="3752001" cy="1173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097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Lab 6 Page 9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199" y="1896588"/>
            <a:ext cx="4039215" cy="9562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461" y="3125033"/>
            <a:ext cx="3545433" cy="136803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38200" y="1321356"/>
            <a:ext cx="43934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Theorem 8 of Booleans Theorem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2444" y="34608"/>
            <a:ext cx="3491956" cy="38773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34400" y="34608"/>
            <a:ext cx="3657600" cy="395664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198" y="4999426"/>
            <a:ext cx="3723291" cy="147494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139559" y="4493066"/>
            <a:ext cx="64323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This is the completed circuit of Theorem 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0347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Lab 6- Page 10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910659"/>
            <a:ext cx="3326644" cy="14211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609" y="4162097"/>
            <a:ext cx="4318701" cy="18813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7134" y="4246179"/>
            <a:ext cx="6240241" cy="282626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812221" y="3678621"/>
            <a:ext cx="5695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This is the completed circuit for Theorem 13 a Part 1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15007" y="1334814"/>
            <a:ext cx="36498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Theorem 13a Part 1 of  Booleans  </a:t>
            </a:r>
          </a:p>
          <a:p>
            <a:r>
              <a:rPr lang="en-US" dirty="0" smtClean="0"/>
              <a:t>Theorem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34096" y="35976"/>
            <a:ext cx="3457903" cy="344441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88037" y="-21020"/>
            <a:ext cx="4246059" cy="3501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791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96" y="265667"/>
            <a:ext cx="10515600" cy="1325563"/>
          </a:xfrm>
        </p:spPr>
        <p:txBody>
          <a:bodyPr/>
          <a:lstStyle/>
          <a:p>
            <a:r>
              <a:rPr lang="en-US" dirty="0" smtClean="0"/>
              <a:t>Lab 6- Page 11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25214" y="1397876"/>
            <a:ext cx="39729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Theorem 13a Part 2 of </a:t>
            </a:r>
            <a:r>
              <a:rPr lang="en-US" dirty="0"/>
              <a:t> </a:t>
            </a:r>
            <a:r>
              <a:rPr lang="en-US" dirty="0" err="1" smtClean="0"/>
              <a:t>Demorgans</a:t>
            </a:r>
            <a:r>
              <a:rPr lang="en-US" dirty="0" smtClean="0"/>
              <a:t> Theorem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214" y="2241517"/>
            <a:ext cx="3026979" cy="9638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656" y="3402670"/>
            <a:ext cx="5414040" cy="2140800"/>
          </a:xfrm>
          <a:prstGeom prst="rect">
            <a:avLst/>
          </a:prstGeom>
        </p:spPr>
      </p:pic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81403906"/>
              </p:ext>
            </p:extLst>
          </p:nvPr>
        </p:nvGraphicFramePr>
        <p:xfrm>
          <a:off x="1622205" y="5737605"/>
          <a:ext cx="2371725" cy="11203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60" name="Packager Shell Object" showAsIcon="1" r:id="rId5" imgW="1341360" imgH="518400" progId="Package">
                  <p:embed/>
                </p:oleObj>
              </mc:Choice>
              <mc:Fallback>
                <p:oleObj name="Packager Shell Object" showAsIcon="1" r:id="rId5" imgW="1341360" imgH="51840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622205" y="5737605"/>
                        <a:ext cx="2371725" cy="11203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26004" y="3056641"/>
            <a:ext cx="4688533" cy="268096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61490" y="380559"/>
            <a:ext cx="6789682" cy="268096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291047" y="5873517"/>
            <a:ext cx="57327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This is the complete circuit of Theorem 13 a Part 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304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Lab 6- Page 12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20110" y="1408386"/>
            <a:ext cx="39308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Theorem 13b Part 1 of </a:t>
            </a:r>
            <a:r>
              <a:rPr lang="en-US" dirty="0" err="1" smtClean="0"/>
              <a:t>Demorgans</a:t>
            </a:r>
            <a:r>
              <a:rPr lang="en-US" dirty="0" smtClean="0"/>
              <a:t> Theorems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38290" y="1"/>
            <a:ext cx="2753710" cy="29113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1283" y="1"/>
            <a:ext cx="5087007" cy="29113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3205" y="2252323"/>
            <a:ext cx="3029975" cy="117404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56083" y="3731172"/>
            <a:ext cx="7319988" cy="312682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656083" y="3097978"/>
            <a:ext cx="71575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This is the completed circuit for Theorem 13b Part 1 and Part 2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868" y="3612983"/>
            <a:ext cx="4633215" cy="2188727"/>
          </a:xfrm>
          <a:prstGeom prst="rect">
            <a:avLst/>
          </a:prstGeom>
        </p:spPr>
      </p:pic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29928577"/>
              </p:ext>
            </p:extLst>
          </p:nvPr>
        </p:nvGraphicFramePr>
        <p:xfrm>
          <a:off x="1103587" y="5798535"/>
          <a:ext cx="3247696" cy="10594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83" name="Packager Shell Object" showAsIcon="1" r:id="rId8" imgW="1341360" imgH="518400" progId="Package">
                  <p:embed/>
                </p:oleObj>
              </mc:Choice>
              <mc:Fallback>
                <p:oleObj name="Packager Shell Object" showAsIcon="1" r:id="rId8" imgW="1341360" imgH="51840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103587" y="5798535"/>
                        <a:ext cx="3247696" cy="10594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45584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Lab 6- Page 13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189704"/>
            <a:ext cx="2743438" cy="91084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46538" y="1303283"/>
            <a:ext cx="39729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Theorem 13b Part 2 of </a:t>
            </a:r>
            <a:r>
              <a:rPr lang="en-US" dirty="0" err="1" smtClean="0"/>
              <a:t>Demorgans</a:t>
            </a:r>
            <a:r>
              <a:rPr lang="en-US" dirty="0" smtClean="0"/>
              <a:t> Theorem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778" y="3613911"/>
            <a:ext cx="10120836" cy="2997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76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Lab 6- Page 14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04800" y="1366345"/>
            <a:ext cx="47611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Theorem 14 of </a:t>
            </a:r>
            <a:r>
              <a:rPr lang="en-US" dirty="0" err="1" smtClean="0"/>
              <a:t>Demorgans</a:t>
            </a:r>
            <a:r>
              <a:rPr lang="en-US" dirty="0" smtClean="0"/>
              <a:t> Theorems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714" y="3883420"/>
            <a:ext cx="3849120" cy="1084800"/>
          </a:xfrm>
          <a:prstGeom prst="rect">
            <a:avLst/>
          </a:prstGeom>
        </p:spPr>
      </p:pic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46299431"/>
              </p:ext>
            </p:extLst>
          </p:nvPr>
        </p:nvGraphicFramePr>
        <p:xfrm>
          <a:off x="1106651" y="5456799"/>
          <a:ext cx="2424824" cy="11508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6" name="Packager Shell Object" showAsIcon="1" r:id="rId4" imgW="1341360" imgH="518400" progId="Package">
                  <p:embed/>
                </p:oleObj>
              </mc:Choice>
              <mc:Fallback>
                <p:oleObj name="Packager Shell Object" showAsIcon="1" r:id="rId4" imgW="1341360" imgH="51840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06651" y="5456799"/>
                        <a:ext cx="2424824" cy="115086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596401" y="2608720"/>
            <a:ext cx="41779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Theorem 14 is </a:t>
            </a:r>
            <a:r>
              <a:rPr lang="en-US" dirty="0" err="1" smtClean="0"/>
              <a:t>x+xy</a:t>
            </a:r>
            <a:r>
              <a:rPr lang="en-US" dirty="0" smtClean="0"/>
              <a:t>=x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60828" y="1"/>
            <a:ext cx="3731172" cy="297805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56690" y="1"/>
            <a:ext cx="4204138" cy="297805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65986" y="4155895"/>
            <a:ext cx="6180463" cy="235000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774384" y="3121572"/>
            <a:ext cx="6808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This is the completed circuit for Theorem 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0724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Lab 7- Circuit Reduction Part 1     </a:t>
            </a:r>
            <a:r>
              <a:rPr lang="en-US" dirty="0"/>
              <a:t>10-27-17</a:t>
            </a:r>
            <a:br>
              <a:rPr lang="en-US" dirty="0"/>
            </a:br>
            <a:r>
              <a:rPr lang="en-US" dirty="0"/>
              <a:t>My Lab Partner was Seth Wills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/>
              <a:t>The </a:t>
            </a:r>
            <a:r>
              <a:rPr lang="en-US" dirty="0"/>
              <a:t>purpose  is to  Learn how to reduce a circuit design down to the smallest size using the 17 Theorems and </a:t>
            </a:r>
            <a:r>
              <a:rPr lang="en-US" dirty="0" err="1"/>
              <a:t>Karnaugh</a:t>
            </a:r>
            <a:r>
              <a:rPr lang="en-US" dirty="0"/>
              <a:t> maps. Part 2 will explore how to reduce the circuit. </a:t>
            </a:r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 marL="0" indent="0">
              <a:buNone/>
            </a:pPr>
            <a:r>
              <a:rPr lang="en-US" dirty="0"/>
              <a:t>Equipment needed: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1 – Digital </a:t>
            </a:r>
            <a:r>
              <a:rPr lang="en-US" dirty="0" err="1"/>
              <a:t>Multimeter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3 – 10Kohm</a:t>
            </a:r>
          </a:p>
          <a:p>
            <a:pPr marL="0" indent="0">
              <a:buNone/>
            </a:pPr>
            <a:r>
              <a:rPr lang="en-US" dirty="0"/>
              <a:t>1 – 4 position dip switch</a:t>
            </a:r>
          </a:p>
          <a:p>
            <a:pPr marL="0" indent="0">
              <a:buNone/>
            </a:pPr>
            <a:r>
              <a:rPr lang="en-US" dirty="0"/>
              <a:t>1 – 74LS04 Hex Inverter</a:t>
            </a:r>
          </a:p>
          <a:p>
            <a:pPr marL="0" indent="0">
              <a:buNone/>
            </a:pPr>
            <a:r>
              <a:rPr lang="en-US" dirty="0"/>
              <a:t>1 – 74LS00 Quad NAND</a:t>
            </a:r>
          </a:p>
          <a:p>
            <a:pPr marL="0" indent="0">
              <a:buNone/>
            </a:pPr>
            <a:r>
              <a:rPr lang="en-US" dirty="0"/>
              <a:t>1 – 74LS11 Triple 3 input AND</a:t>
            </a:r>
          </a:p>
          <a:p>
            <a:pPr marL="0" indent="0">
              <a:buNone/>
            </a:pPr>
            <a:r>
              <a:rPr lang="en-US" dirty="0"/>
              <a:t>1 – 74LS32 Quad OR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1803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Lab 7- Page 2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07220" y="1690688"/>
            <a:ext cx="4796005" cy="341775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390526" y="2034283"/>
            <a:ext cx="50754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This the schematic that we used to create the circuit and to make in </a:t>
            </a:r>
            <a:r>
              <a:rPr lang="en-US" sz="2400" dirty="0" err="1" smtClean="0"/>
              <a:t>multisim</a:t>
            </a:r>
            <a:r>
              <a:rPr lang="en-US" sz="2400" dirty="0" smtClean="0"/>
              <a:t>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25843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Lab 1 Page 4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743" y="1582622"/>
            <a:ext cx="7591787" cy="307418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660967" y="3275215"/>
            <a:ext cx="62179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This is the original word document for Lab 1</a:t>
            </a:r>
          </a:p>
          <a:p>
            <a:endParaRPr lang="en-US" dirty="0"/>
          </a:p>
          <a:p>
            <a:r>
              <a:rPr lang="en-US" dirty="0" smtClean="0">
                <a:hlinkClick r:id="rId3" action="ppaction://hlinkfile"/>
              </a:rPr>
              <a:t>Lab 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239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Lab 7- Page 3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357" y="3794636"/>
            <a:ext cx="4996080" cy="2659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0863" y="1385036"/>
            <a:ext cx="3499200" cy="2409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554912" y="1385036"/>
            <a:ext cx="45617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This our schematic that we built for the circuit. We made connecting points from the switches and power supply to our schematic.</a:t>
            </a:r>
            <a:endParaRPr lang="en-US" sz="2400" dirty="0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7215789"/>
              </p:ext>
            </p:extLst>
          </p:nvPr>
        </p:nvGraphicFramePr>
        <p:xfrm>
          <a:off x="7176838" y="3974607"/>
          <a:ext cx="3045948" cy="2169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67" name="Packager Shell Object" showAsIcon="1" r:id="rId5" imgW="729000" imgH="518400" progId="Package">
                  <p:embed/>
                </p:oleObj>
              </mc:Choice>
              <mc:Fallback>
                <p:oleObj name="Packager Shell Object" showAsIcon="1" r:id="rId5" imgW="729000" imgH="51840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176838" y="3974607"/>
                        <a:ext cx="3045948" cy="21699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28788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Lab 7- Page 4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02884" y="2193028"/>
            <a:ext cx="4264379" cy="27550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622" y="2193028"/>
            <a:ext cx="3709379" cy="33155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69870" y="1880171"/>
            <a:ext cx="15103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Simulated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880279" y="1171254"/>
            <a:ext cx="378089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This our test data for the equations for the circuit reduction. This is also our data for the results being simulated and  tested in the Lab.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90347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0250" y="-60766"/>
            <a:ext cx="10515600" cy="1325563"/>
          </a:xfrm>
        </p:spPr>
        <p:txBody>
          <a:bodyPr/>
          <a:lstStyle/>
          <a:p>
            <a:r>
              <a:rPr lang="en-US" dirty="0" smtClean="0"/>
              <a:t>Lab 7- Page 5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297" y="946298"/>
            <a:ext cx="5218540" cy="42627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6750" y="103951"/>
            <a:ext cx="4553584" cy="510504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24674" y="5537771"/>
            <a:ext cx="10551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This is the completed circuit for circuit before we reduced it in Lab 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3944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Lab 7- Page 6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Observations: This is the </a:t>
            </a:r>
            <a:r>
              <a:rPr lang="en-US" dirty="0" smtClean="0"/>
              <a:t>circuit </a:t>
            </a:r>
            <a:r>
              <a:rPr lang="en-US" dirty="0"/>
              <a:t>where it can be simplified, but built in the lab and </a:t>
            </a:r>
            <a:r>
              <a:rPr lang="en-US" dirty="0" smtClean="0"/>
              <a:t>we came </a:t>
            </a:r>
            <a:r>
              <a:rPr lang="en-US" dirty="0"/>
              <a:t>up with the SOP and POS equations in order to simplify the circuit in Lab </a:t>
            </a:r>
            <a:r>
              <a:rPr lang="en-US" dirty="0" smtClean="0"/>
              <a:t>8</a:t>
            </a:r>
          </a:p>
          <a:p>
            <a:endParaRPr lang="en-US" dirty="0"/>
          </a:p>
          <a:p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Our original word document </a:t>
            </a:r>
            <a:r>
              <a:rPr lang="en-US" dirty="0" smtClean="0">
                <a:hlinkClick r:id="rId2" action="ppaction://hlinkfile"/>
              </a:rPr>
              <a:t>Lab 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0566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Lab 8- Circuit Reduction Part </a:t>
            </a:r>
            <a:r>
              <a:rPr lang="en-US" dirty="0"/>
              <a:t>2</a:t>
            </a:r>
            <a:br>
              <a:rPr lang="en-US" dirty="0"/>
            </a:br>
            <a:r>
              <a:rPr lang="en-US" dirty="0"/>
              <a:t>My Lab Partner was Seth Wills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 smtClean="0"/>
              <a:t>The Purpose </a:t>
            </a:r>
            <a:r>
              <a:rPr lang="en-US" dirty="0"/>
              <a:t>of this lab is to Learn how to reduce a circuit design down to the smallest size using the 17 Theorems and </a:t>
            </a:r>
            <a:r>
              <a:rPr lang="en-US" dirty="0" err="1"/>
              <a:t>Karnaugh</a:t>
            </a:r>
            <a:r>
              <a:rPr lang="en-US" dirty="0"/>
              <a:t> maps. Part 2 will explore how to reduce the circuit. You will also need the results of Lab 7.</a:t>
            </a:r>
          </a:p>
          <a:p>
            <a:pPr marL="0" indent="0">
              <a:buNone/>
            </a:pPr>
            <a:r>
              <a:rPr lang="en-US" dirty="0" smtClean="0"/>
              <a:t> </a:t>
            </a:r>
          </a:p>
          <a:p>
            <a:pPr marL="0" indent="0">
              <a:buNone/>
            </a:pPr>
            <a:r>
              <a:rPr lang="en-US" dirty="0"/>
              <a:t>Equipment needed: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1 – Digital </a:t>
            </a:r>
            <a:r>
              <a:rPr lang="en-US" dirty="0" err="1"/>
              <a:t>Multimeter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3 – 10Kohm</a:t>
            </a:r>
          </a:p>
          <a:p>
            <a:pPr marL="0" indent="0">
              <a:buNone/>
            </a:pPr>
            <a:r>
              <a:rPr lang="en-US" dirty="0"/>
              <a:t>1 – 4 position dip switch</a:t>
            </a:r>
          </a:p>
          <a:p>
            <a:pPr marL="0" indent="0">
              <a:buNone/>
            </a:pPr>
            <a:r>
              <a:rPr lang="en-US" dirty="0"/>
              <a:t>1 – 74LS04 Hex Inverter</a:t>
            </a:r>
          </a:p>
          <a:p>
            <a:pPr marL="0" indent="0">
              <a:buNone/>
            </a:pPr>
            <a:r>
              <a:rPr lang="en-US" dirty="0"/>
              <a:t>1 – 74LS08 Quad AND</a:t>
            </a:r>
          </a:p>
          <a:p>
            <a:pPr marL="0" indent="0">
              <a:buNone/>
            </a:pPr>
            <a:r>
              <a:rPr lang="en-US" dirty="0"/>
              <a:t>1 – 74LS32 Quad OR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0371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Lab 8- Page 2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946" y="1690687"/>
            <a:ext cx="4640163" cy="24189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4849" y="4109662"/>
            <a:ext cx="4366341" cy="2476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308333" y="1253447"/>
            <a:ext cx="539393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This the simplified circuit in the Sum of Product form.</a:t>
            </a:r>
          </a:p>
          <a:p>
            <a:r>
              <a:rPr lang="en-US" sz="2800" dirty="0" smtClean="0"/>
              <a:t>This consists of a 74ls04, 74ls32, and 74ls08. There is also connection points from the switches and power supply to the circuit.</a:t>
            </a:r>
            <a:endParaRPr lang="en-US" sz="2800" dirty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19971611"/>
              </p:ext>
            </p:extLst>
          </p:nvPr>
        </p:nvGraphicFramePr>
        <p:xfrm>
          <a:off x="7263830" y="4869951"/>
          <a:ext cx="2840074" cy="14187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91" name="Packager Shell Object" showAsIcon="1" r:id="rId5" imgW="729000" imgH="518400" progId="Package">
                  <p:embed/>
                </p:oleObj>
              </mc:Choice>
              <mc:Fallback>
                <p:oleObj name="Packager Shell Object" showAsIcon="1" r:id="rId5" imgW="729000" imgH="51840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263830" y="4869951"/>
                        <a:ext cx="2840074" cy="14187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82376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Lab 8- Page 3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999174"/>
            <a:ext cx="4042937" cy="25557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608774"/>
            <a:ext cx="3600236" cy="23904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822023" y="1449533"/>
            <a:ext cx="5212422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This the simplified circuit in the </a:t>
            </a:r>
            <a:r>
              <a:rPr lang="en-US" sz="2800" dirty="0" smtClean="0"/>
              <a:t>Product of Sum form</a:t>
            </a:r>
            <a:r>
              <a:rPr lang="en-US" sz="2800" dirty="0"/>
              <a:t>.</a:t>
            </a:r>
          </a:p>
          <a:p>
            <a:r>
              <a:rPr lang="en-US" sz="2800" dirty="0"/>
              <a:t>This consists of a 74ls04, 74ls32, and 74ls08. There is also connection points from the switches and power supply to the circuit.</a:t>
            </a:r>
          </a:p>
        </p:txBody>
      </p:sp>
    </p:spTree>
    <p:extLst>
      <p:ext uri="{BB962C8B-B14F-4D97-AF65-F5344CB8AC3E}">
        <p14:creationId xmlns:p14="http://schemas.microsoft.com/office/powerpoint/2010/main" val="3833130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Lab 8- Page 4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443" y="2212620"/>
            <a:ext cx="5274390" cy="328405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57546" y="1859622"/>
            <a:ext cx="23425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Simulated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534364" y="2228954"/>
            <a:ext cx="520899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This is the Test data that compares our results from Lab 7 and it compares it to Lab 8 to see if it matches. This also contains simulated and test data in the Lab.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241870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Lab 8- Page 5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6777" y="1453584"/>
            <a:ext cx="4016319" cy="27999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8014" y="878833"/>
            <a:ext cx="4563775" cy="347741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86319" y="4828854"/>
            <a:ext cx="42329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This is the Product of Sum circuit that is completed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528014" y="4643919"/>
            <a:ext cx="49173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This is the Sum of Product circuit that is completed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059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Lab 8- Page 6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003442" y="2073484"/>
            <a:ext cx="789397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Observations: This is the simplified circuit from Lab 7 and this is simplified into two circuits and we got the same outcomes that we did for Lab 7.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71254" y="4027470"/>
            <a:ext cx="6441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This is the original document </a:t>
            </a:r>
            <a:r>
              <a:rPr lang="en-US" dirty="0" smtClean="0">
                <a:hlinkClick r:id="rId2" action="ppaction://hlinkfile"/>
              </a:rPr>
              <a:t>Lab 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0163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Lab 1: Picture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7963" t="-178" r="17705" b="4891"/>
          <a:stretch/>
        </p:blipFill>
        <p:spPr>
          <a:xfrm rot="16200000">
            <a:off x="1420106" y="-19815"/>
            <a:ext cx="5330550" cy="784701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597462" y="1690688"/>
            <a:ext cx="307953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Simulated a logic circuit using 10k nominal resistor’s</a:t>
            </a:r>
          </a:p>
          <a:p>
            <a:r>
              <a:rPr lang="en-US" dirty="0" smtClean="0"/>
              <a:t>Actual recorded values</a:t>
            </a:r>
          </a:p>
          <a:p>
            <a:r>
              <a:rPr lang="en-US" dirty="0" smtClean="0"/>
              <a:t>R1= 9.802</a:t>
            </a:r>
          </a:p>
          <a:p>
            <a:r>
              <a:rPr lang="en-US" dirty="0" smtClean="0"/>
              <a:t>R2= 9.665</a:t>
            </a:r>
          </a:p>
          <a:p>
            <a:r>
              <a:rPr lang="en-US" dirty="0" smtClean="0"/>
              <a:t>R3= 9.743</a:t>
            </a:r>
          </a:p>
          <a:p>
            <a:r>
              <a:rPr lang="en-US" dirty="0" smtClean="0"/>
              <a:t>R4= 9.725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7982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33291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Lab </a:t>
            </a:r>
            <a:r>
              <a:rPr lang="en-US" dirty="0" smtClean="0"/>
              <a:t>1-  </a:t>
            </a:r>
            <a:r>
              <a:rPr lang="en-US" dirty="0"/>
              <a:t>1 to 3 clock using JK Flip Flops and 555 </a:t>
            </a:r>
            <a:r>
              <a:rPr lang="en-US" dirty="0" smtClean="0"/>
              <a:t>Timer     </a:t>
            </a:r>
            <a:r>
              <a:rPr lang="en-US" dirty="0" smtClean="0"/>
              <a:t>01-29</a:t>
            </a:r>
            <a:r>
              <a:rPr lang="en-US" dirty="0" smtClean="0"/>
              <a:t>-18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My Lab Partner was Seth </a:t>
            </a:r>
            <a:r>
              <a:rPr lang="en-US" dirty="0" smtClean="0"/>
              <a:t>Wills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288080"/>
            <a:ext cx="10515600" cy="4351338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 smtClean="0"/>
              <a:t>The Purpose is to do as many times you can use multiple harmonically related clocks to test a combinational circuits. The Purpose of this lab is to show students how to create a small multiple clock counter circuit that uses JK Flip Flops and a 555 Timer.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/>
              <a:t>Equipment needed: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1 – 555 Timer</a:t>
            </a:r>
          </a:p>
          <a:p>
            <a:pPr marL="0" indent="0">
              <a:buNone/>
            </a:pPr>
            <a:r>
              <a:rPr lang="en-US" dirty="0"/>
              <a:t>1 – 1Kohm</a:t>
            </a:r>
          </a:p>
          <a:p>
            <a:pPr marL="0" indent="0">
              <a:buNone/>
            </a:pPr>
            <a:r>
              <a:rPr lang="en-US" dirty="0"/>
              <a:t>1 – </a:t>
            </a:r>
            <a:r>
              <a:rPr lang="en-US" dirty="0"/>
              <a:t>8</a:t>
            </a:r>
            <a:r>
              <a:rPr lang="en-US" dirty="0" smtClean="0"/>
              <a:t> </a:t>
            </a:r>
            <a:r>
              <a:rPr lang="en-US" dirty="0"/>
              <a:t>position dip switch</a:t>
            </a:r>
          </a:p>
          <a:p>
            <a:pPr marL="0" indent="0">
              <a:buNone/>
            </a:pPr>
            <a:r>
              <a:rPr lang="en-US" dirty="0"/>
              <a:t>2 – 74LS73 Dual JK flip flop with clear</a:t>
            </a:r>
          </a:p>
          <a:p>
            <a:pPr marL="0" indent="0">
              <a:buNone/>
            </a:pPr>
            <a:r>
              <a:rPr lang="en-US" dirty="0"/>
              <a:t>2 – Resistors </a:t>
            </a:r>
          </a:p>
          <a:p>
            <a:pPr marL="0" indent="0">
              <a:buNone/>
            </a:pPr>
            <a:r>
              <a:rPr lang="en-US" dirty="0"/>
              <a:t>2 – Capacitors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1355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Lab </a:t>
            </a:r>
            <a:r>
              <a:rPr lang="en-US" dirty="0" smtClean="0"/>
              <a:t>1- </a:t>
            </a:r>
            <a:r>
              <a:rPr lang="en-US" dirty="0" smtClean="0"/>
              <a:t>Page 2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651" y="1690688"/>
            <a:ext cx="5141880" cy="375603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11766" y="2856216"/>
            <a:ext cx="474666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This is the </a:t>
            </a:r>
            <a:r>
              <a:rPr lang="en-US" sz="2400" dirty="0" err="1" smtClean="0"/>
              <a:t>multisim</a:t>
            </a:r>
            <a:r>
              <a:rPr lang="en-US" sz="2400" dirty="0" smtClean="0"/>
              <a:t> schematic  of just a single clock with two </a:t>
            </a:r>
            <a:r>
              <a:rPr lang="en-US" sz="2400" dirty="0" err="1" smtClean="0"/>
              <a:t>compacitors</a:t>
            </a:r>
            <a:r>
              <a:rPr lang="en-US" sz="2400" dirty="0" smtClean="0"/>
              <a:t>, 4.7k resistor, 100k resistor, and 555 Timer</a:t>
            </a:r>
            <a:endParaRPr lang="en-US" sz="2400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647238"/>
              </p:ext>
            </p:extLst>
          </p:nvPr>
        </p:nvGraphicFramePr>
        <p:xfrm>
          <a:off x="6371743" y="497713"/>
          <a:ext cx="3258394" cy="16238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15" name="Packager Shell Object" showAsIcon="1" r:id="rId4" imgW="729000" imgH="518400" progId="Package">
                  <p:embed/>
                </p:oleObj>
              </mc:Choice>
              <mc:Fallback>
                <p:oleObj name="Packager Shell Object" showAsIcon="1" r:id="rId4" imgW="729000" imgH="51840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371743" y="497713"/>
                        <a:ext cx="3258394" cy="162389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56806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Lab </a:t>
            </a:r>
            <a:r>
              <a:rPr lang="en-US" dirty="0" smtClean="0"/>
              <a:t>1- </a:t>
            </a:r>
            <a:r>
              <a:rPr lang="en-US" dirty="0" smtClean="0"/>
              <a:t>Page 3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56865" y="5496284"/>
            <a:ext cx="53631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This is the completed circuit for the first schematic from Lab </a:t>
            </a:r>
            <a:r>
              <a:rPr lang="en-US" dirty="0"/>
              <a:t>1</a:t>
            </a:r>
            <a:endParaRPr lang="en-US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5835721" y="5496284"/>
            <a:ext cx="60412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This is the correct oscilloscope reading for the circuit and it is reading at a frequency of 7hz.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825395" y="755943"/>
            <a:ext cx="3893492" cy="519703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5232" y="1261640"/>
            <a:ext cx="5983143" cy="4234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636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Lab </a:t>
            </a:r>
            <a:r>
              <a:rPr lang="en-US" dirty="0" smtClean="0"/>
              <a:t>1- </a:t>
            </a:r>
            <a:r>
              <a:rPr lang="en-US" dirty="0" smtClean="0"/>
              <a:t>Page 4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499" t="8682" r="-499" b="-8682"/>
          <a:stretch/>
        </p:blipFill>
        <p:spPr>
          <a:xfrm>
            <a:off x="323419" y="1690688"/>
            <a:ext cx="9298329" cy="587793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479587" y="2804844"/>
            <a:ext cx="42843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This is the </a:t>
            </a:r>
            <a:r>
              <a:rPr lang="en-US" dirty="0" err="1" smtClean="0"/>
              <a:t>multisim</a:t>
            </a:r>
            <a:r>
              <a:rPr lang="en-US" dirty="0" smtClean="0"/>
              <a:t> schematic for using a 1k resistor, 1 switch and 3 555 Timers.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9816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2" y="41032"/>
            <a:ext cx="10515600" cy="1325563"/>
          </a:xfrm>
        </p:spPr>
        <p:txBody>
          <a:bodyPr/>
          <a:lstStyle/>
          <a:p>
            <a:r>
              <a:rPr lang="en-US" dirty="0" smtClean="0"/>
              <a:t>Lab </a:t>
            </a:r>
            <a:r>
              <a:rPr lang="en-US" dirty="0" smtClean="0"/>
              <a:t>1- </a:t>
            </a:r>
            <a:r>
              <a:rPr lang="en-US" dirty="0" smtClean="0"/>
              <a:t>Page 5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79212" y="5763022"/>
            <a:ext cx="58048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This is the complete circuit build for the schematic on Lab </a:t>
            </a:r>
            <a:r>
              <a:rPr lang="en-US" dirty="0" smtClean="0"/>
              <a:t>1 </a:t>
            </a:r>
            <a:r>
              <a:rPr lang="en-US" dirty="0" smtClean="0"/>
              <a:t>– Page 4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222602" y="5856790"/>
            <a:ext cx="55326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Test Data from the Oscilloscope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6075" y="1690688"/>
            <a:ext cx="5628067" cy="38258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853928" y="275193"/>
            <a:ext cx="4698538" cy="6047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416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Lab </a:t>
            </a:r>
            <a:r>
              <a:rPr lang="en-US" dirty="0" smtClean="0"/>
              <a:t>1- </a:t>
            </a:r>
            <a:r>
              <a:rPr lang="en-US" dirty="0" smtClean="0"/>
              <a:t>Page 6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462445" y="2537716"/>
            <a:ext cx="4592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This our test data and Lab data for the differences between simulated and tested</a:t>
            </a:r>
            <a:endParaRPr lang="en-US" dirty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53790198"/>
              </p:ext>
            </p:extLst>
          </p:nvPr>
        </p:nvGraphicFramePr>
        <p:xfrm>
          <a:off x="461298" y="2011744"/>
          <a:ext cx="5302893" cy="40996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03" name="Worksheet" r:id="rId3" imgW="4000500" imgH="3247906" progId="Excel.Sheet.12">
                  <p:embed/>
                </p:oleObj>
              </mc:Choice>
              <mc:Fallback>
                <p:oleObj name="Worksheet" r:id="rId3" imgW="4000500" imgH="3247906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61298" y="2011744"/>
                        <a:ext cx="5302893" cy="409968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13757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Lab </a:t>
            </a:r>
            <a:r>
              <a:rPr lang="en-US" dirty="0" smtClean="0"/>
              <a:t>1- </a:t>
            </a:r>
            <a:r>
              <a:rPr lang="en-US" dirty="0" smtClean="0"/>
              <a:t>Page 7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4580" y="3052541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Observation: The 74LS73 flip flop followed the clock being generated by the 555 Timer Out put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481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Datasheets for all Parts used in this Lab Notebook</a:t>
            </a:r>
            <a:endParaRPr lang="en-US" dirty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38580995"/>
              </p:ext>
            </p:extLst>
          </p:nvPr>
        </p:nvGraphicFramePr>
        <p:xfrm>
          <a:off x="434209" y="1606605"/>
          <a:ext cx="4186238" cy="50464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50" name="Acrobat Document" r:id="rId3" imgW="5829300" imgH="7543800" progId="AcroExch.Document.DC">
                  <p:embed/>
                </p:oleObj>
              </mc:Choice>
              <mc:Fallback>
                <p:oleObj name="Acrobat Document" r:id="rId3" imgW="5829300" imgH="754380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34209" y="1606605"/>
                        <a:ext cx="4186238" cy="504644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54538712"/>
              </p:ext>
            </p:extLst>
          </p:nvPr>
        </p:nvGraphicFramePr>
        <p:xfrm>
          <a:off x="6194425" y="1234910"/>
          <a:ext cx="4186238" cy="5418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51" name="Acrobat Document" r:id="rId5" imgW="5829300" imgH="7543800" progId="AcroExch.Document.DC">
                  <p:embed/>
                </p:oleObj>
              </mc:Choice>
              <mc:Fallback>
                <p:oleObj name="Acrobat Document" r:id="rId5" imgW="5829300" imgH="754380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194425" y="1234910"/>
                        <a:ext cx="4186238" cy="54181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11364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Datasheets continued</a:t>
            </a:r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25988830"/>
              </p:ext>
            </p:extLst>
          </p:nvPr>
        </p:nvGraphicFramePr>
        <p:xfrm>
          <a:off x="602593" y="1359940"/>
          <a:ext cx="4186238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74" name="Acrobat Document" r:id="rId3" imgW="5829300" imgH="7543800" progId="AcroExch.Document.DC">
                  <p:embed/>
                </p:oleObj>
              </mc:Choice>
              <mc:Fallback>
                <p:oleObj name="Acrobat Document" r:id="rId3" imgW="5829300" imgH="754380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02593" y="1359940"/>
                        <a:ext cx="4186238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65406744"/>
              </p:ext>
            </p:extLst>
          </p:nvPr>
        </p:nvGraphicFramePr>
        <p:xfrm>
          <a:off x="5665076" y="1265347"/>
          <a:ext cx="5262619" cy="5418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75" name="Acrobat Document" r:id="rId5" imgW="5829300" imgH="7543800" progId="AcroExch.Document.DC">
                  <p:embed/>
                </p:oleObj>
              </mc:Choice>
              <mc:Fallback>
                <p:oleObj name="Acrobat Document" r:id="rId5" imgW="5829300" imgH="754380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665076" y="1265347"/>
                        <a:ext cx="5262619" cy="54181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0077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Datasheets continued</a:t>
            </a:r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4079530"/>
              </p:ext>
            </p:extLst>
          </p:nvPr>
        </p:nvGraphicFramePr>
        <p:xfrm>
          <a:off x="0" y="1177104"/>
          <a:ext cx="4186238" cy="5418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98" name="Acrobat Document" r:id="rId3" imgW="5829300" imgH="7543800" progId="AcroExch.Document.DC">
                  <p:embed/>
                </p:oleObj>
              </mc:Choice>
              <mc:Fallback>
                <p:oleObj name="Acrobat Document" r:id="rId3" imgW="5829300" imgH="754380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1177104"/>
                        <a:ext cx="4186238" cy="54181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14202392"/>
              </p:ext>
            </p:extLst>
          </p:nvPr>
        </p:nvGraphicFramePr>
        <p:xfrm>
          <a:off x="5537200" y="1176338"/>
          <a:ext cx="4186238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99" name="Acrobat Document" r:id="rId5" imgW="5829300" imgH="7543800" progId="AcroExch.Document.DC">
                  <p:embed/>
                </p:oleObj>
              </mc:Choice>
              <mc:Fallback>
                <p:oleObj name="Acrobat Document" r:id="rId5" imgW="5829300" imgH="754380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537200" y="1176338"/>
                        <a:ext cx="4186238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717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Lab 2- Number Conversions	Date: </a:t>
            </a:r>
            <a:r>
              <a:rPr lang="en-US" dirty="0"/>
              <a:t>09-15-2017</a:t>
            </a:r>
            <a:br>
              <a:rPr lang="en-US" dirty="0"/>
            </a:br>
            <a:r>
              <a:rPr lang="en-US" dirty="0"/>
              <a:t>My Lab Partner was Seth Wills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1" y="1825625"/>
            <a:ext cx="10230852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The purpose of this lab is to:</a:t>
            </a:r>
          </a:p>
          <a:p>
            <a:pPr marL="0" indent="0">
              <a:buNone/>
            </a:pPr>
            <a:r>
              <a:rPr lang="en-US" dirty="0"/>
              <a:t>Learn how to convert numbers from one base to another base.  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769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Datasheets Continued</a:t>
            </a:r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70533423"/>
              </p:ext>
            </p:extLst>
          </p:nvPr>
        </p:nvGraphicFramePr>
        <p:xfrm>
          <a:off x="4081353" y="1285602"/>
          <a:ext cx="4186237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00" name="Acrobat Document" r:id="rId3" imgW="5829300" imgH="7543800" progId="AcroExch.Document.DC">
                  <p:embed/>
                </p:oleObj>
              </mc:Choice>
              <mc:Fallback>
                <p:oleObj name="Acrobat Document" r:id="rId3" imgW="5829300" imgH="754380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081353" y="1285602"/>
                        <a:ext cx="4186237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02583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Lab 2: Page Two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-1" y="1828852"/>
            <a:ext cx="8935454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Using the </a:t>
            </a:r>
            <a:r>
              <a:rPr lang="en-US" dirty="0" smtClean="0">
                <a:hlinkClick r:id="rId2" action="ppaction://hlinkfile"/>
              </a:rPr>
              <a:t>Lecture 2a Slide 3.xlxs </a:t>
            </a:r>
            <a:r>
              <a:rPr lang="en-US" dirty="0" smtClean="0"/>
              <a:t>spreadsheet determine the decimal values for the min and max binary numbers.   </a:t>
            </a:r>
          </a:p>
          <a:p>
            <a:endParaRPr lang="en-US" dirty="0" smtClean="0"/>
          </a:p>
          <a:p>
            <a:r>
              <a:rPr lang="en-US" dirty="0" smtClean="0"/>
              <a:t>5 Bit Binary Min	00000		Decimal value =	0</a:t>
            </a:r>
          </a:p>
          <a:p>
            <a:r>
              <a:rPr lang="en-US" dirty="0" smtClean="0"/>
              <a:t>5 Bit Binary Max	11111		Decimal value =	31</a:t>
            </a:r>
          </a:p>
          <a:p>
            <a:r>
              <a:rPr lang="en-US" dirty="0" smtClean="0"/>
              <a:t>8 Bin Binary Max	11111111	Decimal value =	255</a:t>
            </a:r>
          </a:p>
          <a:p>
            <a:r>
              <a:rPr lang="en-US" dirty="0" smtClean="0"/>
              <a:t>8 Bin Binary Min	00000000	Decimal value =	0</a:t>
            </a:r>
          </a:p>
          <a:p>
            <a:endParaRPr lang="en-US" dirty="0" smtClean="0"/>
          </a:p>
          <a:p>
            <a:r>
              <a:rPr lang="en-US" dirty="0" smtClean="0"/>
              <a:t>Using the </a:t>
            </a:r>
            <a:r>
              <a:rPr lang="en-US" dirty="0" smtClean="0">
                <a:hlinkClick r:id="rId3" action="ppaction://hlinkfile"/>
              </a:rPr>
              <a:t>Lecture 2a Slide 5.xlxs </a:t>
            </a:r>
            <a:r>
              <a:rPr lang="en-US" dirty="0" smtClean="0"/>
              <a:t>spreadsheet determine what decimal value is equal to the maximum binary number for 6 and 7 bits. </a:t>
            </a:r>
          </a:p>
          <a:p>
            <a:endParaRPr lang="en-US" dirty="0" smtClean="0"/>
          </a:p>
          <a:p>
            <a:r>
              <a:rPr lang="en-US" dirty="0" smtClean="0"/>
              <a:t>6 Bit Binary Max	111111	Decimal value =	63</a:t>
            </a:r>
          </a:p>
          <a:p>
            <a:r>
              <a:rPr lang="en-US" dirty="0" smtClean="0"/>
              <a:t>7 Bit Binary Max	1111111	Decimal value =	127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5155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Lab 2: Page 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Using the </a:t>
            </a:r>
            <a:r>
              <a:rPr lang="en-US" dirty="0" smtClean="0">
                <a:hlinkClick r:id="rId2" action="ppaction://hlinkfile"/>
              </a:rPr>
              <a:t>Lecture 2a Slide 7.xlxs </a:t>
            </a:r>
            <a:r>
              <a:rPr lang="en-US" dirty="0" smtClean="0"/>
              <a:t>spreadsheet determine what decimal values are equal to for the minimum and maximum binary numbers.</a:t>
            </a:r>
          </a:p>
          <a:p>
            <a:endParaRPr lang="en-US" dirty="0" smtClean="0"/>
          </a:p>
          <a:p>
            <a:r>
              <a:rPr lang="en-US" dirty="0" smtClean="0"/>
              <a:t>Min Decimal No	0	Binary value =	00000</a:t>
            </a:r>
          </a:p>
          <a:p>
            <a:r>
              <a:rPr lang="en-US" dirty="0" smtClean="0"/>
              <a:t>Max Decimal No	31	Binary value =	11111</a:t>
            </a:r>
          </a:p>
          <a:p>
            <a:endParaRPr lang="en-US" dirty="0" smtClean="0"/>
          </a:p>
          <a:p>
            <a:r>
              <a:rPr lang="en-US" dirty="0" smtClean="0"/>
              <a:t>Using the </a:t>
            </a:r>
            <a:r>
              <a:rPr lang="en-US" dirty="0" smtClean="0">
                <a:hlinkClick r:id="rId3" action="ppaction://hlinkfile"/>
              </a:rPr>
              <a:t>Lecture 2a Slide 9.xlxs </a:t>
            </a:r>
            <a:r>
              <a:rPr lang="en-US" dirty="0" smtClean="0"/>
              <a:t>spreadsheet determine what decimal values are equal to for the minimum and maximum binary numbers.</a:t>
            </a:r>
          </a:p>
          <a:p>
            <a:endParaRPr lang="en-US" dirty="0" smtClean="0"/>
          </a:p>
          <a:p>
            <a:r>
              <a:rPr lang="en-US" dirty="0" smtClean="0"/>
              <a:t>Min Decimal No	0	Binary value =	000000</a:t>
            </a:r>
          </a:p>
          <a:p>
            <a:r>
              <a:rPr lang="en-US" dirty="0" smtClean="0"/>
              <a:t>Max Decimal No	63	Binary value =	111111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4232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681</TotalTime>
  <Words>2204</Words>
  <Application>Microsoft Office PowerPoint</Application>
  <PresentationFormat>Widescreen</PresentationFormat>
  <Paragraphs>463</Paragraphs>
  <Slides>70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5</vt:i4>
      </vt:variant>
      <vt:variant>
        <vt:lpstr>Slide Titles</vt:lpstr>
      </vt:variant>
      <vt:variant>
        <vt:i4>70</vt:i4>
      </vt:variant>
    </vt:vector>
  </HeadingPairs>
  <TitlesOfParts>
    <vt:vector size="79" baseType="lpstr">
      <vt:lpstr>Arial</vt:lpstr>
      <vt:lpstr>Calibri</vt:lpstr>
      <vt:lpstr>Calibri Light</vt:lpstr>
      <vt:lpstr>Office Theme</vt:lpstr>
      <vt:lpstr>Packager Shell Object</vt:lpstr>
      <vt:lpstr>Worksheet</vt:lpstr>
      <vt:lpstr>Acrobat Document</vt:lpstr>
      <vt:lpstr>Package</vt:lpstr>
      <vt:lpstr>Microsoft Excel Worksheet</vt:lpstr>
      <vt:lpstr>Lab Notebook for EECT 112 </vt:lpstr>
      <vt:lpstr>Lab 1-Logic Levels            Date: 09-08-2017 My Lab Partner was Seth Wills</vt:lpstr>
      <vt:lpstr>Lab 1 Page 2</vt:lpstr>
      <vt:lpstr>PowerPoint Presentation</vt:lpstr>
      <vt:lpstr>Lab 1 Page 4</vt:lpstr>
      <vt:lpstr>Lab 1: Picture</vt:lpstr>
      <vt:lpstr>Lab 2- Number Conversions Date: 09-15-2017 My Lab Partner was Seth Wills</vt:lpstr>
      <vt:lpstr>Lab 2: Page Two</vt:lpstr>
      <vt:lpstr>Lab 2: Page 3</vt:lpstr>
      <vt:lpstr>Lab 2: Page 4 </vt:lpstr>
      <vt:lpstr>Lab 2: Page 5</vt:lpstr>
      <vt:lpstr>Lab 2: Page 6</vt:lpstr>
      <vt:lpstr>Lab 3-Logic Gates     09-29-17 My Lab Partner was Seth Wills </vt:lpstr>
      <vt:lpstr>Lab 3: Page 2</vt:lpstr>
      <vt:lpstr>Lab 3- Page 3</vt:lpstr>
      <vt:lpstr>Lab 3: Page 4</vt:lpstr>
      <vt:lpstr>Lab 3- Page 5</vt:lpstr>
      <vt:lpstr>Lab 3-Page 6</vt:lpstr>
      <vt:lpstr>Lab 3- Page 7 </vt:lpstr>
      <vt:lpstr>Lab 4- Lecture 3b Slide A Lab Partners were Seth and Nathaniel</vt:lpstr>
      <vt:lpstr>Lab 4- Page 2</vt:lpstr>
      <vt:lpstr>Lab 4- Page 3</vt:lpstr>
      <vt:lpstr>Lab 4- Page 4</vt:lpstr>
      <vt:lpstr>Lab 4- Page 4</vt:lpstr>
      <vt:lpstr>Lab 4 –Page 5</vt:lpstr>
      <vt:lpstr>Lab 5- Two Input Gates 09-22-17 My Lab Partner was Seth Wills</vt:lpstr>
      <vt:lpstr>Lab 5- Page 2</vt:lpstr>
      <vt:lpstr>Lab 5- Page 3</vt:lpstr>
      <vt:lpstr>Lab 5- Page 4</vt:lpstr>
      <vt:lpstr>Lab 5- page 5</vt:lpstr>
      <vt:lpstr>Lab 5- Page 6</vt:lpstr>
      <vt:lpstr>Lab 5- Page 6</vt:lpstr>
      <vt:lpstr>Lab 5- Page 7</vt:lpstr>
      <vt:lpstr>Lab 6- Theorems 10-13-17 </vt:lpstr>
      <vt:lpstr>Lab 6-Page 2</vt:lpstr>
      <vt:lpstr>Lab 6- Page 3</vt:lpstr>
      <vt:lpstr>Lab 6- Page 4</vt:lpstr>
      <vt:lpstr>Lab 6- Page 5</vt:lpstr>
      <vt:lpstr>Lab 6- Page 6</vt:lpstr>
      <vt:lpstr>Lab 6- Page 7</vt:lpstr>
      <vt:lpstr>Lab 6 Page 8</vt:lpstr>
      <vt:lpstr>Lab 6 Page 9</vt:lpstr>
      <vt:lpstr>Lab 6- Page 10</vt:lpstr>
      <vt:lpstr>Lab 6- Page 11</vt:lpstr>
      <vt:lpstr>Lab 6- Page 12</vt:lpstr>
      <vt:lpstr>Lab 6- Page 13</vt:lpstr>
      <vt:lpstr>Lab 6- Page 14</vt:lpstr>
      <vt:lpstr>Lab 7- Circuit Reduction Part 1     10-27-17 My Lab Partner was Seth Wills</vt:lpstr>
      <vt:lpstr>Lab 7- Page 2</vt:lpstr>
      <vt:lpstr>Lab 7- Page 3</vt:lpstr>
      <vt:lpstr>Lab 7- Page 4</vt:lpstr>
      <vt:lpstr>Lab 7- Page 5</vt:lpstr>
      <vt:lpstr>Lab 7- Page 6</vt:lpstr>
      <vt:lpstr>Lab 8- Circuit Reduction Part 2 My Lab Partner was Seth Wills</vt:lpstr>
      <vt:lpstr>Lab 8- Page 2</vt:lpstr>
      <vt:lpstr>Lab 8- Page 3</vt:lpstr>
      <vt:lpstr>Lab 8- Page 4</vt:lpstr>
      <vt:lpstr>Lab 8- Page 5</vt:lpstr>
      <vt:lpstr>Lab 8- Page 6</vt:lpstr>
      <vt:lpstr>Lab 1-  1 to 3 clock using JK Flip Flops and 555 Timer     01-29-18 My Lab Partner was Seth Wills </vt:lpstr>
      <vt:lpstr>Lab 1- Page 2</vt:lpstr>
      <vt:lpstr>Lab 1- Page 3</vt:lpstr>
      <vt:lpstr>Lab 1- Page 4</vt:lpstr>
      <vt:lpstr>Lab 1- Page 5</vt:lpstr>
      <vt:lpstr>Lab 1- Page 6</vt:lpstr>
      <vt:lpstr>Lab 1- Page 7</vt:lpstr>
      <vt:lpstr>Datasheets for all Parts used in this Lab Notebook</vt:lpstr>
      <vt:lpstr>Datasheets continued</vt:lpstr>
      <vt:lpstr>Datasheets continued</vt:lpstr>
      <vt:lpstr>Datasheets Continued</vt:lpstr>
    </vt:vector>
  </TitlesOfParts>
  <Company>Ivy Tech Community College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Lab Notebook for EECT 112</dc:title>
  <dc:creator>Jarred E Clark</dc:creator>
  <cp:lastModifiedBy>Jarred E Clark</cp:lastModifiedBy>
  <cp:revision>70</cp:revision>
  <dcterms:created xsi:type="dcterms:W3CDTF">2017-12-06T20:23:48Z</dcterms:created>
  <dcterms:modified xsi:type="dcterms:W3CDTF">2018-01-30T00:45:50Z</dcterms:modified>
</cp:coreProperties>
</file>