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3" r:id="rId9"/>
    <p:sldId id="265" r:id="rId10"/>
    <p:sldId id="266" r:id="rId11"/>
    <p:sldId id="267" r:id="rId12"/>
    <p:sldId id="264" r:id="rId13"/>
    <p:sldId id="268" r:id="rId14"/>
    <p:sldId id="269" r:id="rId15"/>
    <p:sldId id="270" r:id="rId16"/>
    <p:sldId id="272" r:id="rId17"/>
    <p:sldId id="271" r:id="rId18"/>
    <p:sldId id="273" r:id="rId19"/>
    <p:sldId id="277" r:id="rId20"/>
    <p:sldId id="278" r:id="rId21"/>
    <p:sldId id="274" r:id="rId22"/>
    <p:sldId id="275" r:id="rId23"/>
    <p:sldId id="280" r:id="rId24"/>
    <p:sldId id="279" r:id="rId25"/>
    <p:sldId id="282" r:id="rId26"/>
    <p:sldId id="281" r:id="rId27"/>
    <p:sldId id="283" r:id="rId28"/>
    <p:sldId id="284" r:id="rId29"/>
    <p:sldId id="285" r:id="rId30"/>
    <p:sldId id="300" r:id="rId31"/>
    <p:sldId id="299" r:id="rId32"/>
    <p:sldId id="286" r:id="rId33"/>
    <p:sldId id="287" r:id="rId34"/>
    <p:sldId id="290" r:id="rId35"/>
    <p:sldId id="288" r:id="rId36"/>
    <p:sldId id="289" r:id="rId37"/>
    <p:sldId id="291" r:id="rId38"/>
    <p:sldId id="292" r:id="rId39"/>
    <p:sldId id="298" r:id="rId40"/>
    <p:sldId id="293" r:id="rId41"/>
    <p:sldId id="295" r:id="rId42"/>
    <p:sldId id="296" r:id="rId43"/>
    <p:sldId id="29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8" d="100"/>
          <a:sy n="78" d="100"/>
        </p:scale>
        <p:origin x="4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ebecca\AppData\Local\Temp\Temp1_Excel%20Labs%201-11.zip\Lab%201-%20Resistors%20and%20Value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becca\AppData\Local\Temp\Temp1_Excel%20Labs%201-11.zip\Lab%20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Resistors and how they</a:t>
            </a:r>
            <a:r>
              <a:rPr lang="en-US" baseline="0"/>
              <a:t> vary</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1946487458298484E-2"/>
          <c:y val="8.2759369907658906E-2"/>
          <c:w val="0.92027573476392377"/>
          <c:h val="0.82293686673196265"/>
        </c:manualLayout>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yVal>
            <c:numRef>
              <c:f>'[Lab 1- Resistors and Values.xlsx]Single Group'!$C$2:$C$21</c:f>
              <c:numCache>
                <c:formatCode>General</c:formatCode>
                <c:ptCount val="20"/>
                <c:pt idx="0">
                  <c:v>459</c:v>
                </c:pt>
                <c:pt idx="1">
                  <c:v>456.6</c:v>
                </c:pt>
                <c:pt idx="2">
                  <c:v>463.8</c:v>
                </c:pt>
                <c:pt idx="3">
                  <c:v>463.5</c:v>
                </c:pt>
                <c:pt idx="4">
                  <c:v>465.6</c:v>
                </c:pt>
                <c:pt idx="5">
                  <c:v>462</c:v>
                </c:pt>
                <c:pt idx="6">
                  <c:v>465.8</c:v>
                </c:pt>
                <c:pt idx="7">
                  <c:v>459.7</c:v>
                </c:pt>
                <c:pt idx="8">
                  <c:v>463.7</c:v>
                </c:pt>
                <c:pt idx="9">
                  <c:v>462.4</c:v>
                </c:pt>
                <c:pt idx="10">
                  <c:v>472.5</c:v>
                </c:pt>
                <c:pt idx="11">
                  <c:v>460</c:v>
                </c:pt>
                <c:pt idx="12">
                  <c:v>466</c:v>
                </c:pt>
                <c:pt idx="13">
                  <c:v>460.7</c:v>
                </c:pt>
                <c:pt idx="14">
                  <c:v>456.8</c:v>
                </c:pt>
                <c:pt idx="15">
                  <c:v>457.7</c:v>
                </c:pt>
                <c:pt idx="16">
                  <c:v>463.7</c:v>
                </c:pt>
                <c:pt idx="17">
                  <c:v>458.5</c:v>
                </c:pt>
                <c:pt idx="18">
                  <c:v>460.8</c:v>
                </c:pt>
                <c:pt idx="19">
                  <c:v>457.4</c:v>
                </c:pt>
              </c:numCache>
            </c:numRef>
          </c:yVal>
          <c:smooth val="0"/>
        </c:ser>
        <c:dLbls>
          <c:showLegendKey val="0"/>
          <c:showVal val="0"/>
          <c:showCatName val="0"/>
          <c:showSerName val="0"/>
          <c:showPercent val="0"/>
          <c:showBubbleSize val="0"/>
        </c:dLbls>
        <c:axId val="141858488"/>
        <c:axId val="141858096"/>
      </c:scatterChart>
      <c:valAx>
        <c:axId val="14185848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 of resistors</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58096"/>
        <c:crosses val="autoZero"/>
        <c:crossBetween val="midCat"/>
      </c:valAx>
      <c:valAx>
        <c:axId val="141858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Resistance (ohms)</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8584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Resistance</a:t>
            </a:r>
            <a:r>
              <a:rPr lang="en-US" baseline="0"/>
              <a:t> as a funciton of Time</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exp"/>
            <c:dispRSqr val="0"/>
            <c:dispEq val="1"/>
            <c:trendlineLbl>
              <c:layout>
                <c:manualLayout>
                  <c:x val="0.22930271216097989"/>
                  <c:y val="-1.2090988626421698E-2"/>
                </c:manualLayout>
              </c:layout>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'[Lab 4.xlsx]Sheet1'!$B$8:$B$58</c:f>
              <c:numCache>
                <c:formatCode>##0.0E+0</c:formatCode>
                <c:ptCount val="51"/>
                <c:pt idx="0">
                  <c:v>90</c:v>
                </c:pt>
                <c:pt idx="1">
                  <c:v>122.4</c:v>
                </c:pt>
                <c:pt idx="2">
                  <c:v>154.79999999999998</c:v>
                </c:pt>
                <c:pt idx="3">
                  <c:v>187.2</c:v>
                </c:pt>
                <c:pt idx="4">
                  <c:v>219.6</c:v>
                </c:pt>
                <c:pt idx="5">
                  <c:v>252.00000000000003</c:v>
                </c:pt>
                <c:pt idx="6">
                  <c:v>284.39999999999998</c:v>
                </c:pt>
                <c:pt idx="7">
                  <c:v>316.79999999999995</c:v>
                </c:pt>
                <c:pt idx="8">
                  <c:v>349.2</c:v>
                </c:pt>
                <c:pt idx="9">
                  <c:v>381.59999999999997</c:v>
                </c:pt>
                <c:pt idx="10">
                  <c:v>414</c:v>
                </c:pt>
                <c:pt idx="11">
                  <c:v>446.4</c:v>
                </c:pt>
                <c:pt idx="12">
                  <c:v>478.8</c:v>
                </c:pt>
                <c:pt idx="13">
                  <c:v>511.19999999999993</c:v>
                </c:pt>
                <c:pt idx="14">
                  <c:v>543.6</c:v>
                </c:pt>
                <c:pt idx="15">
                  <c:v>576</c:v>
                </c:pt>
                <c:pt idx="16">
                  <c:v>608.40000000000009</c:v>
                </c:pt>
                <c:pt idx="17">
                  <c:v>640.79999999999995</c:v>
                </c:pt>
                <c:pt idx="18">
                  <c:v>673.2</c:v>
                </c:pt>
                <c:pt idx="19">
                  <c:v>705.6</c:v>
                </c:pt>
                <c:pt idx="20">
                  <c:v>738</c:v>
                </c:pt>
                <c:pt idx="21">
                  <c:v>770.4</c:v>
                </c:pt>
                <c:pt idx="22">
                  <c:v>802.80000000000007</c:v>
                </c:pt>
                <c:pt idx="23">
                  <c:v>835.2</c:v>
                </c:pt>
                <c:pt idx="24">
                  <c:v>867.6</c:v>
                </c:pt>
                <c:pt idx="25">
                  <c:v>900</c:v>
                </c:pt>
                <c:pt idx="26">
                  <c:v>1224</c:v>
                </c:pt>
                <c:pt idx="27">
                  <c:v>1548</c:v>
                </c:pt>
                <c:pt idx="28">
                  <c:v>1872</c:v>
                </c:pt>
                <c:pt idx="29">
                  <c:v>2196</c:v>
                </c:pt>
                <c:pt idx="30">
                  <c:v>2520</c:v>
                </c:pt>
                <c:pt idx="31">
                  <c:v>2844</c:v>
                </c:pt>
                <c:pt idx="32">
                  <c:v>3168</c:v>
                </c:pt>
                <c:pt idx="33">
                  <c:v>3492</c:v>
                </c:pt>
                <c:pt idx="34">
                  <c:v>3816</c:v>
                </c:pt>
                <c:pt idx="35">
                  <c:v>4140</c:v>
                </c:pt>
                <c:pt idx="36">
                  <c:v>4464</c:v>
                </c:pt>
                <c:pt idx="37">
                  <c:v>4788</c:v>
                </c:pt>
                <c:pt idx="38">
                  <c:v>5112</c:v>
                </c:pt>
                <c:pt idx="39">
                  <c:v>5436</c:v>
                </c:pt>
                <c:pt idx="40">
                  <c:v>5760</c:v>
                </c:pt>
                <c:pt idx="41">
                  <c:v>6084</c:v>
                </c:pt>
                <c:pt idx="42">
                  <c:v>6408</c:v>
                </c:pt>
                <c:pt idx="43">
                  <c:v>6732</c:v>
                </c:pt>
                <c:pt idx="44">
                  <c:v>7056</c:v>
                </c:pt>
                <c:pt idx="45">
                  <c:v>7379.9999999999991</c:v>
                </c:pt>
                <c:pt idx="46">
                  <c:v>7704</c:v>
                </c:pt>
                <c:pt idx="47">
                  <c:v>8028</c:v>
                </c:pt>
                <c:pt idx="48">
                  <c:v>8352</c:v>
                </c:pt>
                <c:pt idx="49">
                  <c:v>8676</c:v>
                </c:pt>
                <c:pt idx="50">
                  <c:v>9000</c:v>
                </c:pt>
              </c:numCache>
            </c:numRef>
          </c:xVal>
          <c:yVal>
            <c:numRef>
              <c:f>'[Lab 4.xlsx]Sheet1'!$C$8:$C$58</c:f>
              <c:numCache>
                <c:formatCode>##0.0E+0</c:formatCode>
                <c:ptCount val="51"/>
                <c:pt idx="0">
                  <c:v>0.1</c:v>
                </c:pt>
                <c:pt idx="1">
                  <c:v>7.3529411764705885E-2</c:v>
                </c:pt>
                <c:pt idx="2">
                  <c:v>5.8139534883720936E-2</c:v>
                </c:pt>
                <c:pt idx="3">
                  <c:v>4.807692307692308E-2</c:v>
                </c:pt>
                <c:pt idx="4">
                  <c:v>4.0983606557377053E-2</c:v>
                </c:pt>
                <c:pt idx="5">
                  <c:v>3.5714285714285712E-2</c:v>
                </c:pt>
                <c:pt idx="6">
                  <c:v>3.1645569620253167E-2</c:v>
                </c:pt>
                <c:pt idx="7">
                  <c:v>2.8409090909090912E-2</c:v>
                </c:pt>
                <c:pt idx="8">
                  <c:v>2.5773195876288662E-2</c:v>
                </c:pt>
                <c:pt idx="9">
                  <c:v>2.358490566037736E-2</c:v>
                </c:pt>
                <c:pt idx="10">
                  <c:v>2.1739130434782608E-2</c:v>
                </c:pt>
                <c:pt idx="11">
                  <c:v>2.0161290322580645E-2</c:v>
                </c:pt>
                <c:pt idx="12">
                  <c:v>1.8796992481203006E-2</c:v>
                </c:pt>
                <c:pt idx="13">
                  <c:v>1.7605633802816902E-2</c:v>
                </c:pt>
                <c:pt idx="14">
                  <c:v>1.6556291390728475E-2</c:v>
                </c:pt>
                <c:pt idx="15">
                  <c:v>1.5625E-2</c:v>
                </c:pt>
                <c:pt idx="16">
                  <c:v>1.4792899408284021E-2</c:v>
                </c:pt>
                <c:pt idx="17">
                  <c:v>1.404494382022472E-2</c:v>
                </c:pt>
                <c:pt idx="18">
                  <c:v>1.3368983957219251E-2</c:v>
                </c:pt>
                <c:pt idx="19">
                  <c:v>1.2755102040816327E-2</c:v>
                </c:pt>
                <c:pt idx="20">
                  <c:v>1.2195121951219513E-2</c:v>
                </c:pt>
                <c:pt idx="21">
                  <c:v>1.1682242990654205E-2</c:v>
                </c:pt>
                <c:pt idx="22">
                  <c:v>1.1210762331838564E-2</c:v>
                </c:pt>
                <c:pt idx="23">
                  <c:v>1.0775862068965516E-2</c:v>
                </c:pt>
                <c:pt idx="24">
                  <c:v>1.0373443983402489E-2</c:v>
                </c:pt>
                <c:pt idx="25">
                  <c:v>0.01</c:v>
                </c:pt>
                <c:pt idx="26">
                  <c:v>7.3529411764705881E-3</c:v>
                </c:pt>
                <c:pt idx="27">
                  <c:v>5.8139534883720929E-3</c:v>
                </c:pt>
                <c:pt idx="28">
                  <c:v>4.807692307692308E-3</c:v>
                </c:pt>
                <c:pt idx="29">
                  <c:v>4.0983606557377051E-3</c:v>
                </c:pt>
                <c:pt idx="30">
                  <c:v>3.5714285714285713E-3</c:v>
                </c:pt>
                <c:pt idx="31">
                  <c:v>3.1645569620253164E-3</c:v>
                </c:pt>
                <c:pt idx="32">
                  <c:v>2.840909090909091E-3</c:v>
                </c:pt>
                <c:pt idx="33">
                  <c:v>2.5773195876288659E-3</c:v>
                </c:pt>
                <c:pt idx="34">
                  <c:v>2.3584905660377358E-3</c:v>
                </c:pt>
                <c:pt idx="35">
                  <c:v>2.1739130434782609E-3</c:v>
                </c:pt>
                <c:pt idx="36">
                  <c:v>2.0161290322580645E-3</c:v>
                </c:pt>
                <c:pt idx="37">
                  <c:v>1.8796992481203006E-3</c:v>
                </c:pt>
                <c:pt idx="38">
                  <c:v>1.7605633802816902E-3</c:v>
                </c:pt>
                <c:pt idx="39">
                  <c:v>1.6556291390728477E-3</c:v>
                </c:pt>
                <c:pt idx="40">
                  <c:v>1.5625000000000001E-3</c:v>
                </c:pt>
                <c:pt idx="41">
                  <c:v>1.4792899408284023E-3</c:v>
                </c:pt>
                <c:pt idx="42">
                  <c:v>1.4044943820224719E-3</c:v>
                </c:pt>
                <c:pt idx="43">
                  <c:v>1.3368983957219251E-3</c:v>
                </c:pt>
                <c:pt idx="44">
                  <c:v>1.2755102040816326E-3</c:v>
                </c:pt>
                <c:pt idx="45">
                  <c:v>1.2195121951219514E-3</c:v>
                </c:pt>
                <c:pt idx="46">
                  <c:v>1.1682242990654205E-3</c:v>
                </c:pt>
                <c:pt idx="47">
                  <c:v>1.1210762331838565E-3</c:v>
                </c:pt>
                <c:pt idx="48">
                  <c:v>1.0775862068965517E-3</c:v>
                </c:pt>
                <c:pt idx="49">
                  <c:v>1.037344398340249E-3</c:v>
                </c:pt>
                <c:pt idx="50">
                  <c:v>1E-3</c:v>
                </c:pt>
              </c:numCache>
            </c:numRef>
          </c:yVal>
          <c:smooth val="0"/>
        </c:ser>
        <c:dLbls>
          <c:showLegendKey val="0"/>
          <c:showVal val="0"/>
          <c:showCatName val="0"/>
          <c:showSerName val="0"/>
          <c:showPercent val="0"/>
          <c:showBubbleSize val="0"/>
        </c:dLbls>
        <c:axId val="141688872"/>
        <c:axId val="141692008"/>
      </c:scatterChart>
      <c:valAx>
        <c:axId val="1416888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Resistance</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92008"/>
        <c:crosses val="autoZero"/>
        <c:crossBetween val="midCat"/>
      </c:valAx>
      <c:valAx>
        <c:axId val="141692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Current</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688872"/>
        <c:crosses val="autoZero"/>
        <c:crossBetween val="midCat"/>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B8BFD6-AAA8-4BFE-BE6B-F9DCA5EA2EC4}" type="datetimeFigureOut">
              <a:rPr lang="en-US" smtClean="0"/>
              <a:t>12/17/2015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6D446-9771-4C01-BE5B-D2799CC44B10}" type="slidenum">
              <a:rPr lang="en-US" smtClean="0"/>
              <a:t>‹#›</a:t>
            </a:fld>
            <a:endParaRPr lang="en-US"/>
          </a:p>
        </p:txBody>
      </p:sp>
    </p:spTree>
    <p:extLst>
      <p:ext uri="{BB962C8B-B14F-4D97-AF65-F5344CB8AC3E}">
        <p14:creationId xmlns:p14="http://schemas.microsoft.com/office/powerpoint/2010/main" val="3700238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86D446-9771-4C01-BE5B-D2799CC44B10}" type="slidenum">
              <a:rPr lang="en-US" smtClean="0"/>
              <a:t>1</a:t>
            </a:fld>
            <a:endParaRPr lang="en-US"/>
          </a:p>
        </p:txBody>
      </p:sp>
    </p:spTree>
    <p:extLst>
      <p:ext uri="{BB962C8B-B14F-4D97-AF65-F5344CB8AC3E}">
        <p14:creationId xmlns:p14="http://schemas.microsoft.com/office/powerpoint/2010/main" val="39216263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98BAAF-3407-4A10-AFC6-A70D6AE2D7CB}" type="datetime1">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3561219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FF6D8C-F5D7-42B5-90BF-90BC3161A689}" type="datetime1">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731528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F7FD61C-3824-41A0-999B-54063FEEB2DD}" type="datetime1">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3092158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F74262-48C5-419D-AF48-912678C0E73D}" type="datetime1">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180491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49ABA-1507-40FE-8D2E-6072B0CFBA95}" type="datetime1">
              <a:rPr lang="en-US" smtClean="0"/>
              <a:t>12/17/2015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72991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CFC1B13-8109-4EB7-8D40-FF6841E072D4}" type="datetime1">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3083470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DD06C4-B48B-49C4-9B06-64B43F683274}" type="datetime1">
              <a:rPr lang="en-US" smtClean="0"/>
              <a:t>12/17/2015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3401813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8AF695-C86F-472C-BE28-5368B5AF35AF}" type="datetime1">
              <a:rPr lang="en-US" smtClean="0"/>
              <a:t>12/17/2015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392585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4B13A5-B0E2-44AB-8616-1367AFE6BAB0}" type="datetime1">
              <a:rPr lang="en-US" smtClean="0"/>
              <a:t>12/17/2015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3803353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8CB8757-9E0B-4FEA-9D0B-CF5D1CF20ADC}" type="datetime1">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4009323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AFCE0E-741D-498D-A5D6-A0E8D45D9A43}" type="datetime1">
              <a:rPr lang="en-US" smtClean="0"/>
              <a:t>12/17/2015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82FA6E-4CD6-4241-9DD6-F9DE7AE26397}" type="slidenum">
              <a:rPr lang="en-US" smtClean="0"/>
              <a:t>‹#›</a:t>
            </a:fld>
            <a:endParaRPr lang="en-US"/>
          </a:p>
        </p:txBody>
      </p:sp>
    </p:spTree>
    <p:extLst>
      <p:ext uri="{BB962C8B-B14F-4D97-AF65-F5344CB8AC3E}">
        <p14:creationId xmlns:p14="http://schemas.microsoft.com/office/powerpoint/2010/main" val="2661823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4704D8-A76F-46FB-BEDF-41B32631B222}" type="datetime1">
              <a:rPr lang="en-US" smtClean="0"/>
              <a:t>12/17/2015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82FA6E-4CD6-4241-9DD6-F9DE7AE26397}" type="slidenum">
              <a:rPr lang="en-US" smtClean="0"/>
              <a:t>‹#›</a:t>
            </a:fld>
            <a:endParaRPr lang="en-US"/>
          </a:p>
        </p:txBody>
      </p:sp>
    </p:spTree>
    <p:extLst>
      <p:ext uri="{BB962C8B-B14F-4D97-AF65-F5344CB8AC3E}">
        <p14:creationId xmlns:p14="http://schemas.microsoft.com/office/powerpoint/2010/main" val="36226745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Lab Notebook	</a:t>
            </a:r>
            <a:br>
              <a:rPr lang="en-US" dirty="0" smtClean="0"/>
            </a:br>
            <a:endParaRPr lang="en-US" dirty="0"/>
          </a:p>
        </p:txBody>
      </p:sp>
      <p:sp>
        <p:nvSpPr>
          <p:cNvPr id="3" name="Subtitle 2"/>
          <p:cNvSpPr>
            <a:spLocks noGrp="1"/>
          </p:cNvSpPr>
          <p:nvPr>
            <p:ph type="subTitle" idx="1"/>
          </p:nvPr>
        </p:nvSpPr>
        <p:spPr/>
        <p:txBody>
          <a:bodyPr/>
          <a:lstStyle/>
          <a:p>
            <a:r>
              <a:rPr lang="en-US" dirty="0" smtClean="0"/>
              <a:t>Charles Slagal</a:t>
            </a:r>
          </a:p>
          <a:p>
            <a:r>
              <a:rPr lang="en-US" sz="1600" dirty="0" smtClean="0"/>
              <a:t>50C-Intro to Circuits Analysis</a:t>
            </a:r>
            <a:endParaRPr lang="en-US" sz="1600" dirty="0"/>
          </a:p>
        </p:txBody>
      </p:sp>
      <p:sp>
        <p:nvSpPr>
          <p:cNvPr id="4" name="Slide Number Placeholder 3"/>
          <p:cNvSpPr>
            <a:spLocks noGrp="1"/>
          </p:cNvSpPr>
          <p:nvPr>
            <p:ph type="sldNum" sz="quarter" idx="12"/>
          </p:nvPr>
        </p:nvSpPr>
        <p:spPr/>
        <p:txBody>
          <a:bodyPr/>
          <a:lstStyle/>
          <a:p>
            <a:fld id="{D982FA6E-4CD6-4241-9DD6-F9DE7AE26397}" type="slidenum">
              <a:rPr lang="en-US" smtClean="0"/>
              <a:t>1</a:t>
            </a:fld>
            <a:endParaRPr lang="en-US"/>
          </a:p>
        </p:txBody>
      </p:sp>
    </p:spTree>
    <p:extLst>
      <p:ext uri="{BB962C8B-B14F-4D97-AF65-F5344CB8AC3E}">
        <p14:creationId xmlns:p14="http://schemas.microsoft.com/office/powerpoint/2010/main" val="274680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Resistor Color Code Chart</a:t>
            </a:r>
            <a:endParaRPr lang="en-US" dirty="0"/>
          </a:p>
        </p:txBody>
      </p:sp>
      <p:sp>
        <p:nvSpPr>
          <p:cNvPr id="3" name="Content Placeholder 2"/>
          <p:cNvSpPr>
            <a:spLocks noGrp="1"/>
          </p:cNvSpPr>
          <p:nvPr>
            <p:ph idx="1"/>
          </p:nvPr>
        </p:nvSpPr>
        <p:spPr/>
        <p:txBody>
          <a:bodyPr/>
          <a:lstStyle/>
          <a:p>
            <a:r>
              <a:rPr lang="en-US" dirty="0" smtClean="0"/>
              <a:t>There are 12 colors</a:t>
            </a:r>
          </a:p>
          <a:p>
            <a:pPr lvl="1"/>
            <a:r>
              <a:rPr lang="en-US" dirty="0" smtClean="0"/>
              <a:t>The first three colors indicate a digit that is part of a three digit number</a:t>
            </a:r>
          </a:p>
          <a:p>
            <a:pPr lvl="2"/>
            <a:r>
              <a:rPr lang="en-US" dirty="0" smtClean="0"/>
              <a:t>The first and second band could be 0</a:t>
            </a:r>
          </a:p>
          <a:p>
            <a:pPr lvl="2"/>
            <a:endParaRPr lang="en-US" dirty="0"/>
          </a:p>
          <a:p>
            <a:pPr lvl="1"/>
            <a:r>
              <a:rPr lang="en-US" dirty="0" smtClean="0"/>
              <a:t>The 4</a:t>
            </a:r>
            <a:r>
              <a:rPr lang="en-US" baseline="30000" dirty="0" smtClean="0"/>
              <a:t>th</a:t>
            </a:r>
            <a:r>
              <a:rPr lang="en-US" dirty="0" smtClean="0"/>
              <a:t> band indicates which multiplier to use. </a:t>
            </a:r>
          </a:p>
          <a:p>
            <a:pPr lvl="2"/>
            <a:r>
              <a:rPr lang="en-US" dirty="0" smtClean="0"/>
              <a:t>The first 8 are 1 to 10x10^6</a:t>
            </a:r>
          </a:p>
          <a:p>
            <a:pPr lvl="2"/>
            <a:endParaRPr lang="en-US" dirty="0"/>
          </a:p>
          <a:p>
            <a:pPr lvl="1"/>
            <a:r>
              <a:rPr lang="en-US" dirty="0" smtClean="0"/>
              <a:t>The last band indicates the tolerance of resistance for that resistor</a:t>
            </a:r>
          </a:p>
          <a:p>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10</a:t>
            </a:fld>
            <a:endParaRPr lang="en-US"/>
          </a:p>
        </p:txBody>
      </p:sp>
    </p:spTree>
    <p:extLst>
      <p:ext uri="{BB962C8B-B14F-4D97-AF65-F5344CB8AC3E}">
        <p14:creationId xmlns:p14="http://schemas.microsoft.com/office/powerpoint/2010/main" val="256233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7175"/>
            <a:ext cx="10515600" cy="1325563"/>
          </a:xfrm>
        </p:spPr>
        <p:txBody>
          <a:bodyPr/>
          <a:lstStyle/>
          <a:p>
            <a:pPr algn="ctr"/>
            <a:r>
              <a:rPr lang="en-US" dirty="0" smtClean="0"/>
              <a:t>Resistor Color Code Chart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6750" y="619125"/>
            <a:ext cx="8318500" cy="6238875"/>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11</a:t>
            </a:fld>
            <a:endParaRPr lang="en-US"/>
          </a:p>
        </p:txBody>
      </p:sp>
    </p:spTree>
    <p:extLst>
      <p:ext uri="{BB962C8B-B14F-4D97-AF65-F5344CB8AC3E}">
        <p14:creationId xmlns:p14="http://schemas.microsoft.com/office/powerpoint/2010/main" val="482622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418302577"/>
              </p:ext>
            </p:extLst>
          </p:nvPr>
        </p:nvGraphicFramePr>
        <p:xfrm>
          <a:off x="3349625" y="1879595"/>
          <a:ext cx="5492750" cy="4267205"/>
        </p:xfrm>
        <a:graphic>
          <a:graphicData uri="http://schemas.openxmlformats.org/drawingml/2006/table">
            <a:tbl>
              <a:tblPr>
                <a:tableStyleId>{5C22544A-7EE6-4342-B048-85BDC9FD1C3A}</a:tableStyleId>
              </a:tblPr>
              <a:tblGrid>
                <a:gridCol w="1127789"/>
                <a:gridCol w="1127789"/>
                <a:gridCol w="1232214"/>
                <a:gridCol w="1002479"/>
                <a:gridCol w="1002479"/>
              </a:tblGrid>
              <a:tr h="711200">
                <a:tc>
                  <a:txBody>
                    <a:bodyPr/>
                    <a:lstStyle/>
                    <a:p>
                      <a:pPr algn="l" fontAlgn="b"/>
                      <a:r>
                        <a:rPr lang="en-US" sz="1100" u="none" strike="noStrike">
                          <a:effectLst/>
                        </a:rPr>
                        <a:t>Resistance</a:t>
                      </a:r>
                      <a:br>
                        <a:rPr lang="en-US" sz="1100" u="none" strike="noStrike">
                          <a:effectLst/>
                        </a:rPr>
                      </a:br>
                      <a:r>
                        <a:rPr lang="en-US" sz="1100" u="none" strike="noStrike">
                          <a:effectLst/>
                        </a:rPr>
                        <a:t>Value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Measured</a:t>
                      </a:r>
                      <a:br>
                        <a:rPr lang="en-US" sz="1100" u="none" strike="noStrike">
                          <a:effectLst/>
                        </a:rPr>
                      </a:br>
                      <a:r>
                        <a:rPr lang="en-US" sz="1100" u="none" strike="noStrike">
                          <a:effectLst/>
                        </a:rPr>
                        <a:t>Value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Percent </a:t>
                      </a:r>
                      <a:br>
                        <a:rPr lang="en-US" sz="1100" u="none" strike="noStrike">
                          <a:effectLst/>
                        </a:rPr>
                      </a:br>
                      <a:r>
                        <a:rPr lang="en-US" sz="1100" u="none" strike="noStrike">
                          <a:effectLst/>
                        </a:rPr>
                        <a:t>Difference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98.31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231</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330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346.5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465.2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493.5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0.9782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2.153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2.31</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3.248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3.465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4.935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9.772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21.507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23.1</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33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33.054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31.35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34.65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46.923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44.65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49.35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99.65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0.9976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1.05</a:t>
                      </a:r>
                      <a:endParaRPr lang="en-US" sz="1100" b="0" i="0" u="none" strike="noStrike">
                        <a:solidFill>
                          <a:srgbClr val="000000"/>
                        </a:solidFill>
                        <a:effectLst/>
                        <a:latin typeface="Calibri" panose="020F0502020204030204" pitchFamily="34" charset="0"/>
                      </a:endParaRPr>
                    </a:p>
                  </a:txBody>
                  <a:tcPr marL="9525" marR="9525" marT="9525" marB="0" anchor="b"/>
                </a:tc>
              </a:tr>
              <a:tr h="237067">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10.28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10.5</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12</a:t>
            </a:fld>
            <a:endParaRPr lang="en-US"/>
          </a:p>
        </p:txBody>
      </p:sp>
    </p:spTree>
    <p:extLst>
      <p:ext uri="{BB962C8B-B14F-4D97-AF65-F5344CB8AC3E}">
        <p14:creationId xmlns:p14="http://schemas.microsoft.com/office/powerpoint/2010/main" val="32641112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Series Resistors</a:t>
            </a:r>
            <a:endParaRPr lang="en-US" dirty="0"/>
          </a:p>
        </p:txBody>
      </p:sp>
      <p:sp>
        <p:nvSpPr>
          <p:cNvPr id="3" name="Content Placeholder 2"/>
          <p:cNvSpPr>
            <a:spLocks noGrp="1"/>
          </p:cNvSpPr>
          <p:nvPr>
            <p:ph idx="1"/>
          </p:nvPr>
        </p:nvSpPr>
        <p:spPr/>
        <p:txBody>
          <a:bodyPr/>
          <a:lstStyle/>
          <a:p>
            <a:r>
              <a:rPr lang="en-US" dirty="0" smtClean="0"/>
              <a:t>Our goal in this lab was to analyze resistors in a series circuit</a:t>
            </a:r>
          </a:p>
          <a:p>
            <a:endParaRPr lang="en-US" dirty="0"/>
          </a:p>
          <a:p>
            <a:r>
              <a:rPr lang="en-US" dirty="0" smtClean="0"/>
              <a:t>We used a volt meter and a function generator</a:t>
            </a:r>
          </a:p>
          <a:p>
            <a:endParaRPr lang="en-US" dirty="0"/>
          </a:p>
          <a:p>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13</a:t>
            </a:fld>
            <a:endParaRPr lang="en-US"/>
          </a:p>
        </p:txBody>
      </p:sp>
    </p:spTree>
    <p:extLst>
      <p:ext uri="{BB962C8B-B14F-4D97-AF65-F5344CB8AC3E}">
        <p14:creationId xmlns:p14="http://schemas.microsoft.com/office/powerpoint/2010/main" val="3587388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Measuring resistors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3716311" cy="4953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7844" y="1905000"/>
            <a:ext cx="3716311" cy="4953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689" y="1905000"/>
            <a:ext cx="3716311" cy="4953000"/>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14</a:t>
            </a:fld>
            <a:endParaRPr lang="en-US"/>
          </a:p>
        </p:txBody>
      </p:sp>
    </p:spTree>
    <p:extLst>
      <p:ext uri="{BB962C8B-B14F-4D97-AF65-F5344CB8AC3E}">
        <p14:creationId xmlns:p14="http://schemas.microsoft.com/office/powerpoint/2010/main" val="38476632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8125"/>
            <a:ext cx="10515600" cy="1325563"/>
          </a:xfrm>
        </p:spPr>
        <p:txBody>
          <a:bodyPr/>
          <a:lstStyle/>
          <a:p>
            <a:pPr algn="ctr"/>
            <a:r>
              <a:rPr lang="en-US" dirty="0" smtClean="0"/>
              <a:t>Circuit for series resistors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7100" y="1143000"/>
            <a:ext cx="7620000" cy="5715000"/>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15</a:t>
            </a:fld>
            <a:endParaRPr lang="en-US"/>
          </a:p>
        </p:txBody>
      </p:sp>
    </p:spTree>
    <p:extLst>
      <p:ext uri="{BB962C8B-B14F-4D97-AF65-F5344CB8AC3E}">
        <p14:creationId xmlns:p14="http://schemas.microsoft.com/office/powerpoint/2010/main" val="26699727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to Circuit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690688"/>
            <a:ext cx="4464051" cy="5257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051" y="1690688"/>
            <a:ext cx="7727950" cy="5167312"/>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16</a:t>
            </a:fld>
            <a:endParaRPr lang="en-US"/>
          </a:p>
        </p:txBody>
      </p:sp>
    </p:spTree>
    <p:extLst>
      <p:ext uri="{BB962C8B-B14F-4D97-AF65-F5344CB8AC3E}">
        <p14:creationId xmlns:p14="http://schemas.microsoft.com/office/powerpoint/2010/main" val="2859538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83773803"/>
              </p:ext>
            </p:extLst>
          </p:nvPr>
        </p:nvGraphicFramePr>
        <p:xfrm>
          <a:off x="1" y="3759201"/>
          <a:ext cx="5892799" cy="3098799"/>
        </p:xfrm>
        <a:graphic>
          <a:graphicData uri="http://schemas.openxmlformats.org/drawingml/2006/table">
            <a:tbl>
              <a:tblPr>
                <a:tableStyleId>{5C22544A-7EE6-4342-B048-85BDC9FD1C3A}</a:tableStyleId>
              </a:tblPr>
              <a:tblGrid>
                <a:gridCol w="1109233"/>
                <a:gridCol w="1201669"/>
                <a:gridCol w="1247886"/>
                <a:gridCol w="1224778"/>
                <a:gridCol w="1109233"/>
              </a:tblGrid>
              <a:tr h="80322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Calculated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Simulated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573893">
                <a:tc>
                  <a:txBody>
                    <a:bodyPr/>
                    <a:lstStyle/>
                    <a:p>
                      <a:pPr algn="r" fontAlgn="ctr"/>
                      <a:r>
                        <a:rPr lang="en-US" sz="1100" u="none" strike="noStrike">
                          <a:effectLst/>
                        </a:rPr>
                        <a:t>R1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9.8E+3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omhs</a:t>
                      </a:r>
                      <a:endParaRPr lang="en-US" sz="1100" b="0" i="0" u="none" strike="noStrike">
                        <a:solidFill>
                          <a:srgbClr val="000000"/>
                        </a:solidFill>
                        <a:effectLst/>
                        <a:latin typeface="Calibri" panose="020F0502020204030204" pitchFamily="34" charset="0"/>
                      </a:endParaRPr>
                    </a:p>
                  </a:txBody>
                  <a:tcPr marL="9525" marR="9525" marT="9525" marB="0" anchor="b"/>
                </a:tc>
              </a:tr>
              <a:tr h="573893">
                <a:tc>
                  <a:txBody>
                    <a:bodyPr/>
                    <a:lstStyle/>
                    <a:p>
                      <a:pPr algn="r" fontAlgn="ctr"/>
                      <a:r>
                        <a:rPr lang="en-US" sz="1100" u="none" strike="noStrike">
                          <a:effectLst/>
                        </a:rPr>
                        <a:t>R2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2.2E+3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omhs</a:t>
                      </a:r>
                      <a:endParaRPr lang="en-US" sz="1100" b="0" i="0" u="none" strike="noStrike">
                        <a:solidFill>
                          <a:srgbClr val="000000"/>
                        </a:solidFill>
                        <a:effectLst/>
                        <a:latin typeface="Calibri" panose="020F0502020204030204" pitchFamily="34" charset="0"/>
                      </a:endParaRPr>
                    </a:p>
                  </a:txBody>
                  <a:tcPr marL="9525" marR="9525" marT="9525" marB="0" anchor="b"/>
                </a:tc>
              </a:tr>
              <a:tr h="573893">
                <a:tc>
                  <a:txBody>
                    <a:bodyPr/>
                    <a:lstStyle/>
                    <a:p>
                      <a:pPr algn="r" fontAlgn="ctr"/>
                      <a:r>
                        <a:rPr lang="en-US" sz="1100" u="none" strike="noStrike">
                          <a:effectLst/>
                        </a:rPr>
                        <a:t>R3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4.6E+3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omhs</a:t>
                      </a:r>
                      <a:endParaRPr lang="en-US" sz="1100" b="0" i="0" u="none" strike="noStrike">
                        <a:solidFill>
                          <a:srgbClr val="000000"/>
                        </a:solidFill>
                        <a:effectLst/>
                        <a:latin typeface="Calibri" panose="020F0502020204030204" pitchFamily="34" charset="0"/>
                      </a:endParaRPr>
                    </a:p>
                  </a:txBody>
                  <a:tcPr marL="9525" marR="9525" marT="9525" marB="0" anchor="b"/>
                </a:tc>
              </a:tr>
              <a:tr h="573893">
                <a:tc>
                  <a:txBody>
                    <a:bodyPr/>
                    <a:lstStyle/>
                    <a:p>
                      <a:pPr algn="r" fontAlgn="ctr"/>
                      <a:r>
                        <a:rPr lang="en-US" sz="1100" u="none" strike="noStrike">
                          <a:effectLst/>
                        </a:rPr>
                        <a:t>RT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dirty="0">
                          <a:effectLst/>
                        </a:rPr>
                        <a:t>16.6E+3</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16.9E+3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16.9E+3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err="1">
                          <a:effectLst/>
                        </a:rPr>
                        <a:t>omhs</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596711531"/>
              </p:ext>
            </p:extLst>
          </p:nvPr>
        </p:nvGraphicFramePr>
        <p:xfrm>
          <a:off x="5892800" y="3746502"/>
          <a:ext cx="6299200" cy="3111498"/>
        </p:xfrm>
        <a:graphic>
          <a:graphicData uri="http://schemas.openxmlformats.org/drawingml/2006/table">
            <a:tbl>
              <a:tblPr>
                <a:tableStyleId>{5C22544A-7EE6-4342-B048-85BDC9FD1C3A}</a:tableStyleId>
              </a:tblPr>
              <a:tblGrid>
                <a:gridCol w="1185732"/>
                <a:gridCol w="1284542"/>
                <a:gridCol w="1333948"/>
                <a:gridCol w="1309246"/>
                <a:gridCol w="1185732"/>
              </a:tblGrid>
              <a:tr h="518583">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Calculated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Simulated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518583">
                <a:tc>
                  <a:txBody>
                    <a:bodyPr/>
                    <a:lstStyle/>
                    <a:p>
                      <a:pPr algn="r" fontAlgn="ctr"/>
                      <a:r>
                        <a:rPr lang="en-US" sz="1100" u="none" strike="noStrike">
                          <a:effectLst/>
                        </a:rPr>
                        <a:t>IT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540.7E-6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532.5E-6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532.5E-6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r>
              <a:tr h="518583">
                <a:tc>
                  <a:txBody>
                    <a:bodyPr/>
                    <a:lstStyle/>
                    <a:p>
                      <a:pPr algn="r" fontAlgn="b"/>
                      <a:r>
                        <a:rPr lang="en-US" sz="1000" u="none" strike="noStrike">
                          <a:effectLst/>
                        </a:rPr>
                        <a:t>VT=</a:t>
                      </a:r>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8.949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518583">
                <a:tc>
                  <a:txBody>
                    <a:bodyPr/>
                    <a:lstStyle/>
                    <a:p>
                      <a:pPr algn="r" fontAlgn="ctr"/>
                      <a:r>
                        <a:rPr lang="en-US" sz="1100" u="none" strike="noStrike">
                          <a:effectLst/>
                        </a:rPr>
                        <a:t>V1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8.949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518583">
                <a:tc>
                  <a:txBody>
                    <a:bodyPr/>
                    <a:lstStyle/>
                    <a:p>
                      <a:pPr algn="r" fontAlgn="ctr"/>
                      <a:r>
                        <a:rPr lang="en-US" sz="1100" u="none" strike="noStrike">
                          <a:effectLst/>
                        </a:rPr>
                        <a:t>VA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3.663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518583">
                <a:tc>
                  <a:txBody>
                    <a:bodyPr/>
                    <a:lstStyle/>
                    <a:p>
                      <a:pPr algn="r" fontAlgn="ctr"/>
                      <a:r>
                        <a:rPr lang="en-US" sz="1100" u="none" strike="noStrike">
                          <a:effectLst/>
                        </a:rPr>
                        <a:t>VB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2.495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V</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17</a:t>
            </a:fld>
            <a:endParaRPr lang="en-US"/>
          </a:p>
        </p:txBody>
      </p:sp>
    </p:spTree>
    <p:extLst>
      <p:ext uri="{BB962C8B-B14F-4D97-AF65-F5344CB8AC3E}">
        <p14:creationId xmlns:p14="http://schemas.microsoft.com/office/powerpoint/2010/main" val="41095238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Black Box Design (3 Resistors)</a:t>
            </a:r>
            <a:endParaRPr lang="en-US" dirty="0"/>
          </a:p>
        </p:txBody>
      </p:sp>
      <p:sp>
        <p:nvSpPr>
          <p:cNvPr id="3" name="Content Placeholder 2"/>
          <p:cNvSpPr>
            <a:spLocks noGrp="1"/>
          </p:cNvSpPr>
          <p:nvPr>
            <p:ph idx="1"/>
          </p:nvPr>
        </p:nvSpPr>
        <p:spPr/>
        <p:txBody>
          <a:bodyPr/>
          <a:lstStyle/>
          <a:p>
            <a:r>
              <a:rPr lang="en-US" dirty="0" smtClean="0"/>
              <a:t>The purpose of this lab is further analysis of how resistors act in a series circuit.</a:t>
            </a:r>
          </a:p>
          <a:p>
            <a:endParaRPr lang="en-US" dirty="0"/>
          </a:p>
          <a:p>
            <a:r>
              <a:rPr lang="en-US" dirty="0" smtClean="0"/>
              <a:t>The current going through the circuit must be 10mA. We were tasked with finding three standard resistor values that met the resistance requirements to have 10mA current.</a:t>
            </a: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18</a:t>
            </a:fld>
            <a:endParaRPr lang="en-US"/>
          </a:p>
        </p:txBody>
      </p:sp>
    </p:spTree>
    <p:extLst>
      <p:ext uri="{BB962C8B-B14F-4D97-AF65-F5344CB8AC3E}">
        <p14:creationId xmlns:p14="http://schemas.microsoft.com/office/powerpoint/2010/main" val="3851133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what resistor values we need</a:t>
            </a:r>
            <a:endParaRPr lang="en-US" dirty="0"/>
          </a:p>
        </p:txBody>
      </p:sp>
      <p:sp>
        <p:nvSpPr>
          <p:cNvPr id="3" name="Content Placeholder 2"/>
          <p:cNvSpPr>
            <a:spLocks noGrp="1"/>
          </p:cNvSpPr>
          <p:nvPr>
            <p:ph idx="1"/>
          </p:nvPr>
        </p:nvSpPr>
        <p:spPr/>
        <p:txBody>
          <a:bodyPr/>
          <a:lstStyle/>
          <a:p>
            <a:r>
              <a:rPr lang="en-US" dirty="0" smtClean="0"/>
              <a:t>We need to use Ohm’s law; I = V/R, to find what the total resistance needed to be. We then found three standard resistor sizes that added up to that value. </a:t>
            </a:r>
          </a:p>
          <a:p>
            <a:pPr marL="0" indent="0">
              <a:buNone/>
            </a:pP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19</a:t>
            </a:fld>
            <a:endParaRPr lang="en-US"/>
          </a:p>
        </p:txBody>
      </p:sp>
    </p:spTree>
    <p:extLst>
      <p:ext uri="{BB962C8B-B14F-4D97-AF65-F5344CB8AC3E}">
        <p14:creationId xmlns:p14="http://schemas.microsoft.com/office/powerpoint/2010/main" val="37189060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3975"/>
            <a:ext cx="10515600" cy="1325563"/>
          </a:xfrm>
        </p:spPr>
        <p:txBody>
          <a:bodyPr>
            <a:normAutofit/>
          </a:bodyPr>
          <a:lstStyle/>
          <a:p>
            <a:pPr algn="ctr"/>
            <a:r>
              <a:rPr lang="en-US" sz="6600" u="sng" dirty="0" smtClean="0"/>
              <a:t>Guide to Labs</a:t>
            </a:r>
            <a:endParaRPr lang="en-US" sz="6600" u="sng" dirty="0"/>
          </a:p>
        </p:txBody>
      </p:sp>
      <p:sp>
        <p:nvSpPr>
          <p:cNvPr id="3" name="Content Placeholder 2"/>
          <p:cNvSpPr>
            <a:spLocks noGrp="1"/>
          </p:cNvSpPr>
          <p:nvPr>
            <p:ph idx="1"/>
          </p:nvPr>
        </p:nvSpPr>
        <p:spPr>
          <a:xfrm>
            <a:off x="838200" y="1308100"/>
            <a:ext cx="10515600" cy="4868863"/>
          </a:xfrm>
        </p:spPr>
        <p:txBody>
          <a:bodyPr numCol="3">
            <a:normAutofit/>
          </a:bodyPr>
          <a:lstStyle/>
          <a:p>
            <a:pPr>
              <a:buFont typeface="Wingdings" panose="05000000000000000000" pitchFamily="2" charset="2"/>
              <a:buChar char="Ø"/>
            </a:pPr>
            <a:r>
              <a:rPr lang="en-US" sz="2400" dirty="0" smtClean="0"/>
              <a:t>Lab 1- Resistor </a:t>
            </a:r>
            <a:r>
              <a:rPr lang="en-US" sz="2400" dirty="0" err="1" smtClean="0"/>
              <a:t>Variablity</a:t>
            </a:r>
            <a:endParaRPr lang="en-US" sz="2400" dirty="0" smtClean="0"/>
          </a:p>
          <a:p>
            <a:pPr marL="0" indent="0">
              <a:buNone/>
            </a:pPr>
            <a:endParaRPr lang="en-US" sz="2400" dirty="0"/>
          </a:p>
          <a:p>
            <a:pPr marL="0" indent="0">
              <a:buNone/>
            </a:pPr>
            <a:r>
              <a:rPr lang="en-US" sz="2400" dirty="0" smtClean="0"/>
              <a:t>Lab </a:t>
            </a:r>
            <a:r>
              <a:rPr lang="en-US" sz="2400" dirty="0" smtClean="0"/>
              <a:t>2- Reading and sorting resistors</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Lab 3- Series Resistors</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Lab </a:t>
            </a:r>
            <a:r>
              <a:rPr lang="en-US" sz="2400" dirty="0" smtClean="0"/>
              <a:t>4- Black box design  (2 </a:t>
            </a:r>
            <a:r>
              <a:rPr lang="en-US" sz="2400" dirty="0" smtClean="0"/>
              <a:t>resistors)</a:t>
            </a:r>
          </a:p>
          <a:p>
            <a:pPr>
              <a:buFont typeface="Wingdings" panose="05000000000000000000" pitchFamily="2" charset="2"/>
              <a:buChar char="Ø"/>
            </a:pPr>
            <a:endParaRPr lang="en-US" sz="2400" dirty="0"/>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Lab 6- Black box design  (3 resistors)</a:t>
            </a:r>
          </a:p>
          <a:p>
            <a:pPr marL="0" indent="0">
              <a:buNone/>
            </a:pPr>
            <a:endParaRPr lang="en-US" sz="2400" dirty="0" smtClean="0"/>
          </a:p>
          <a:p>
            <a:pPr>
              <a:buFont typeface="Wingdings" panose="05000000000000000000" pitchFamily="2" charset="2"/>
              <a:buChar char="Ø"/>
            </a:pPr>
            <a:r>
              <a:rPr lang="en-US" sz="2400" dirty="0" smtClean="0"/>
              <a:t>Lab 7- 4 Resistor parallel circuit</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Lab 8- Black box design  (3 equal resistors)</a:t>
            </a:r>
          </a:p>
          <a:p>
            <a:pPr>
              <a:buFont typeface="Wingdings" panose="05000000000000000000" pitchFamily="2" charset="2"/>
              <a:buChar char="Ø"/>
            </a:pPr>
            <a:endParaRPr lang="en-US" sz="2400" dirty="0" smtClean="0"/>
          </a:p>
          <a:p>
            <a:pPr>
              <a:buFont typeface="Wingdings" panose="05000000000000000000" pitchFamily="2" charset="2"/>
              <a:buChar char="Ø"/>
            </a:pPr>
            <a:r>
              <a:rPr lang="en-US" sz="2400" dirty="0" smtClean="0"/>
              <a:t>Lab 9- Series/Parallel</a:t>
            </a:r>
          </a:p>
          <a:p>
            <a:pPr>
              <a:buFont typeface="Wingdings" panose="05000000000000000000" pitchFamily="2" charset="2"/>
              <a:buChar char="Ø"/>
            </a:pPr>
            <a:r>
              <a:rPr lang="en-US" sz="2400" dirty="0" smtClean="0"/>
              <a:t>resistors   </a:t>
            </a:r>
          </a:p>
          <a:p>
            <a:pPr>
              <a:buFont typeface="Wingdings" panose="05000000000000000000" pitchFamily="2" charset="2"/>
              <a:buChar char="Ø"/>
            </a:pPr>
            <a:r>
              <a:rPr lang="en-US" sz="2400" dirty="0" smtClean="0"/>
              <a:t>Lab </a:t>
            </a:r>
            <a:r>
              <a:rPr lang="en-US" sz="2400" dirty="0" smtClean="0"/>
              <a:t>10- Series/Parallel capacitors</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Lab 11- RC Lab</a:t>
            </a:r>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Lab 12- Series/Parallel </a:t>
            </a:r>
            <a:r>
              <a:rPr lang="en-US" sz="2400" dirty="0" err="1" smtClean="0"/>
              <a:t>Indu</a:t>
            </a:r>
            <a:endParaRPr lang="en-US" sz="2400" dirty="0" smtClean="0"/>
          </a:p>
          <a:p>
            <a:pPr>
              <a:buFont typeface="Wingdings" panose="05000000000000000000" pitchFamily="2" charset="2"/>
              <a:buChar char="Ø"/>
            </a:pPr>
            <a:endParaRPr lang="en-US" sz="2400" dirty="0"/>
          </a:p>
          <a:p>
            <a:pPr>
              <a:buFont typeface="Wingdings" panose="05000000000000000000" pitchFamily="2" charset="2"/>
              <a:buChar char="Ø"/>
            </a:pPr>
            <a:r>
              <a:rPr lang="en-US" sz="2400" dirty="0" smtClean="0"/>
              <a:t>Lab 13- RL Labs</a:t>
            </a:r>
            <a:endParaRPr lang="en-US" sz="2400" dirty="0" smtClean="0"/>
          </a:p>
        </p:txBody>
      </p:sp>
      <p:sp>
        <p:nvSpPr>
          <p:cNvPr id="4" name="Slide Number Placeholder 3"/>
          <p:cNvSpPr>
            <a:spLocks noGrp="1"/>
          </p:cNvSpPr>
          <p:nvPr>
            <p:ph type="sldNum" sz="quarter" idx="12"/>
          </p:nvPr>
        </p:nvSpPr>
        <p:spPr/>
        <p:txBody>
          <a:bodyPr/>
          <a:lstStyle/>
          <a:p>
            <a:fld id="{D982FA6E-4CD6-4241-9DD6-F9DE7AE26397}" type="slidenum">
              <a:rPr lang="en-US" smtClean="0"/>
              <a:t>2</a:t>
            </a:fld>
            <a:endParaRPr lang="en-US"/>
          </a:p>
        </p:txBody>
      </p:sp>
    </p:spTree>
    <p:extLst>
      <p:ext uri="{BB962C8B-B14F-4D97-AF65-F5344CB8AC3E}">
        <p14:creationId xmlns:p14="http://schemas.microsoft.com/office/powerpoint/2010/main" val="9445550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9637968"/>
              </p:ext>
            </p:extLst>
          </p:nvPr>
        </p:nvGraphicFramePr>
        <p:xfrm>
          <a:off x="4991098" y="2730497"/>
          <a:ext cx="5226052" cy="2559053"/>
        </p:xfrm>
        <a:graphic>
          <a:graphicData uri="http://schemas.openxmlformats.org/drawingml/2006/table">
            <a:tbl>
              <a:tblPr>
                <a:tableStyleId>{5C22544A-7EE6-4342-B048-85BDC9FD1C3A}</a:tableStyleId>
              </a:tblPr>
              <a:tblGrid>
                <a:gridCol w="838965"/>
                <a:gridCol w="838965"/>
                <a:gridCol w="838965"/>
                <a:gridCol w="943835"/>
                <a:gridCol w="926357"/>
                <a:gridCol w="838965"/>
              </a:tblGrid>
              <a:tr h="365579">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Design</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Calculated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Simulated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Units</a:t>
                      </a:r>
                      <a:endParaRPr lang="en-US" sz="1100" b="0" i="0" u="none" strike="noStrike">
                        <a:solidFill>
                          <a:srgbClr val="000000"/>
                        </a:solidFill>
                        <a:effectLst/>
                        <a:latin typeface="Calibri" panose="020F0502020204030204" pitchFamily="34" charset="0"/>
                      </a:endParaRPr>
                    </a:p>
                  </a:txBody>
                  <a:tcPr marL="9525" marR="9525" marT="9525" marB="0" anchor="b"/>
                </a:tc>
              </a:tr>
              <a:tr h="365579">
                <a:tc>
                  <a:txBody>
                    <a:bodyPr/>
                    <a:lstStyle/>
                    <a:p>
                      <a:pPr algn="r" fontAlgn="ctr"/>
                      <a:r>
                        <a:rPr lang="en-US" sz="1100" u="none" strike="noStrike">
                          <a:effectLst/>
                        </a:rPr>
                        <a:t>V1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365579">
                <a:tc>
                  <a:txBody>
                    <a:bodyPr/>
                    <a:lstStyle/>
                    <a:p>
                      <a:pPr algn="r" fontAlgn="ctr"/>
                      <a:r>
                        <a:rPr lang="en-US" sz="1100" u="none" strike="noStrike">
                          <a:effectLst/>
                        </a:rPr>
                        <a:t>IT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10.0E-3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10.1E-3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r>
              <a:tr h="365579">
                <a:tc>
                  <a:txBody>
                    <a:bodyPr/>
                    <a:lstStyle/>
                    <a:p>
                      <a:pPr algn="r" fontAlgn="ctr"/>
                      <a:r>
                        <a:rPr lang="en-US" sz="1100" u="none" strike="noStrike">
                          <a:effectLst/>
                        </a:rPr>
                        <a:t>RT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900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882.7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900.0E+0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899.7E+0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65579">
                <a:tc>
                  <a:txBody>
                    <a:bodyPr/>
                    <a:lstStyle/>
                    <a:p>
                      <a:pPr algn="r" fontAlgn="ctr"/>
                      <a:r>
                        <a:rPr lang="en-US" sz="1100" u="none" strike="noStrike">
                          <a:effectLst/>
                        </a:rPr>
                        <a:t>R1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98.75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65579">
                <a:tc>
                  <a:txBody>
                    <a:bodyPr/>
                    <a:lstStyle/>
                    <a:p>
                      <a:pPr algn="r" fontAlgn="ctr"/>
                      <a:r>
                        <a:rPr lang="en-US" sz="1100" u="none" strike="noStrike">
                          <a:effectLst/>
                        </a:rPr>
                        <a:t>R2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330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324.1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65579">
                <a:tc>
                  <a:txBody>
                    <a:bodyPr/>
                    <a:lstStyle/>
                    <a:p>
                      <a:pPr algn="r" fontAlgn="ctr"/>
                      <a:r>
                        <a:rPr lang="en-US" sz="1100" u="none" strike="noStrike">
                          <a:effectLst/>
                        </a:rPr>
                        <a:t>R3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470.0E+0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dirty="0">
                          <a:effectLst/>
                        </a:rPr>
                        <a:t>Ω</a:t>
                      </a:r>
                      <a:endParaRPr lang="el-GR"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4222048"/>
              </p:ext>
            </p:extLst>
          </p:nvPr>
        </p:nvGraphicFramePr>
        <p:xfrm>
          <a:off x="50798" y="3994150"/>
          <a:ext cx="4940300" cy="2863850"/>
        </p:xfrm>
        <a:graphic>
          <a:graphicData uri="http://schemas.openxmlformats.org/drawingml/2006/table">
            <a:tbl>
              <a:tblPr>
                <a:tableStyleId>{5C22544A-7EE6-4342-B048-85BDC9FD1C3A}</a:tableStyleId>
              </a:tblPr>
              <a:tblGrid>
                <a:gridCol w="1759982"/>
                <a:gridCol w="1698228"/>
                <a:gridCol w="1482090"/>
              </a:tblGrid>
              <a:tr h="572770">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572770">
                <a:tc>
                  <a:txBody>
                    <a:bodyPr/>
                    <a:lstStyle/>
                    <a:p>
                      <a:pPr algn="l" fontAlgn="b"/>
                      <a:r>
                        <a:rPr lang="en-US" sz="1100" u="none" strike="noStrike">
                          <a:effectLst/>
                        </a:rPr>
                        <a:t>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r>
              <a:tr h="57277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572770">
                <a:tc>
                  <a:txBody>
                    <a:bodyPr/>
                    <a:lstStyle/>
                    <a:p>
                      <a:pPr algn="l" fontAlgn="b"/>
                      <a:r>
                        <a:rPr lang="en-US" sz="1100" u="none" strike="noStrike">
                          <a:effectLst/>
                        </a:rPr>
                        <a:t>R = V/I</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572770">
                <a:tc>
                  <a:txBody>
                    <a:bodyPr/>
                    <a:lstStyle/>
                    <a:p>
                      <a:pPr algn="l" fontAlgn="b"/>
                      <a:r>
                        <a:rPr lang="en-US" sz="1100" u="none" strike="noStrike">
                          <a:effectLst/>
                        </a:rPr>
                        <a:t>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900.0E+0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dirty="0">
                          <a:effectLst/>
                        </a:rPr>
                        <a:t>Ω</a:t>
                      </a:r>
                      <a:endParaRPr lang="el-GR"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20</a:t>
            </a:fld>
            <a:endParaRPr lang="en-US"/>
          </a:p>
        </p:txBody>
      </p:sp>
    </p:spTree>
    <p:extLst>
      <p:ext uri="{BB962C8B-B14F-4D97-AF65-F5344CB8AC3E}">
        <p14:creationId xmlns:p14="http://schemas.microsoft.com/office/powerpoint/2010/main" val="36277653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 Board for black box</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8534" y="1347075"/>
            <a:ext cx="4134931" cy="5510925"/>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21</a:t>
            </a:fld>
            <a:endParaRPr lang="en-US"/>
          </a:p>
        </p:txBody>
      </p:sp>
    </p:spTree>
    <p:extLst>
      <p:ext uri="{BB962C8B-B14F-4D97-AF65-F5344CB8AC3E}">
        <p14:creationId xmlns:p14="http://schemas.microsoft.com/office/powerpoint/2010/main" val="32289874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Measuring the power supply going to the black box</a:t>
            </a:r>
            <a:br>
              <a:rPr lang="en-US" dirty="0" smtClean="0"/>
            </a:b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6793" y="1422400"/>
            <a:ext cx="4078414" cy="5435600"/>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22</a:t>
            </a:fld>
            <a:endParaRPr lang="en-US"/>
          </a:p>
        </p:txBody>
      </p:sp>
    </p:spTree>
    <p:extLst>
      <p:ext uri="{BB962C8B-B14F-4D97-AF65-F5344CB8AC3E}">
        <p14:creationId xmlns:p14="http://schemas.microsoft.com/office/powerpoint/2010/main" val="1153812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 2</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4447707"/>
              </p:ext>
            </p:extLst>
          </p:nvPr>
        </p:nvGraphicFramePr>
        <p:xfrm>
          <a:off x="0" y="0"/>
          <a:ext cx="1933928" cy="4351344"/>
        </p:xfrm>
        <a:graphic>
          <a:graphicData uri="http://schemas.openxmlformats.org/drawingml/2006/table">
            <a:tbl>
              <a:tblPr>
                <a:tableStyleId>{5C22544A-7EE6-4342-B048-85BDC9FD1C3A}</a:tableStyleId>
              </a:tblPr>
              <a:tblGrid>
                <a:gridCol w="688962"/>
                <a:gridCol w="664788"/>
                <a:gridCol w="580178"/>
              </a:tblGrid>
              <a:tr h="181306">
                <a:tc>
                  <a:txBody>
                    <a:bodyPr/>
                    <a:lstStyle/>
                    <a:p>
                      <a:pPr algn="l" fontAlgn="b"/>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Resistance</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l" fontAlgn="b"/>
                      <a:r>
                        <a:rPr lang="en-US" sz="1000" u="none" strike="noStrike">
                          <a:effectLst/>
                        </a:rPr>
                        <a:t>Current</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0.1</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90.0E+0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100.0E-3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0.136</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122.4E+0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73.5E-3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0.172</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154.8E+0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58.1E-3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0.208</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187.2E+0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48.1E-3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0.244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219.6E+0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41.0E-3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0.28</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252.0E+0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35.7E-3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0.316</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284.4E+0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31.6E-3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0.352</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316.8E+0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28.4E-3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0.388</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349.2E+0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25.8E-3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0.424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381.6E+0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23.6E-3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0.46</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414.0E+0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21.7E-3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0.496</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446.4E+0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20.2E-3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0.532</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478.8E+0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18.8E-3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0.568</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511.2E+0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17.6E-3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0.604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543.6E+0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16.6E-3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0.64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576.0E+0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15.6E-3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0.676</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608.4E+0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14.8E-3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0.712</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640.8E+0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14.0E-3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0.748</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673.2E+0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13.4E-3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0.784</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705.6E+0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12.8E-3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0.82</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738.0E+0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12.2E-3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0.856</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770.4E+0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11.7E-3</a:t>
                      </a:r>
                      <a:endParaRPr lang="en-US" sz="1000" b="0" i="0" u="none" strike="noStrike">
                        <a:solidFill>
                          <a:srgbClr val="000000"/>
                        </a:solidFill>
                        <a:effectLst/>
                        <a:latin typeface="Calibri" panose="020F0502020204030204" pitchFamily="34" charset="0"/>
                      </a:endParaRPr>
                    </a:p>
                  </a:txBody>
                  <a:tcPr marL="9065" marR="9065" marT="9065" marB="0" anchor="b"/>
                </a:tc>
              </a:tr>
              <a:tr h="181306">
                <a:tc>
                  <a:txBody>
                    <a:bodyPr/>
                    <a:lstStyle/>
                    <a:p>
                      <a:pPr algn="r" fontAlgn="b"/>
                      <a:r>
                        <a:rPr lang="en-US" sz="1000" u="none" strike="noStrike">
                          <a:effectLst/>
                        </a:rPr>
                        <a:t>0.892</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a:effectLst/>
                        </a:rPr>
                        <a:t>802.8E+0</a:t>
                      </a:r>
                      <a:endParaRPr lang="en-US" sz="1000" b="0" i="0" u="none" strike="noStrike">
                        <a:solidFill>
                          <a:srgbClr val="000000"/>
                        </a:solidFill>
                        <a:effectLst/>
                        <a:latin typeface="Calibri" panose="020F0502020204030204" pitchFamily="34" charset="0"/>
                      </a:endParaRPr>
                    </a:p>
                  </a:txBody>
                  <a:tcPr marL="9065" marR="9065" marT="9065" marB="0" anchor="b"/>
                </a:tc>
                <a:tc>
                  <a:txBody>
                    <a:bodyPr/>
                    <a:lstStyle/>
                    <a:p>
                      <a:pPr algn="r" fontAlgn="b"/>
                      <a:r>
                        <a:rPr lang="en-US" sz="1000" u="none" strike="noStrike" dirty="0">
                          <a:effectLst/>
                        </a:rPr>
                        <a:t>11.2E-3</a:t>
                      </a:r>
                      <a:endParaRPr lang="en-US" sz="1000" b="0" i="0" u="none" strike="noStrike" dirty="0">
                        <a:solidFill>
                          <a:srgbClr val="000000"/>
                        </a:solidFill>
                        <a:effectLst/>
                        <a:latin typeface="Calibri" panose="020F0502020204030204" pitchFamily="34" charset="0"/>
                      </a:endParaRPr>
                    </a:p>
                  </a:txBody>
                  <a:tcPr marL="9065" marR="9065" marT="906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96200749"/>
              </p:ext>
            </p:extLst>
          </p:nvPr>
        </p:nvGraphicFramePr>
        <p:xfrm>
          <a:off x="1933928" y="2540799"/>
          <a:ext cx="1657653" cy="4351340"/>
        </p:xfrm>
        <a:graphic>
          <a:graphicData uri="http://schemas.openxmlformats.org/drawingml/2006/table">
            <a:tbl>
              <a:tblPr>
                <a:tableStyleId>{5C22544A-7EE6-4342-B048-85BDC9FD1C3A}</a:tableStyleId>
              </a:tblPr>
              <a:tblGrid>
                <a:gridCol w="590539"/>
                <a:gridCol w="569818"/>
                <a:gridCol w="497296"/>
              </a:tblGrid>
              <a:tr h="155405">
                <a:tc>
                  <a:txBody>
                    <a:bodyPr/>
                    <a:lstStyle/>
                    <a:p>
                      <a:pPr algn="r" fontAlgn="b"/>
                      <a:r>
                        <a:rPr lang="en-US" sz="900" u="none" strike="noStrike">
                          <a:effectLst/>
                        </a:rPr>
                        <a:t>0.928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835.2E+0</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10.8E-3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0.964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867.6E+0</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10.4E-3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1</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900.0E+0</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10.0E-3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1.36</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1.2E+3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7.4E-3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1.72</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1.5E+3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5.8E-3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2.08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1.9E+3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4.8E-3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2.44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2.2E+3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4.1E-3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2.8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2.5E+3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3.6E-3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3.16</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2.8E+3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3.2E-3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3.52</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3.2E+3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2.8E-3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3.88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3.5E+3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2.6E-3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4.24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3.8E+3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2.4E-3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4.6</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4.1E+3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2.2E-3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4.96</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4.5E+3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2.0E-3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5.32</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4.8E+3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1.9E-3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5.68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5.1E+3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1.8E-3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6.04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5.4E+3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1.7E-3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6.4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5.8E+3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1.6E-3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6.76</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6.1E+3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1.5E-3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7.12</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6.4E+3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1.4E-3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7.48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6.7E+3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1.3E-3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7.84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7.1E+3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1.3E-3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8.2</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7.4E+3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1.2E-3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8.56</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7.7E+3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1.2E-3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8.92</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8.0E+3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1.1E-3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9.28</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8.4E+3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1.1E-3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9.64</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8.7E+3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1.0E-3</a:t>
                      </a:r>
                      <a:endParaRPr lang="en-US" sz="900" b="0" i="0" u="none" strike="noStrike">
                        <a:solidFill>
                          <a:srgbClr val="000000"/>
                        </a:solidFill>
                        <a:effectLst/>
                        <a:latin typeface="Calibri" panose="020F0502020204030204" pitchFamily="34" charset="0"/>
                      </a:endParaRPr>
                    </a:p>
                  </a:txBody>
                  <a:tcPr marL="7770" marR="7770" marT="7770" marB="0" anchor="b"/>
                </a:tc>
              </a:tr>
              <a:tr h="155405">
                <a:tc>
                  <a:txBody>
                    <a:bodyPr/>
                    <a:lstStyle/>
                    <a:p>
                      <a:pPr algn="r" fontAlgn="b"/>
                      <a:r>
                        <a:rPr lang="en-US" sz="900" u="none" strike="noStrike">
                          <a:effectLst/>
                        </a:rPr>
                        <a:t>10</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a:effectLst/>
                        </a:rPr>
                        <a:t>9.0E+3</a:t>
                      </a:r>
                      <a:endParaRPr lang="en-US" sz="900" b="0" i="0" u="none" strike="noStrike">
                        <a:solidFill>
                          <a:srgbClr val="000000"/>
                        </a:solidFill>
                        <a:effectLst/>
                        <a:latin typeface="Calibri" panose="020F0502020204030204" pitchFamily="34" charset="0"/>
                      </a:endParaRPr>
                    </a:p>
                  </a:txBody>
                  <a:tcPr marL="7770" marR="7770" marT="7770" marB="0" anchor="b"/>
                </a:tc>
                <a:tc>
                  <a:txBody>
                    <a:bodyPr/>
                    <a:lstStyle/>
                    <a:p>
                      <a:pPr algn="r" fontAlgn="b"/>
                      <a:r>
                        <a:rPr lang="en-US" sz="900" u="none" strike="noStrike" dirty="0">
                          <a:effectLst/>
                        </a:rPr>
                        <a:t>1.0E-3</a:t>
                      </a:r>
                      <a:endParaRPr lang="en-US" sz="900" b="0" i="0" u="none" strike="noStrike" dirty="0">
                        <a:solidFill>
                          <a:srgbClr val="000000"/>
                        </a:solidFill>
                        <a:effectLst/>
                        <a:latin typeface="Calibri" panose="020F0502020204030204" pitchFamily="34" charset="0"/>
                      </a:endParaRPr>
                    </a:p>
                  </a:txBody>
                  <a:tcPr marL="7770" marR="7770" marT="7770" marB="0" anchor="b"/>
                </a:tc>
              </a:tr>
            </a:tbl>
          </a:graphicData>
        </a:graphic>
      </p:graphicFrame>
      <p:graphicFrame>
        <p:nvGraphicFramePr>
          <p:cNvPr id="7" name="Chart 6"/>
          <p:cNvGraphicFramePr>
            <a:graphicFrameLocks/>
          </p:cNvGraphicFramePr>
          <p:nvPr>
            <p:extLst>
              <p:ext uri="{D42A27DB-BD31-4B8C-83A1-F6EECF244321}">
                <p14:modId xmlns:p14="http://schemas.microsoft.com/office/powerpoint/2010/main" val="4184626622"/>
              </p:ext>
            </p:extLst>
          </p:nvPr>
        </p:nvGraphicFramePr>
        <p:xfrm>
          <a:off x="4010025" y="2236794"/>
          <a:ext cx="7343775" cy="4229100"/>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23</a:t>
            </a:fld>
            <a:endParaRPr lang="en-US"/>
          </a:p>
        </p:txBody>
      </p:sp>
    </p:spTree>
    <p:extLst>
      <p:ext uri="{BB962C8B-B14F-4D97-AF65-F5344CB8AC3E}">
        <p14:creationId xmlns:p14="http://schemas.microsoft.com/office/powerpoint/2010/main" val="2058615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Black Box Design (2 Resistors)</a:t>
            </a:r>
            <a:endParaRPr lang="en-US" dirty="0"/>
          </a:p>
        </p:txBody>
      </p:sp>
      <p:sp>
        <p:nvSpPr>
          <p:cNvPr id="3" name="Content Placeholder 2"/>
          <p:cNvSpPr>
            <a:spLocks noGrp="1"/>
          </p:cNvSpPr>
          <p:nvPr>
            <p:ph idx="1"/>
          </p:nvPr>
        </p:nvSpPr>
        <p:spPr/>
        <p:txBody>
          <a:bodyPr/>
          <a:lstStyle/>
          <a:p>
            <a:r>
              <a:rPr lang="en-US" dirty="0" smtClean="0"/>
              <a:t>The purpose of this lab was also to further analyze how resistors work in a series circuit.</a:t>
            </a:r>
          </a:p>
          <a:p>
            <a:endParaRPr lang="en-US" dirty="0"/>
          </a:p>
          <a:p>
            <a:r>
              <a:rPr lang="en-US" dirty="0" smtClean="0"/>
              <a:t>The current going through the circuit is 18mA, so we must create a circuit with 2 resistors that meet those requirements.</a:t>
            </a: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24</a:t>
            </a:fld>
            <a:endParaRPr lang="en-US"/>
          </a:p>
        </p:txBody>
      </p:sp>
    </p:spTree>
    <p:extLst>
      <p:ext uri="{BB962C8B-B14F-4D97-AF65-F5344CB8AC3E}">
        <p14:creationId xmlns:p14="http://schemas.microsoft.com/office/powerpoint/2010/main" val="4265320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Finding what resistors we need</a:t>
            </a:r>
            <a:endParaRPr lang="en-US" dirty="0"/>
          </a:p>
        </p:txBody>
      </p:sp>
      <p:sp>
        <p:nvSpPr>
          <p:cNvPr id="3" name="Content Placeholder 2"/>
          <p:cNvSpPr>
            <a:spLocks noGrp="1"/>
          </p:cNvSpPr>
          <p:nvPr>
            <p:ph idx="1"/>
          </p:nvPr>
        </p:nvSpPr>
        <p:spPr/>
        <p:txBody>
          <a:bodyPr/>
          <a:lstStyle/>
          <a:p>
            <a:r>
              <a:rPr lang="en-US" dirty="0" smtClean="0"/>
              <a:t>We need to use Ohm’s law; I = V/R, to find what the total resistance needed to be. We then found two standard resistor sizes that added up to that value.</a:t>
            </a:r>
          </a:p>
          <a:p>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25</a:t>
            </a:fld>
            <a:endParaRPr lang="en-US"/>
          </a:p>
        </p:txBody>
      </p:sp>
    </p:spTree>
    <p:extLst>
      <p:ext uri="{BB962C8B-B14F-4D97-AF65-F5344CB8AC3E}">
        <p14:creationId xmlns:p14="http://schemas.microsoft.com/office/powerpoint/2010/main" val="36114959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259740094"/>
              </p:ext>
            </p:extLst>
          </p:nvPr>
        </p:nvGraphicFramePr>
        <p:xfrm>
          <a:off x="2863850" y="1981200"/>
          <a:ext cx="6464300" cy="4102100"/>
        </p:xfrm>
        <a:graphic>
          <a:graphicData uri="http://schemas.openxmlformats.org/drawingml/2006/table">
            <a:tbl>
              <a:tblPr>
                <a:tableStyleId>{5C22544A-7EE6-4342-B048-85BDC9FD1C3A}</a:tableStyleId>
              </a:tblPr>
              <a:tblGrid>
                <a:gridCol w="1198017"/>
                <a:gridCol w="1572397"/>
                <a:gridCol w="1297852"/>
                <a:gridCol w="1198017"/>
                <a:gridCol w="1198017"/>
              </a:tblGrid>
              <a:tr h="410210">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dirty="0">
                          <a:effectLst/>
                        </a:rPr>
                        <a:t>Calculated</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Simulated</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r>
              <a:tr h="410210">
                <a:tc>
                  <a:txBody>
                    <a:bodyPr/>
                    <a:lstStyle/>
                    <a:p>
                      <a:pPr algn="l" fontAlgn="b"/>
                      <a:r>
                        <a:rPr lang="en-US" sz="1100" u="none" strike="noStrike">
                          <a:effectLst/>
                        </a:rPr>
                        <a:t>V1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r>
                        <a:rPr lang="en-US" sz="1100" u="none" strike="noStrike">
                          <a:effectLst/>
                        </a:rPr>
                        <a:t>R1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r>
                        <a:rPr lang="en-US" sz="1100" u="none" strike="noStrike">
                          <a:effectLst/>
                        </a:rPr>
                        <a:t>R2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r>
                        <a:rPr lang="en-US" sz="1100" u="none" strike="noStrike">
                          <a:effectLst/>
                        </a:rPr>
                        <a:t>I1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40.9E-3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42.2E-3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40.9E-3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Amps</a:t>
                      </a:r>
                      <a:endParaRPr lang="en-US"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r>
                        <a:rPr lang="en-US" sz="1100" u="none" strike="noStrike">
                          <a:effectLst/>
                        </a:rPr>
                        <a:t>I2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27.3E-3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28.0E-3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27.3E-3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Amps</a:t>
                      </a:r>
                      <a:endParaRPr lang="en-US"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r>
                        <a:rPr lang="en-US" sz="1100" u="none" strike="noStrike">
                          <a:effectLst/>
                        </a:rPr>
                        <a:t>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70.2E-3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Amps</a:t>
                      </a:r>
                      <a:endParaRPr lang="en-US"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410210">
                <a:tc>
                  <a:txBody>
                    <a:bodyPr/>
                    <a:lstStyle/>
                    <a:p>
                      <a:pPr algn="l" fontAlgn="b"/>
                      <a:r>
                        <a:rPr lang="en-US" sz="1100" u="none" strike="noStrike">
                          <a:effectLst/>
                        </a:rPr>
                        <a:t>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132.0E+0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129.8E+0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132.0E+0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dirty="0">
                          <a:effectLst/>
                        </a:rPr>
                        <a:t>Ω</a:t>
                      </a:r>
                      <a:endParaRPr lang="el-GR"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26</a:t>
            </a:fld>
            <a:endParaRPr lang="en-US"/>
          </a:p>
        </p:txBody>
      </p:sp>
    </p:spTree>
    <p:extLst>
      <p:ext uri="{BB962C8B-B14F-4D97-AF65-F5344CB8AC3E}">
        <p14:creationId xmlns:p14="http://schemas.microsoft.com/office/powerpoint/2010/main" val="16721081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Resistor Parallel Circuit</a:t>
            </a:r>
            <a:endParaRPr lang="en-US" dirty="0"/>
          </a:p>
        </p:txBody>
      </p:sp>
      <p:sp>
        <p:nvSpPr>
          <p:cNvPr id="3" name="Content Placeholder 2"/>
          <p:cNvSpPr>
            <a:spLocks noGrp="1"/>
          </p:cNvSpPr>
          <p:nvPr>
            <p:ph idx="1"/>
          </p:nvPr>
        </p:nvSpPr>
        <p:spPr>
          <a:xfrm>
            <a:off x="838200" y="1825624"/>
            <a:ext cx="10515600" cy="4791075"/>
          </a:xfrm>
        </p:spPr>
        <p:txBody>
          <a:bodyPr/>
          <a:lstStyle/>
          <a:p>
            <a:r>
              <a:rPr lang="en-US" dirty="0" smtClean="0"/>
              <a:t>The purpose of this lab was to analyze how resistors work in a parallel circuit.</a:t>
            </a:r>
          </a:p>
          <a:p>
            <a:endParaRPr lang="en-US" dirty="0"/>
          </a:p>
          <a:p>
            <a:r>
              <a:rPr lang="en-US" dirty="0" smtClean="0"/>
              <a:t>The way you calculate resistance, current and voltage in parallel circuits differs than that of series circuits. You can’t just add the resistors together. You must use one of three ways to calculate the total resistance. </a:t>
            </a:r>
          </a:p>
          <a:p>
            <a:pPr lvl="1"/>
            <a:r>
              <a:rPr lang="en-US" dirty="0" smtClean="0"/>
              <a:t>Product over the sum method: (R1xR2)/(R1+R2)</a:t>
            </a:r>
          </a:p>
          <a:p>
            <a:pPr lvl="1"/>
            <a:r>
              <a:rPr lang="en-US" dirty="0" smtClean="0"/>
              <a:t>Reciprocal method: 1/((1/R1)+(1/R2)+(1/R3)) {Usually used with more than 2 </a:t>
            </a:r>
            <a:r>
              <a:rPr lang="en-US" dirty="0" err="1" smtClean="0"/>
              <a:t>resisitors</a:t>
            </a:r>
            <a:r>
              <a:rPr lang="en-US" dirty="0" smtClean="0"/>
              <a:t>.</a:t>
            </a:r>
          </a:p>
          <a:p>
            <a:pPr lvl="1"/>
            <a:r>
              <a:rPr lang="en-US" dirty="0" smtClean="0"/>
              <a:t>Equal value method: R/Rn</a:t>
            </a: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27</a:t>
            </a:fld>
            <a:endParaRPr lang="en-US"/>
          </a:p>
        </p:txBody>
      </p:sp>
    </p:spTree>
    <p:extLst>
      <p:ext uri="{BB962C8B-B14F-4D97-AF65-F5344CB8AC3E}">
        <p14:creationId xmlns:p14="http://schemas.microsoft.com/office/powerpoint/2010/main" val="20036173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818383001"/>
              </p:ext>
            </p:extLst>
          </p:nvPr>
        </p:nvGraphicFramePr>
        <p:xfrm>
          <a:off x="406400" y="2286000"/>
          <a:ext cx="4705350" cy="4394194"/>
        </p:xfrm>
        <a:graphic>
          <a:graphicData uri="http://schemas.openxmlformats.org/drawingml/2006/table">
            <a:tbl>
              <a:tblPr>
                <a:tableStyleId>{5C22544A-7EE6-4342-B048-85BDC9FD1C3A}</a:tableStyleId>
              </a:tblPr>
              <a:tblGrid>
                <a:gridCol w="1276027"/>
                <a:gridCol w="2153296"/>
                <a:gridCol w="1276027"/>
              </a:tblGrid>
              <a:tr h="313871">
                <a:tc>
                  <a:txBody>
                    <a:bodyPr/>
                    <a:lstStyle/>
                    <a:p>
                      <a:pPr algn="l" fontAlgn="b"/>
                      <a:r>
                        <a:rPr lang="en-US" sz="1100" u="none" strike="noStrike">
                          <a:effectLst/>
                        </a:rPr>
                        <a:t>VA=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v</a:t>
                      </a:r>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R1=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R2=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R3=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R4=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I1=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4.1E-3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a:t>
                      </a:r>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I2=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a:t>
                      </a:r>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I3=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a:t>
                      </a:r>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I4=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a:t>
                      </a:r>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IT=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10.6E-3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Amp</a:t>
                      </a:r>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845.2E+0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a:effectLst/>
                        </a:rPr>
                        <a:t>Ω</a:t>
                      </a:r>
                      <a:endParaRPr lang="el-GR" sz="1100" b="0" i="0" u="none" strike="noStrike">
                        <a:solidFill>
                          <a:srgbClr val="000000"/>
                        </a:solidFill>
                        <a:effectLst/>
                        <a:latin typeface="Calibri" panose="020F0502020204030204" pitchFamily="34" charset="0"/>
                      </a:endParaRPr>
                    </a:p>
                  </a:txBody>
                  <a:tcPr marL="9525" marR="9525" marT="9525" marB="0" anchor="b"/>
                </a:tc>
              </a:tr>
              <a:tr h="313871">
                <a:tc>
                  <a:txBody>
                    <a:bodyPr/>
                    <a:lstStyle/>
                    <a:p>
                      <a:pPr algn="l" fontAlgn="b"/>
                      <a:r>
                        <a:rPr lang="en-US" sz="1100" u="none" strike="noStrike">
                          <a:effectLst/>
                        </a:rPr>
                        <a:t>RT=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845.2E+0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l-GR" sz="1100" u="none" strike="noStrike" dirty="0">
                          <a:effectLst/>
                        </a:rPr>
                        <a:t>Ω</a:t>
                      </a:r>
                      <a:endParaRPr lang="el-GR"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5" name="TextBox 4"/>
          <p:cNvSpPr txBox="1"/>
          <p:nvPr/>
        </p:nvSpPr>
        <p:spPr>
          <a:xfrm>
            <a:off x="5207000" y="6032500"/>
            <a:ext cx="2997200" cy="369332"/>
          </a:xfrm>
          <a:prstGeom prst="rect">
            <a:avLst/>
          </a:prstGeom>
          <a:noFill/>
        </p:spPr>
        <p:txBody>
          <a:bodyPr wrap="square" rtlCol="0">
            <a:spAutoFit/>
          </a:bodyPr>
          <a:lstStyle/>
          <a:p>
            <a:r>
              <a:rPr lang="en-US" dirty="0" smtClean="0"/>
              <a:t>Used I = V/R</a:t>
            </a:r>
            <a:endParaRPr lang="en-US" dirty="0"/>
          </a:p>
        </p:txBody>
      </p:sp>
      <p:sp>
        <p:nvSpPr>
          <p:cNvPr id="6" name="TextBox 5"/>
          <p:cNvSpPr txBox="1"/>
          <p:nvPr/>
        </p:nvSpPr>
        <p:spPr>
          <a:xfrm>
            <a:off x="5207000" y="6349994"/>
            <a:ext cx="3606800" cy="369332"/>
          </a:xfrm>
          <a:prstGeom prst="rect">
            <a:avLst/>
          </a:prstGeom>
          <a:noFill/>
        </p:spPr>
        <p:txBody>
          <a:bodyPr wrap="square" rtlCol="0">
            <a:spAutoFit/>
          </a:bodyPr>
          <a:lstStyle/>
          <a:p>
            <a:r>
              <a:rPr lang="en-US" dirty="0" smtClean="0"/>
              <a:t>Used reciprocal method</a:t>
            </a:r>
            <a:endParaRPr lang="en-US" dirty="0"/>
          </a:p>
        </p:txBody>
      </p:sp>
      <p:sp>
        <p:nvSpPr>
          <p:cNvPr id="3" name="Slide Number Placeholder 2"/>
          <p:cNvSpPr>
            <a:spLocks noGrp="1"/>
          </p:cNvSpPr>
          <p:nvPr>
            <p:ph type="sldNum" sz="quarter" idx="12"/>
          </p:nvPr>
        </p:nvSpPr>
        <p:spPr/>
        <p:txBody>
          <a:bodyPr/>
          <a:lstStyle/>
          <a:p>
            <a:fld id="{D982FA6E-4CD6-4241-9DD6-F9DE7AE26397}" type="slidenum">
              <a:rPr lang="en-US" smtClean="0"/>
              <a:t>28</a:t>
            </a:fld>
            <a:endParaRPr lang="en-US"/>
          </a:p>
        </p:txBody>
      </p:sp>
    </p:spTree>
    <p:extLst>
      <p:ext uri="{BB962C8B-B14F-4D97-AF65-F5344CB8AC3E}">
        <p14:creationId xmlns:p14="http://schemas.microsoft.com/office/powerpoint/2010/main" val="16414841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Black Box Design (Equal value resistors)</a:t>
            </a:r>
            <a:endParaRPr lang="en-US" dirty="0"/>
          </a:p>
        </p:txBody>
      </p:sp>
      <p:sp>
        <p:nvSpPr>
          <p:cNvPr id="3" name="Content Placeholder 2"/>
          <p:cNvSpPr>
            <a:spLocks noGrp="1"/>
          </p:cNvSpPr>
          <p:nvPr>
            <p:ph idx="1"/>
          </p:nvPr>
        </p:nvSpPr>
        <p:spPr/>
        <p:txBody>
          <a:bodyPr/>
          <a:lstStyle/>
          <a:p>
            <a:r>
              <a:rPr lang="en-US" dirty="0" smtClean="0"/>
              <a:t>The object of this lab was to create a circuit that produces 1.3 Volts</a:t>
            </a:r>
          </a:p>
          <a:p>
            <a:endParaRPr lang="en-US" dirty="0"/>
          </a:p>
          <a:p>
            <a:r>
              <a:rPr lang="en-US" dirty="0" smtClean="0"/>
              <a:t>We needed to create the circuit by using three equal value resistors and produce close to 1.3 volts. Then, we needed to use an adjustable resistor to reach an exact value of 1.3 Volts.</a:t>
            </a: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29</a:t>
            </a:fld>
            <a:endParaRPr lang="en-US"/>
          </a:p>
        </p:txBody>
      </p:sp>
    </p:spTree>
    <p:extLst>
      <p:ext uri="{BB962C8B-B14F-4D97-AF65-F5344CB8AC3E}">
        <p14:creationId xmlns:p14="http://schemas.microsoft.com/office/powerpoint/2010/main" val="33499348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smtClean="0"/>
              <a:t>Resistor Variability</a:t>
            </a:r>
            <a:endParaRPr lang="en-US" u="sng" dirty="0"/>
          </a:p>
        </p:txBody>
      </p:sp>
      <p:sp>
        <p:nvSpPr>
          <p:cNvPr id="3" name="Content Placeholder 2"/>
          <p:cNvSpPr>
            <a:spLocks noGrp="1"/>
          </p:cNvSpPr>
          <p:nvPr>
            <p:ph idx="1"/>
          </p:nvPr>
        </p:nvSpPr>
        <p:spPr/>
        <p:txBody>
          <a:bodyPr/>
          <a:lstStyle/>
          <a:p>
            <a:r>
              <a:rPr lang="en-US" dirty="0" smtClean="0"/>
              <a:t>The purpose of this lab is to show how resistors can vary. Resistors typically don’t have the exact expected resistance (Ohms).</a:t>
            </a:r>
          </a:p>
          <a:p>
            <a:endParaRPr lang="en-US" dirty="0"/>
          </a:p>
          <a:p>
            <a:r>
              <a:rPr lang="en-US" dirty="0" smtClean="0"/>
              <a:t>For this reason, we measure resistors prior to using them in the lab. </a:t>
            </a:r>
          </a:p>
          <a:p>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3</a:t>
            </a:fld>
            <a:endParaRPr lang="en-US"/>
          </a:p>
        </p:txBody>
      </p:sp>
    </p:spTree>
    <p:extLst>
      <p:ext uri="{BB962C8B-B14F-4D97-AF65-F5344CB8AC3E}">
        <p14:creationId xmlns:p14="http://schemas.microsoft.com/office/powerpoint/2010/main" val="27892220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Measuring resistance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7" y="2851655"/>
            <a:ext cx="4352925" cy="3264693"/>
          </a:xfrm>
        </p:spPr>
      </p:pic>
      <p:sp>
        <p:nvSpPr>
          <p:cNvPr id="5" name="Slide Number Placeholder 4"/>
          <p:cNvSpPr>
            <a:spLocks noGrp="1"/>
          </p:cNvSpPr>
          <p:nvPr>
            <p:ph type="sldNum" sz="quarter" idx="12"/>
          </p:nvPr>
        </p:nvSpPr>
        <p:spPr/>
        <p:txBody>
          <a:bodyPr/>
          <a:lstStyle/>
          <a:p>
            <a:fld id="{D982FA6E-4CD6-4241-9DD6-F9DE7AE26397}" type="slidenum">
              <a:rPr lang="en-US" smtClean="0"/>
              <a:t>30</a:t>
            </a:fld>
            <a:endParaRPr lang="en-US"/>
          </a:p>
        </p:txBody>
      </p:sp>
    </p:spTree>
    <p:extLst>
      <p:ext uri="{BB962C8B-B14F-4D97-AF65-F5344CB8AC3E}">
        <p14:creationId xmlns:p14="http://schemas.microsoft.com/office/powerpoint/2010/main" val="36828992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Adjusting the resistance to reach exactly 1.3v</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rot="5400000">
            <a:off x="3919537" y="2888725"/>
            <a:ext cx="4352925" cy="3264693"/>
          </a:xfrm>
        </p:spPr>
      </p:pic>
      <p:sp>
        <p:nvSpPr>
          <p:cNvPr id="7" name="Slide Number Placeholder 6"/>
          <p:cNvSpPr>
            <a:spLocks noGrp="1"/>
          </p:cNvSpPr>
          <p:nvPr>
            <p:ph type="sldNum" sz="quarter" idx="12"/>
          </p:nvPr>
        </p:nvSpPr>
        <p:spPr/>
        <p:txBody>
          <a:bodyPr/>
          <a:lstStyle/>
          <a:p>
            <a:fld id="{D982FA6E-4CD6-4241-9DD6-F9DE7AE26397}" type="slidenum">
              <a:rPr lang="en-US" smtClean="0"/>
              <a:t>31</a:t>
            </a:fld>
            <a:endParaRPr lang="en-US"/>
          </a:p>
        </p:txBody>
      </p:sp>
    </p:spTree>
    <p:extLst>
      <p:ext uri="{BB962C8B-B14F-4D97-AF65-F5344CB8AC3E}">
        <p14:creationId xmlns:p14="http://schemas.microsoft.com/office/powerpoint/2010/main" val="2328686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8933602"/>
              </p:ext>
            </p:extLst>
          </p:nvPr>
        </p:nvGraphicFramePr>
        <p:xfrm>
          <a:off x="6134099" y="3035301"/>
          <a:ext cx="4876801" cy="2919730"/>
        </p:xfrm>
        <a:graphic>
          <a:graphicData uri="http://schemas.openxmlformats.org/drawingml/2006/table">
            <a:tbl>
              <a:tblPr>
                <a:tableStyleId>{5C22544A-7EE6-4342-B048-85BDC9FD1C3A}</a:tableStyleId>
              </a:tblPr>
              <a:tblGrid>
                <a:gridCol w="951571"/>
                <a:gridCol w="951571"/>
                <a:gridCol w="951571"/>
                <a:gridCol w="1070517"/>
                <a:gridCol w="951571"/>
              </a:tblGrid>
              <a:tr h="3780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Calculated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Simulated</a:t>
                      </a:r>
                      <a:endParaRPr lang="en-US" sz="1100" b="0" i="0" u="none" strike="noStrike">
                        <a:solidFill>
                          <a:srgbClr val="000000"/>
                        </a:solidFill>
                        <a:effectLst/>
                        <a:latin typeface="Calibri" panose="020F0502020204030204" pitchFamily="34" charset="0"/>
                      </a:endParaRPr>
                    </a:p>
                  </a:txBody>
                  <a:tcPr marL="9525" marR="9525" marT="9525" marB="0" anchor="ctr"/>
                </a:tc>
              </a:tr>
              <a:tr h="3780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V1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ctr"/>
                </a:tc>
              </a:tr>
              <a:tr h="3780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VA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5.2E+0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5.1E+0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5.1E+0</a:t>
                      </a:r>
                      <a:endParaRPr lang="en-US" sz="1100" b="0" i="0" u="none" strike="noStrike">
                        <a:solidFill>
                          <a:srgbClr val="000000"/>
                        </a:solidFill>
                        <a:effectLst/>
                        <a:latin typeface="Calibri" panose="020F0502020204030204" pitchFamily="34" charset="0"/>
                      </a:endParaRPr>
                    </a:p>
                  </a:txBody>
                  <a:tcPr marL="9525" marR="9525" marT="9525" marB="0" anchor="ctr"/>
                </a:tc>
              </a:tr>
              <a:tr h="3780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VB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3.9E+0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3.9E+0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3.9E+0</a:t>
                      </a:r>
                      <a:endParaRPr lang="en-US" sz="1100" b="0" i="0" u="none" strike="noStrike">
                        <a:solidFill>
                          <a:srgbClr val="000000"/>
                        </a:solidFill>
                        <a:effectLst/>
                        <a:latin typeface="Calibri" panose="020F0502020204030204" pitchFamily="34" charset="0"/>
                      </a:endParaRPr>
                    </a:p>
                  </a:txBody>
                  <a:tcPr marL="9525" marR="9525" marT="9525" marB="0" anchor="ctr"/>
                </a:tc>
              </a:tr>
              <a:tr h="3780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VA - VB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1.3E+0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1.3E+0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1.3E+0</a:t>
                      </a:r>
                      <a:endParaRPr lang="en-US" sz="1100" b="0" i="0" u="none" strike="noStrike">
                        <a:solidFill>
                          <a:srgbClr val="000000"/>
                        </a:solidFill>
                        <a:effectLst/>
                        <a:latin typeface="Calibri" panose="020F0502020204030204" pitchFamily="34" charset="0"/>
                      </a:endParaRPr>
                    </a:p>
                  </a:txBody>
                  <a:tcPr marL="9525" marR="9525" marT="9525" marB="0" anchor="ctr"/>
                </a:tc>
              </a:tr>
              <a:tr h="65162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(VA - VB) adj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1.3E+0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1.3E+0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1.3E+0</a:t>
                      </a:r>
                      <a:endParaRPr lang="en-US" sz="1100" b="0" i="0" u="none" strike="noStrike">
                        <a:solidFill>
                          <a:srgbClr val="000000"/>
                        </a:solidFill>
                        <a:effectLst/>
                        <a:latin typeface="Calibri" panose="020F0502020204030204" pitchFamily="34" charset="0"/>
                      </a:endParaRPr>
                    </a:p>
                  </a:txBody>
                  <a:tcPr marL="9525" marR="9525" marT="9525" marB="0" anchor="ctr"/>
                </a:tc>
              </a:tr>
              <a:tr h="378017">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39792081"/>
              </p:ext>
            </p:extLst>
          </p:nvPr>
        </p:nvGraphicFramePr>
        <p:xfrm>
          <a:off x="838200" y="3035301"/>
          <a:ext cx="4552950" cy="3702047"/>
        </p:xfrm>
        <a:graphic>
          <a:graphicData uri="http://schemas.openxmlformats.org/drawingml/2006/table">
            <a:tbl>
              <a:tblPr>
                <a:tableStyleId>{5C22544A-7EE6-4342-B048-85BDC9FD1C3A}</a:tableStyleId>
              </a:tblPr>
              <a:tblGrid>
                <a:gridCol w="1890406"/>
                <a:gridCol w="1278021"/>
                <a:gridCol w="1384523"/>
              </a:tblGrid>
              <a:tr h="340978">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1100" u="none" strike="noStrike">
                          <a:effectLst/>
                        </a:rPr>
                        <a:t>Design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4.6E+3</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R2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4.6E+3</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R3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R4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4.6E+3</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R5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4.7E+3</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R(Black Box)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1.6E+3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1.5E+3</a:t>
                      </a:r>
                      <a:endParaRPr lang="en-US" sz="1100" b="0" i="0" u="none" strike="noStrike">
                        <a:solidFill>
                          <a:srgbClr val="000000"/>
                        </a:solidFill>
                        <a:effectLst/>
                        <a:latin typeface="Calibri" panose="020F0502020204030204" pitchFamily="34" charset="0"/>
                      </a:endParaRPr>
                    </a:p>
                  </a:txBody>
                  <a:tcPr marL="9525" marR="9525" marT="9525" marB="0" anchor="ctr"/>
                </a:tc>
              </a:tr>
              <a:tr h="340978">
                <a:tc>
                  <a:txBody>
                    <a:bodyPr/>
                    <a:lstStyle/>
                    <a:p>
                      <a:pPr algn="r" fontAlgn="ctr"/>
                      <a:r>
                        <a:rPr lang="en-US" sz="1100" u="none" strike="noStrike">
                          <a:effectLst/>
                        </a:rPr>
                        <a:t>R1adj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4.6E+3</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4.5E+3</a:t>
                      </a:r>
                      <a:endParaRPr lang="en-US" sz="1100" b="0" i="0" u="none" strike="noStrike">
                        <a:solidFill>
                          <a:srgbClr val="000000"/>
                        </a:solidFill>
                        <a:effectLst/>
                        <a:latin typeface="Calibri" panose="020F0502020204030204" pitchFamily="34" charset="0"/>
                      </a:endParaRPr>
                    </a:p>
                  </a:txBody>
                  <a:tcPr marL="9525" marR="9525" marT="9525" marB="0" anchor="ctr"/>
                </a:tc>
              </a:tr>
              <a:tr h="324741">
                <a:tc>
                  <a:txBody>
                    <a:bodyPr/>
                    <a:lstStyle/>
                    <a:p>
                      <a:pPr algn="r" fontAlgn="ctr"/>
                      <a:r>
                        <a:rPr lang="en-US" sz="1100" u="none" strike="noStrike">
                          <a:effectLst/>
                        </a:rPr>
                        <a:t>RT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11.0E+3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24741">
                <a:tc>
                  <a:txBody>
                    <a:bodyPr/>
                    <a:lstStyle/>
                    <a:p>
                      <a:pPr algn="r" fontAlgn="ctr"/>
                      <a:r>
                        <a:rPr lang="en-US" sz="1100" u="none" strike="noStrike">
                          <a:effectLst/>
                        </a:rPr>
                        <a:t>VT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9.0E+0</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324741">
                <a:tc>
                  <a:txBody>
                    <a:bodyPr/>
                    <a:lstStyle/>
                    <a:p>
                      <a:pPr algn="r" fontAlgn="ctr"/>
                      <a:r>
                        <a:rPr lang="en-US" sz="1100" u="none" strike="noStrike">
                          <a:effectLst/>
                        </a:rPr>
                        <a:t>IT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b"/>
                      <a:r>
                        <a:rPr lang="en-US" sz="1100" u="none" strike="noStrike">
                          <a:effectLst/>
                        </a:rPr>
                        <a:t>820.7E-6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32</a:t>
            </a:fld>
            <a:endParaRPr lang="en-US"/>
          </a:p>
        </p:txBody>
      </p:sp>
    </p:spTree>
    <p:extLst>
      <p:ext uri="{BB962C8B-B14F-4D97-AF65-F5344CB8AC3E}">
        <p14:creationId xmlns:p14="http://schemas.microsoft.com/office/powerpoint/2010/main" val="23833023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Series/Parallel Resistors</a:t>
            </a:r>
            <a:endParaRPr lang="en-US" dirty="0"/>
          </a:p>
        </p:txBody>
      </p:sp>
      <p:sp>
        <p:nvSpPr>
          <p:cNvPr id="3" name="Content Placeholder 2"/>
          <p:cNvSpPr>
            <a:spLocks noGrp="1"/>
          </p:cNvSpPr>
          <p:nvPr>
            <p:ph idx="1"/>
          </p:nvPr>
        </p:nvSpPr>
        <p:spPr/>
        <p:txBody>
          <a:bodyPr/>
          <a:lstStyle/>
          <a:p>
            <a:r>
              <a:rPr lang="en-US" dirty="0" smtClean="0"/>
              <a:t>The goal of this lab was to analyze circuits that combine resistors in series and parallel circuits. We show how to simplify circuits.</a:t>
            </a:r>
          </a:p>
          <a:p>
            <a:endParaRPr lang="en-US" dirty="0"/>
          </a:p>
          <a:p>
            <a:r>
              <a:rPr lang="en-US" dirty="0" smtClean="0"/>
              <a:t>You can combine resistors to reduce the amount of resistors needed in a circuit.</a:t>
            </a:r>
          </a:p>
          <a:p>
            <a:endParaRPr lang="en-US" dirty="0"/>
          </a:p>
          <a:p>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33</a:t>
            </a:fld>
            <a:endParaRPr lang="en-US"/>
          </a:p>
        </p:txBody>
      </p:sp>
    </p:spTree>
    <p:extLst>
      <p:ext uri="{BB962C8B-B14F-4D97-AF65-F5344CB8AC3E}">
        <p14:creationId xmlns:p14="http://schemas.microsoft.com/office/powerpoint/2010/main" val="17467983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 for Series/Parallel resistors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1830" y="2273300"/>
            <a:ext cx="7208339" cy="385974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D982FA6E-4CD6-4241-9DD6-F9DE7AE26397}" type="slidenum">
              <a:rPr lang="en-US" smtClean="0"/>
              <a:t>34</a:t>
            </a:fld>
            <a:endParaRPr lang="en-US"/>
          </a:p>
        </p:txBody>
      </p:sp>
    </p:spTree>
    <p:extLst>
      <p:ext uri="{BB962C8B-B14F-4D97-AF65-F5344CB8AC3E}">
        <p14:creationId xmlns:p14="http://schemas.microsoft.com/office/powerpoint/2010/main" val="22846795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2866099"/>
              </p:ext>
            </p:extLst>
          </p:nvPr>
        </p:nvGraphicFramePr>
        <p:xfrm>
          <a:off x="717548" y="2875439"/>
          <a:ext cx="3867149" cy="2949579"/>
        </p:xfrm>
        <a:graphic>
          <a:graphicData uri="http://schemas.openxmlformats.org/drawingml/2006/table">
            <a:tbl>
              <a:tblPr>
                <a:tableStyleId>{5C22544A-7EE6-4342-B048-85BDC9FD1C3A}</a:tableStyleId>
              </a:tblPr>
              <a:tblGrid>
                <a:gridCol w="1033360"/>
                <a:gridCol w="1085027"/>
                <a:gridCol w="826687"/>
                <a:gridCol w="922075"/>
              </a:tblGrid>
              <a:tr h="327731">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r" fontAlgn="ctr"/>
                      <a:r>
                        <a:rPr lang="en-US" sz="1200" u="none" strike="noStrike">
                          <a:effectLst/>
                        </a:rPr>
                        <a:t>Expected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Measured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R1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470.0E+0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455.2E+0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R2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470.0E+0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460.6E+0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R3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983.7E+0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R4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978.1E+0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R5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2.2E+3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2.1E+3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R6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3.3E+3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3.2E+3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R7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4.7E+3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4.6E+3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327731">
                <a:tc>
                  <a:txBody>
                    <a:bodyPr/>
                    <a:lstStyle/>
                    <a:p>
                      <a:pPr algn="r" fontAlgn="ctr"/>
                      <a:r>
                        <a:rPr lang="en-US" sz="1200" u="none" strike="noStrike">
                          <a:effectLst/>
                        </a:rPr>
                        <a:t>R8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10.0E+3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9.8E+3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dirty="0">
                          <a:effectLst/>
                        </a:rPr>
                        <a:t>Ω</a:t>
                      </a:r>
                      <a:endParaRPr lang="el-GR" sz="12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57405167"/>
              </p:ext>
            </p:extLst>
          </p:nvPr>
        </p:nvGraphicFramePr>
        <p:xfrm>
          <a:off x="4584698" y="2875439"/>
          <a:ext cx="3276601" cy="1240155"/>
        </p:xfrm>
        <a:graphic>
          <a:graphicData uri="http://schemas.openxmlformats.org/drawingml/2006/table">
            <a:tbl>
              <a:tblPr>
                <a:tableStyleId>{5C22544A-7EE6-4342-B048-85BDC9FD1C3A}</a:tableStyleId>
              </a:tblPr>
              <a:tblGrid>
                <a:gridCol w="824701"/>
                <a:gridCol w="865936"/>
                <a:gridCol w="659761"/>
                <a:gridCol w="735887"/>
                <a:gridCol w="190316"/>
              </a:tblGrid>
              <a:tr h="152400">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n-US" sz="1200" u="none" strike="noStrike">
                          <a:effectLst/>
                        </a:rPr>
                        <a:t>Calculated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Simulated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Measured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R34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500.0E+0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500.0E+0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491.1E+0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R567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1.03E+3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1.03E+3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1.01E+3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R345678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11.53E+3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11.53E+3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11.24E+3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R2345678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451.6E+0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451.6E+0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460.8E+0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a:effectLst/>
                        </a:rPr>
                        <a:t>Ω</a:t>
                      </a:r>
                      <a:endParaRPr lang="el-GR"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RT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921.6E+0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921.6E+0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917.0E+0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l-GR" sz="1200" u="none" strike="noStrike" dirty="0">
                          <a:effectLst/>
                        </a:rPr>
                        <a:t>Ω</a:t>
                      </a:r>
                      <a:endParaRPr lang="el-GR" sz="12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04047674"/>
              </p:ext>
            </p:extLst>
          </p:nvPr>
        </p:nvGraphicFramePr>
        <p:xfrm>
          <a:off x="4584699" y="4076700"/>
          <a:ext cx="3276601" cy="1257300"/>
        </p:xfrm>
        <a:graphic>
          <a:graphicData uri="http://schemas.openxmlformats.org/drawingml/2006/table">
            <a:tbl>
              <a:tblPr>
                <a:tableStyleId>{5C22544A-7EE6-4342-B048-85BDC9FD1C3A}</a:tableStyleId>
              </a:tblPr>
              <a:tblGrid>
                <a:gridCol w="824701"/>
                <a:gridCol w="865936"/>
                <a:gridCol w="659761"/>
                <a:gridCol w="735887"/>
                <a:gridCol w="190316"/>
              </a:tblGrid>
              <a:tr h="209550">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n-US" sz="1200" u="none" strike="noStrike">
                          <a:effectLst/>
                        </a:rPr>
                        <a:t>Calculated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Simulated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Measured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V1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9.0E+0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9.1E+0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a:effectLst/>
                        </a:rPr>
                        <a:t>V</a:t>
                      </a:r>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IT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9.8E-3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9.8E-3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10.1E-3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a:effectLst/>
                        </a:rPr>
                        <a:t>A</a:t>
                      </a:r>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VA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4.41E+0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4.41E+0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4.37E+0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a:effectLst/>
                        </a:rPr>
                        <a:t>V</a:t>
                      </a:r>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VB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4.22E+0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4.22E+0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4.18E+0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a:effectLst/>
                        </a:rPr>
                        <a:t>V</a:t>
                      </a:r>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VC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3.82E+0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3.82E+0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3.79E+0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dirty="0">
                          <a:effectLst/>
                        </a:rPr>
                        <a:t>V</a:t>
                      </a:r>
                      <a:endParaRPr lang="en-US" sz="12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28130094"/>
              </p:ext>
            </p:extLst>
          </p:nvPr>
        </p:nvGraphicFramePr>
        <p:xfrm>
          <a:off x="4584698" y="5334000"/>
          <a:ext cx="3276601" cy="828675"/>
        </p:xfrm>
        <a:graphic>
          <a:graphicData uri="http://schemas.openxmlformats.org/drawingml/2006/table">
            <a:tbl>
              <a:tblPr>
                <a:tableStyleId>{5C22544A-7EE6-4342-B048-85BDC9FD1C3A}</a:tableStyleId>
              </a:tblPr>
              <a:tblGrid>
                <a:gridCol w="824701"/>
                <a:gridCol w="865936"/>
                <a:gridCol w="659761"/>
                <a:gridCol w="735887"/>
                <a:gridCol w="190316"/>
              </a:tblGrid>
              <a:tr h="200025">
                <a:tc>
                  <a:txBody>
                    <a:bodyPr/>
                    <a:lstStyle/>
                    <a:p>
                      <a:pPr algn="r" fontAlgn="ct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a:effectLst/>
                        </a:rPr>
                        <a:t>R2 Adjusted</a:t>
                      </a:r>
                      <a:endParaRPr lang="en-US" sz="1200" b="1"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ctr"/>
                      <a:r>
                        <a:rPr lang="en-US" sz="1200" u="none" strike="noStrike">
                          <a:effectLst/>
                        </a:rPr>
                        <a:t>Measured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Simulated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ctr"/>
                      <a:r>
                        <a:rPr lang="en-US" sz="1200" u="none" strike="noStrike">
                          <a:effectLst/>
                        </a:rPr>
                        <a:t>Calculated</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VA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4.997</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4.5</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4.5</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l" fontAlgn="b"/>
                      <a:r>
                        <a:rPr lang="en-US" sz="1200" u="none" strike="noStrike">
                          <a:effectLst/>
                        </a:rPr>
                        <a:t>V</a:t>
                      </a:r>
                      <a:endParaRPr lang="en-US" sz="1200" b="0" i="0" u="none" strike="noStrike">
                        <a:solidFill>
                          <a:srgbClr val="000000"/>
                        </a:solidFill>
                        <a:effectLst/>
                        <a:latin typeface="Times New Roman" panose="02020603050405020304" pitchFamily="18" charset="0"/>
                      </a:endParaRPr>
                    </a:p>
                  </a:txBody>
                  <a:tcPr marL="9525" marR="9525" marT="9525" marB="0" anchor="b"/>
                </a:tc>
              </a:tr>
              <a:tr h="209550">
                <a:tc>
                  <a:txBody>
                    <a:bodyPr/>
                    <a:lstStyle/>
                    <a:p>
                      <a:pPr algn="r" fontAlgn="ctr"/>
                      <a:r>
                        <a:rPr lang="en-US" sz="1200" u="none" strike="noStrike">
                          <a:effectLst/>
                        </a:rPr>
                        <a:t>R2 =</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443.23</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ctr"/>
                      <a:r>
                        <a:rPr lang="en-US" sz="1200" u="none" strike="noStrike">
                          <a:effectLst/>
                        </a:rPr>
                        <a:t>490</a:t>
                      </a:r>
                      <a:endParaRPr lang="en-US" sz="1200" b="0" i="0" u="none" strike="noStrike">
                        <a:solidFill>
                          <a:srgbClr val="000000"/>
                        </a:solidFill>
                        <a:effectLst/>
                        <a:latin typeface="Times New Roman" panose="02020603050405020304" pitchFamily="18" charset="0"/>
                      </a:endParaRPr>
                    </a:p>
                  </a:txBody>
                  <a:tcPr marL="9525" marR="9525" marT="9525" marB="0" anchor="ctr"/>
                </a:tc>
                <a:tc>
                  <a:txBody>
                    <a:bodyPr/>
                    <a:lstStyle/>
                    <a:p>
                      <a:pPr algn="r" fontAlgn="b"/>
                      <a:r>
                        <a:rPr lang="en-US" sz="1200" u="none" strike="noStrike">
                          <a:effectLst/>
                        </a:rPr>
                        <a:t>489.97E+0</a:t>
                      </a:r>
                      <a:endParaRPr lang="en-US" sz="1200" b="0" i="0" u="none" strike="noStrike">
                        <a:solidFill>
                          <a:srgbClr val="000000"/>
                        </a:solidFill>
                        <a:effectLst/>
                        <a:latin typeface="Times New Roman" panose="02020603050405020304" pitchFamily="18" charset="0"/>
                      </a:endParaRPr>
                    </a:p>
                  </a:txBody>
                  <a:tcPr marL="9525" marR="9525" marT="9525" marB="0" anchor="b"/>
                </a:tc>
                <a:tc>
                  <a:txBody>
                    <a:bodyPr/>
                    <a:lstStyle/>
                    <a:p>
                      <a:pPr algn="l" fontAlgn="b"/>
                      <a:r>
                        <a:rPr lang="el-GR" sz="1200" u="none" strike="noStrike" dirty="0">
                          <a:effectLst/>
                        </a:rPr>
                        <a:t>Ω</a:t>
                      </a:r>
                      <a:endParaRPr lang="el-GR" sz="12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35</a:t>
            </a:fld>
            <a:endParaRPr lang="en-US"/>
          </a:p>
        </p:txBody>
      </p:sp>
    </p:spTree>
    <p:extLst>
      <p:ext uri="{BB962C8B-B14F-4D97-AF65-F5344CB8AC3E}">
        <p14:creationId xmlns:p14="http://schemas.microsoft.com/office/powerpoint/2010/main" val="33534460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Series and Parallel circuits with capacitors</a:t>
            </a:r>
            <a:endParaRPr lang="en-US" dirty="0"/>
          </a:p>
        </p:txBody>
      </p:sp>
      <p:sp>
        <p:nvSpPr>
          <p:cNvPr id="3" name="Content Placeholder 2"/>
          <p:cNvSpPr>
            <a:spLocks noGrp="1"/>
          </p:cNvSpPr>
          <p:nvPr>
            <p:ph idx="1"/>
          </p:nvPr>
        </p:nvSpPr>
        <p:spPr/>
        <p:txBody>
          <a:bodyPr/>
          <a:lstStyle/>
          <a:p>
            <a:r>
              <a:rPr lang="en-US" dirty="0" smtClean="0"/>
              <a:t>The purpose of this lab was to show how capacitors combine in series circuits and in parallel circuits. </a:t>
            </a:r>
          </a:p>
          <a:p>
            <a:endParaRPr lang="en-US" dirty="0"/>
          </a:p>
          <a:p>
            <a:r>
              <a:rPr lang="en-US" dirty="0" smtClean="0"/>
              <a:t>Capacitors are the opposite of resistors in regards to how they combine in series and parallel circuits. </a:t>
            </a:r>
          </a:p>
          <a:p>
            <a:pPr lvl="1"/>
            <a:r>
              <a:rPr lang="en-US" dirty="0" smtClean="0"/>
              <a:t>With capacitors in a series circuit, you can do any of the three methods</a:t>
            </a:r>
          </a:p>
          <a:p>
            <a:pPr lvl="2"/>
            <a:r>
              <a:rPr lang="en-US" dirty="0" smtClean="0"/>
              <a:t>Product over the sum, equal value (If they are the same) or the reciprocal method</a:t>
            </a:r>
          </a:p>
          <a:p>
            <a:pPr lvl="2"/>
            <a:endParaRPr lang="en-US" dirty="0"/>
          </a:p>
          <a:p>
            <a:pPr lvl="1"/>
            <a:r>
              <a:rPr lang="en-US" dirty="0" smtClean="0"/>
              <a:t>With capacitors in a parallel circuit, you simply add them together</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36</a:t>
            </a:fld>
            <a:endParaRPr lang="en-US"/>
          </a:p>
        </p:txBody>
      </p:sp>
    </p:spTree>
    <p:extLst>
      <p:ext uri="{BB962C8B-B14F-4D97-AF65-F5344CB8AC3E}">
        <p14:creationId xmlns:p14="http://schemas.microsoft.com/office/powerpoint/2010/main" val="13038563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559199261"/>
              </p:ext>
            </p:extLst>
          </p:nvPr>
        </p:nvGraphicFramePr>
        <p:xfrm>
          <a:off x="139701" y="4000500"/>
          <a:ext cx="4229100" cy="2741613"/>
        </p:xfrm>
        <a:graphic>
          <a:graphicData uri="http://schemas.openxmlformats.org/drawingml/2006/table">
            <a:tbl>
              <a:tblPr>
                <a:tableStyleId>{5C22544A-7EE6-4342-B048-85BDC9FD1C3A}</a:tableStyleId>
              </a:tblPr>
              <a:tblGrid>
                <a:gridCol w="1037021"/>
                <a:gridCol w="1037021"/>
                <a:gridCol w="1118037"/>
                <a:gridCol w="1037021"/>
              </a:tblGrid>
              <a:tr h="438658">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c gridSpan="2">
                  <a:txBody>
                    <a:bodyPr/>
                    <a:lstStyle/>
                    <a:p>
                      <a:pPr algn="ctr" fontAlgn="b"/>
                      <a:r>
                        <a:rPr lang="en-US" sz="1100" u="none" strike="noStrike">
                          <a:effectLst/>
                        </a:rPr>
                        <a:t>Series</a:t>
                      </a:r>
                      <a:endParaRPr lang="en-US" sz="1100" b="0" i="0" u="none" strike="noStrike">
                        <a:solidFill>
                          <a:srgbClr val="000000"/>
                        </a:solidFill>
                        <a:effectLst/>
                        <a:latin typeface="Calibri" panose="020F0502020204030204" pitchFamily="34" charset="0"/>
                      </a:endParaRPr>
                    </a:p>
                  </a:txBody>
                  <a:tcPr marL="0" marR="0" marT="0"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460591">
                <a:tc>
                  <a:txBody>
                    <a:bodyPr/>
                    <a:lstStyle/>
                    <a:p>
                      <a:pPr algn="l" fontAlgn="b"/>
                      <a:endParaRPr lang="en-US" sz="1000" b="0" i="0" u="none" strike="noStrike">
                        <a:solidFill>
                          <a:srgbClr val="000000"/>
                        </a:solidFill>
                        <a:effectLst/>
                        <a:latin typeface="Calibri" panose="020F0502020204030204" pitchFamily="34" charset="0"/>
                      </a:endParaRPr>
                    </a:p>
                  </a:txBody>
                  <a:tcPr marL="0" marR="0" marT="0" marB="0" anchor="b"/>
                </a:tc>
                <a:tc>
                  <a:txBody>
                    <a:bodyPr/>
                    <a:lstStyle/>
                    <a:p>
                      <a:pPr algn="r" fontAlgn="ctr"/>
                      <a:r>
                        <a:rPr lang="en-US" sz="1100" u="none" strike="noStrike">
                          <a:effectLst/>
                        </a:rPr>
                        <a:t>Expected</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tc>
              </a:tr>
              <a:tr h="460591">
                <a:tc>
                  <a:txBody>
                    <a:bodyPr/>
                    <a:lstStyle/>
                    <a:p>
                      <a:pPr algn="r" fontAlgn="ctr"/>
                      <a:r>
                        <a:rPr lang="en-US" sz="1100" u="none" strike="noStrike">
                          <a:effectLst/>
                        </a:rPr>
                        <a:t>C1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10.0E-6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9.6E-6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0" marR="0" marT="0" marB="0" anchor="b"/>
                </a:tc>
              </a:tr>
              <a:tr h="460591">
                <a:tc>
                  <a:txBody>
                    <a:bodyPr/>
                    <a:lstStyle/>
                    <a:p>
                      <a:pPr algn="r" fontAlgn="ctr"/>
                      <a:r>
                        <a:rPr lang="en-US" sz="1100" u="none" strike="noStrike">
                          <a:effectLst/>
                        </a:rPr>
                        <a:t>C2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22.0E-6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20.5E-6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0" marR="0" marT="0" marB="0" anchor="b"/>
                </a:tc>
              </a:tr>
              <a:tr h="460591">
                <a:tc>
                  <a:txBody>
                    <a:bodyPr/>
                    <a:lstStyle/>
                    <a:p>
                      <a:pPr algn="r" fontAlgn="ctr"/>
                      <a:r>
                        <a:rPr lang="en-US" sz="1100" u="none" strike="noStrike">
                          <a:effectLst/>
                        </a:rPr>
                        <a:t>C3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47.0E-6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ctr"/>
                      <a:r>
                        <a:rPr lang="en-US" sz="1100" u="none" strike="noStrike">
                          <a:effectLst/>
                        </a:rPr>
                        <a:t> 37.463e-6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0" marR="0" marT="0" marB="0" anchor="b"/>
                </a:tc>
              </a:tr>
              <a:tr h="460591">
                <a:tc>
                  <a:txBody>
                    <a:bodyPr/>
                    <a:lstStyle/>
                    <a:p>
                      <a:pPr algn="r" fontAlgn="ctr"/>
                      <a:r>
                        <a:rPr lang="en-US" sz="1100" u="none" strike="noStrike">
                          <a:effectLst/>
                        </a:rPr>
                        <a:t>CT =</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6.0E-6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r" fontAlgn="ctr"/>
                      <a:r>
                        <a:rPr lang="en-US" sz="1100" u="none" strike="noStrike">
                          <a:effectLst/>
                        </a:rPr>
                        <a:t>5.2E-6</a:t>
                      </a:r>
                      <a:endParaRPr lang="en-US" sz="1100" b="0" i="0" u="none" strike="noStrike">
                        <a:solidFill>
                          <a:srgbClr val="000000"/>
                        </a:solidFill>
                        <a:effectLst/>
                        <a:latin typeface="Calibri" panose="020F0502020204030204" pitchFamily="34" charset="0"/>
                      </a:endParaRPr>
                    </a:p>
                  </a:txBody>
                  <a:tcPr marL="0" marR="0" marT="0" marB="0" anchor="ctr"/>
                </a:tc>
                <a:tc>
                  <a:txBody>
                    <a:bodyPr/>
                    <a:lstStyle/>
                    <a:p>
                      <a:pPr algn="l"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0" marR="0" marT="0"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756320158"/>
              </p:ext>
            </p:extLst>
          </p:nvPr>
        </p:nvGraphicFramePr>
        <p:xfrm>
          <a:off x="5994400" y="3937000"/>
          <a:ext cx="4686299" cy="2805113"/>
        </p:xfrm>
        <a:graphic>
          <a:graphicData uri="http://schemas.openxmlformats.org/drawingml/2006/table">
            <a:tbl>
              <a:tblPr>
                <a:tableStyleId>{5C22544A-7EE6-4342-B048-85BDC9FD1C3A}</a:tableStyleId>
              </a:tblPr>
              <a:tblGrid>
                <a:gridCol w="1149131"/>
                <a:gridCol w="1149131"/>
                <a:gridCol w="1238906"/>
                <a:gridCol w="1149131"/>
              </a:tblGrid>
              <a:tr h="448818">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Parallel</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471259">
                <a:tc>
                  <a:txBody>
                    <a:bodyPr/>
                    <a:lstStyle/>
                    <a:p>
                      <a:pPr algn="l" fontAlgn="b"/>
                      <a:endParaRPr lang="en-US" sz="1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ctr"/>
                      <a:r>
                        <a:rPr lang="en-US" sz="1100" u="none" strike="noStrike">
                          <a:effectLst/>
                        </a:rPr>
                        <a:t>Expected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Measured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r>
              <a:tr h="471259">
                <a:tc>
                  <a:txBody>
                    <a:bodyPr/>
                    <a:lstStyle/>
                    <a:p>
                      <a:pPr algn="r" fontAlgn="ctr"/>
                      <a:r>
                        <a:rPr lang="en-US" sz="1100" u="none" strike="noStrike">
                          <a:effectLst/>
                        </a:rPr>
                        <a:t>C1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10.0E-6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9.6E-6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471259">
                <a:tc>
                  <a:txBody>
                    <a:bodyPr/>
                    <a:lstStyle/>
                    <a:p>
                      <a:pPr algn="r" fontAlgn="ctr"/>
                      <a:r>
                        <a:rPr lang="en-US" sz="1100" u="none" strike="noStrike">
                          <a:effectLst/>
                        </a:rPr>
                        <a:t>C2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22.0E-6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20.5E-6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471259">
                <a:tc>
                  <a:txBody>
                    <a:bodyPr/>
                    <a:lstStyle/>
                    <a:p>
                      <a:pPr algn="r" fontAlgn="ctr"/>
                      <a:r>
                        <a:rPr lang="en-US" sz="1100" u="none" strike="noStrike">
                          <a:effectLst/>
                        </a:rPr>
                        <a:t>C3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47.0E-6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ctr"/>
                      <a:r>
                        <a:rPr lang="en-US" sz="1100" u="none" strike="noStrike">
                          <a:effectLst/>
                        </a:rPr>
                        <a:t> 37.463e-6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a:effectLst/>
                        </a:rPr>
                        <a:t>F</a:t>
                      </a:r>
                      <a:endParaRPr lang="en-US" sz="1100" b="0" i="0" u="none" strike="noStrike">
                        <a:solidFill>
                          <a:srgbClr val="000000"/>
                        </a:solidFill>
                        <a:effectLst/>
                        <a:latin typeface="Calibri" panose="020F0502020204030204" pitchFamily="34" charset="0"/>
                      </a:endParaRPr>
                    </a:p>
                  </a:txBody>
                  <a:tcPr marL="9525" marR="9525" marT="9525" marB="0" anchor="b"/>
                </a:tc>
              </a:tr>
              <a:tr h="471259">
                <a:tc>
                  <a:txBody>
                    <a:bodyPr/>
                    <a:lstStyle/>
                    <a:p>
                      <a:pPr algn="r" fontAlgn="ctr"/>
                      <a:r>
                        <a:rPr lang="en-US" sz="1100" u="none" strike="noStrike">
                          <a:effectLst/>
                        </a:rPr>
                        <a:t>CT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79.0E-6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n-US" sz="1100" u="none" strike="noStrike">
                          <a:effectLst/>
                        </a:rPr>
                        <a:t>79.5E-6</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r>
                        <a:rPr lang="en-US" sz="1100" u="none" strike="noStrike" dirty="0">
                          <a:effectLst/>
                        </a:rPr>
                        <a:t>F</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37</a:t>
            </a:fld>
            <a:endParaRPr lang="en-US"/>
          </a:p>
        </p:txBody>
      </p:sp>
    </p:spTree>
    <p:extLst>
      <p:ext uri="{BB962C8B-B14F-4D97-AF65-F5344CB8AC3E}">
        <p14:creationId xmlns:p14="http://schemas.microsoft.com/office/powerpoint/2010/main" val="4008329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Circuits for capacitors in series and in parallel</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1690688"/>
            <a:ext cx="3254375" cy="480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835" y="3086101"/>
            <a:ext cx="629496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982FA6E-4CD6-4241-9DD6-F9DE7AE26397}" type="slidenum">
              <a:rPr lang="en-US" smtClean="0"/>
              <a:t>38</a:t>
            </a:fld>
            <a:endParaRPr lang="en-US"/>
          </a:p>
        </p:txBody>
      </p:sp>
    </p:spTree>
    <p:extLst>
      <p:ext uri="{BB962C8B-B14F-4D97-AF65-F5344CB8AC3E}">
        <p14:creationId xmlns:p14="http://schemas.microsoft.com/office/powerpoint/2010/main" val="3163595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Capacitors in parallel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940394" y="2771002"/>
            <a:ext cx="4670854" cy="3503141"/>
          </a:xfrm>
          <a:prstGeom prst="rect">
            <a:avLst/>
          </a:prstGeom>
        </p:spPr>
      </p:pic>
      <p:pic>
        <p:nvPicPr>
          <p:cNvPr id="5"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7243505" y="3049191"/>
            <a:ext cx="4352925" cy="3264693"/>
          </a:xfrm>
        </p:spPr>
      </p:pic>
      <p:sp>
        <p:nvSpPr>
          <p:cNvPr id="6" name="Slide Number Placeholder 5"/>
          <p:cNvSpPr>
            <a:spLocks noGrp="1"/>
          </p:cNvSpPr>
          <p:nvPr>
            <p:ph type="sldNum" sz="quarter" idx="12"/>
          </p:nvPr>
        </p:nvSpPr>
        <p:spPr/>
        <p:txBody>
          <a:bodyPr/>
          <a:lstStyle/>
          <a:p>
            <a:fld id="{D982FA6E-4CD6-4241-9DD6-F9DE7AE26397}" type="slidenum">
              <a:rPr lang="en-US" smtClean="0"/>
              <a:t>39</a:t>
            </a:fld>
            <a:endParaRPr lang="en-US"/>
          </a:p>
        </p:txBody>
      </p:sp>
    </p:spTree>
    <p:extLst>
      <p:ext uri="{BB962C8B-B14F-4D97-AF65-F5344CB8AC3E}">
        <p14:creationId xmlns:p14="http://schemas.microsoft.com/office/powerpoint/2010/main" val="2231565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How Resistors vary</a:t>
            </a:r>
            <a:endParaRPr lang="en-US" dirty="0"/>
          </a:p>
        </p:txBody>
      </p:sp>
      <p:graphicFrame>
        <p:nvGraphicFramePr>
          <p:cNvPr id="4" name="Chart 3"/>
          <p:cNvGraphicFramePr>
            <a:graphicFrameLocks/>
          </p:cNvGraphicFramePr>
          <p:nvPr>
            <p:extLst>
              <p:ext uri="{D42A27DB-BD31-4B8C-83A1-F6EECF244321}">
                <p14:modId xmlns:p14="http://schemas.microsoft.com/office/powerpoint/2010/main" val="1252041689"/>
              </p:ext>
            </p:extLst>
          </p:nvPr>
        </p:nvGraphicFramePr>
        <p:xfrm>
          <a:off x="1479550" y="1690688"/>
          <a:ext cx="9232900" cy="5167312"/>
        </p:xfrm>
        <a:graphic>
          <a:graphicData uri="http://schemas.openxmlformats.org/drawingml/2006/chart">
            <c:chart xmlns:c="http://schemas.openxmlformats.org/drawingml/2006/chart" xmlns:r="http://schemas.openxmlformats.org/officeDocument/2006/relationships" r:id="rId2"/>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4</a:t>
            </a:fld>
            <a:endParaRPr lang="en-US"/>
          </a:p>
        </p:txBody>
      </p:sp>
    </p:spTree>
    <p:extLst>
      <p:ext uri="{BB962C8B-B14F-4D97-AF65-F5344CB8AC3E}">
        <p14:creationId xmlns:p14="http://schemas.microsoft.com/office/powerpoint/2010/main" val="283581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 (Resistor &amp; Capacitor) Lab</a:t>
            </a:r>
            <a:endParaRPr lang="en-US" dirty="0"/>
          </a:p>
        </p:txBody>
      </p:sp>
      <p:sp>
        <p:nvSpPr>
          <p:cNvPr id="3" name="Content Placeholder 2"/>
          <p:cNvSpPr>
            <a:spLocks noGrp="1"/>
          </p:cNvSpPr>
          <p:nvPr>
            <p:ph idx="1"/>
          </p:nvPr>
        </p:nvSpPr>
        <p:spPr/>
        <p:txBody>
          <a:bodyPr/>
          <a:lstStyle/>
          <a:p>
            <a:r>
              <a:rPr lang="en-US" dirty="0" smtClean="0"/>
              <a:t>The point of this lab was to analyze RC (Resistor and capacitor) circuits</a:t>
            </a:r>
          </a:p>
          <a:p>
            <a:endParaRPr lang="en-US" dirty="0"/>
          </a:p>
          <a:p>
            <a:r>
              <a:rPr lang="en-US" dirty="0" smtClean="0"/>
              <a:t>We wanted to find how the output voltage reacts in an RC circuit when the frequency was raised.</a:t>
            </a:r>
            <a:endParaRPr lang="en-US" dirty="0"/>
          </a:p>
        </p:txBody>
      </p:sp>
      <p:sp>
        <p:nvSpPr>
          <p:cNvPr id="4" name="Slide Number Placeholder 3"/>
          <p:cNvSpPr>
            <a:spLocks noGrp="1"/>
          </p:cNvSpPr>
          <p:nvPr>
            <p:ph type="sldNum" sz="quarter" idx="12"/>
          </p:nvPr>
        </p:nvSpPr>
        <p:spPr/>
        <p:txBody>
          <a:bodyPr/>
          <a:lstStyle/>
          <a:p>
            <a:fld id="{D982FA6E-4CD6-4241-9DD6-F9DE7AE26397}" type="slidenum">
              <a:rPr lang="en-US" smtClean="0"/>
              <a:t>40</a:t>
            </a:fld>
            <a:endParaRPr lang="en-US"/>
          </a:p>
        </p:txBody>
      </p:sp>
    </p:spTree>
    <p:extLst>
      <p:ext uri="{BB962C8B-B14F-4D97-AF65-F5344CB8AC3E}">
        <p14:creationId xmlns:p14="http://schemas.microsoft.com/office/powerpoint/2010/main" val="8055344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RC circuit</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1700" y="2246489"/>
            <a:ext cx="5114925" cy="372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D982FA6E-4CD6-4241-9DD6-F9DE7AE26397}" type="slidenum">
              <a:rPr lang="en-US" smtClean="0"/>
              <a:t>41</a:t>
            </a:fld>
            <a:endParaRPr lang="en-US"/>
          </a:p>
        </p:txBody>
      </p:sp>
    </p:spTree>
    <p:extLst>
      <p:ext uri="{BB962C8B-B14F-4D97-AF65-F5344CB8AC3E}">
        <p14:creationId xmlns:p14="http://schemas.microsoft.com/office/powerpoint/2010/main" val="3481020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492" y="426909"/>
            <a:ext cx="10515600" cy="1325563"/>
          </a:xfrm>
        </p:spPr>
        <p:txBody>
          <a:bodyPr/>
          <a:lstStyle/>
          <a:p>
            <a:pPr algn="ctr"/>
            <a:r>
              <a:rPr lang="en-US" dirty="0" smtClean="0"/>
              <a:t>RL (Resistor &amp; inductor) circuit</a:t>
            </a:r>
            <a:endParaRPr lang="en-US" dirty="0"/>
          </a:p>
        </p:txBody>
      </p:sp>
      <p:sp>
        <p:nvSpPr>
          <p:cNvPr id="6" name="Content Placeholder 2"/>
          <p:cNvSpPr>
            <a:spLocks noGrp="1"/>
          </p:cNvSpPr>
          <p:nvPr>
            <p:ph idx="1"/>
          </p:nvPr>
        </p:nvSpPr>
        <p:spPr>
          <a:xfrm>
            <a:off x="838200" y="1825625"/>
            <a:ext cx="10515600" cy="4351338"/>
          </a:xfrm>
        </p:spPr>
        <p:txBody>
          <a:bodyPr/>
          <a:lstStyle/>
          <a:p>
            <a:r>
              <a:rPr lang="en-US" dirty="0" smtClean="0"/>
              <a:t>The point of this lab was to analyze </a:t>
            </a:r>
            <a:r>
              <a:rPr lang="en-US" dirty="0" smtClean="0"/>
              <a:t>RL </a:t>
            </a:r>
            <a:r>
              <a:rPr lang="en-US" dirty="0" smtClean="0"/>
              <a:t>(Resistor and </a:t>
            </a:r>
            <a:r>
              <a:rPr lang="en-US" dirty="0" smtClean="0"/>
              <a:t>inductor) </a:t>
            </a:r>
            <a:r>
              <a:rPr lang="en-US" dirty="0" smtClean="0"/>
              <a:t>circuits</a:t>
            </a:r>
          </a:p>
          <a:p>
            <a:endParaRPr lang="en-US" dirty="0"/>
          </a:p>
          <a:p>
            <a:r>
              <a:rPr lang="en-US" dirty="0" smtClean="0"/>
              <a:t>We wanted to find how the output voltage reacts in an </a:t>
            </a:r>
            <a:r>
              <a:rPr lang="en-US" dirty="0" smtClean="0"/>
              <a:t>RL </a:t>
            </a:r>
            <a:r>
              <a:rPr lang="en-US" dirty="0" smtClean="0"/>
              <a:t>circuit when the frequency was raised.</a:t>
            </a:r>
            <a:endParaRPr lang="en-US" dirty="0"/>
          </a:p>
        </p:txBody>
      </p:sp>
      <p:sp>
        <p:nvSpPr>
          <p:cNvPr id="7" name="Slide Number Placeholder 6"/>
          <p:cNvSpPr>
            <a:spLocks noGrp="1"/>
          </p:cNvSpPr>
          <p:nvPr>
            <p:ph type="sldNum" sz="quarter" idx="12"/>
          </p:nvPr>
        </p:nvSpPr>
        <p:spPr/>
        <p:txBody>
          <a:bodyPr/>
          <a:lstStyle/>
          <a:p>
            <a:fld id="{D982FA6E-4CD6-4241-9DD6-F9DE7AE26397}" type="slidenum">
              <a:rPr lang="en-US" smtClean="0"/>
              <a:t>42</a:t>
            </a:fld>
            <a:endParaRPr lang="en-US"/>
          </a:p>
        </p:txBody>
      </p:sp>
    </p:spTree>
    <p:extLst>
      <p:ext uri="{BB962C8B-B14F-4D97-AF65-F5344CB8AC3E}">
        <p14:creationId xmlns:p14="http://schemas.microsoft.com/office/powerpoint/2010/main" val="4140796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RL Circuit</a:t>
            </a:r>
            <a:endParaRPr lang="en-US" dirty="0"/>
          </a:p>
        </p:txBody>
      </p:sp>
      <p:pic>
        <p:nvPicPr>
          <p:cNvPr id="4" name="Picture 3"/>
          <p:cNvPicPr>
            <a:picLocks noChangeAspect="1"/>
          </p:cNvPicPr>
          <p:nvPr/>
        </p:nvPicPr>
        <p:blipFill>
          <a:blip r:embed="rId2"/>
          <a:stretch>
            <a:fillRect/>
          </a:stretch>
        </p:blipFill>
        <p:spPr>
          <a:xfrm>
            <a:off x="3118779" y="2374042"/>
            <a:ext cx="4602976" cy="4236823"/>
          </a:xfrm>
          <a:prstGeom prst="rect">
            <a:avLst/>
          </a:prstGeom>
        </p:spPr>
      </p:pic>
      <p:sp>
        <p:nvSpPr>
          <p:cNvPr id="5" name="Slide Number Placeholder 4"/>
          <p:cNvSpPr>
            <a:spLocks noGrp="1"/>
          </p:cNvSpPr>
          <p:nvPr>
            <p:ph type="sldNum" sz="quarter" idx="12"/>
          </p:nvPr>
        </p:nvSpPr>
        <p:spPr/>
        <p:txBody>
          <a:bodyPr/>
          <a:lstStyle/>
          <a:p>
            <a:fld id="{D982FA6E-4CD6-4241-9DD6-F9DE7AE26397}" type="slidenum">
              <a:rPr lang="en-US" smtClean="0"/>
              <a:t>43</a:t>
            </a:fld>
            <a:endParaRPr lang="en-US"/>
          </a:p>
        </p:txBody>
      </p:sp>
    </p:spTree>
    <p:extLst>
      <p:ext uri="{BB962C8B-B14F-4D97-AF65-F5344CB8AC3E}">
        <p14:creationId xmlns:p14="http://schemas.microsoft.com/office/powerpoint/2010/main" val="8261567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Resistors and their color codes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387600"/>
            <a:ext cx="5960533" cy="4470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667" y="2387600"/>
            <a:ext cx="6265333" cy="4470400"/>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5</a:t>
            </a:fld>
            <a:endParaRPr lang="en-US"/>
          </a:p>
        </p:txBody>
      </p:sp>
    </p:spTree>
    <p:extLst>
      <p:ext uri="{BB962C8B-B14F-4D97-AF65-F5344CB8AC3E}">
        <p14:creationId xmlns:p14="http://schemas.microsoft.com/office/powerpoint/2010/main" val="20163040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Measuring Resistors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30405"/>
            <a:ext cx="3594100" cy="4627595"/>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4100" y="2230405"/>
            <a:ext cx="3470696" cy="462759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796" y="2230404"/>
            <a:ext cx="5127204" cy="4627595"/>
          </a:xfrm>
          <a:prstGeom prst="rect">
            <a:avLst/>
          </a:prstGeom>
        </p:spPr>
      </p:pic>
      <p:sp>
        <p:nvSpPr>
          <p:cNvPr id="3" name="Slide Number Placeholder 2"/>
          <p:cNvSpPr>
            <a:spLocks noGrp="1"/>
          </p:cNvSpPr>
          <p:nvPr>
            <p:ph type="sldNum" sz="quarter" idx="12"/>
          </p:nvPr>
        </p:nvSpPr>
        <p:spPr/>
        <p:txBody>
          <a:bodyPr/>
          <a:lstStyle/>
          <a:p>
            <a:fld id="{D982FA6E-4CD6-4241-9DD6-F9DE7AE26397}" type="slidenum">
              <a:rPr lang="en-US" smtClean="0"/>
              <a:t>6</a:t>
            </a:fld>
            <a:endParaRPr lang="en-US"/>
          </a:p>
        </p:txBody>
      </p:sp>
    </p:spTree>
    <p:extLst>
      <p:ext uri="{BB962C8B-B14F-4D97-AF65-F5344CB8AC3E}">
        <p14:creationId xmlns:p14="http://schemas.microsoft.com/office/powerpoint/2010/main" val="1099352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Excel Data</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98542662"/>
              </p:ext>
            </p:extLst>
          </p:nvPr>
        </p:nvGraphicFramePr>
        <p:xfrm>
          <a:off x="1612900" y="2336802"/>
          <a:ext cx="3175000" cy="4521198"/>
        </p:xfrm>
        <a:graphic>
          <a:graphicData uri="http://schemas.openxmlformats.org/drawingml/2006/table">
            <a:tbl>
              <a:tblPr>
                <a:tableStyleId>{5C22544A-7EE6-4342-B048-85BDC9FD1C3A}</a:tableStyleId>
              </a:tblPr>
              <a:tblGrid>
                <a:gridCol w="1360714"/>
                <a:gridCol w="1814286"/>
              </a:tblGrid>
              <a:tr h="411018">
                <a:tc>
                  <a:txBody>
                    <a:bodyPr/>
                    <a:lstStyle/>
                    <a:p>
                      <a:pPr algn="l" fontAlgn="b"/>
                      <a:r>
                        <a:rPr lang="en-US" sz="1100" u="none" strike="noStrike">
                          <a:effectLst/>
                        </a:rPr>
                        <a:t>Sample</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Expected</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19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470</a:t>
                      </a:r>
                      <a:endParaRPr lang="en-US" sz="1100" b="0" i="0" u="none" strike="noStrike">
                        <a:solidFill>
                          <a:srgbClr val="000000"/>
                        </a:solidFill>
                        <a:effectLst/>
                        <a:latin typeface="Calibri" panose="020F0502020204030204" pitchFamily="34" charset="0"/>
                      </a:endParaRPr>
                    </a:p>
                  </a:txBody>
                  <a:tcPr marL="9525" marR="9525" marT="9525" marB="0" anchor="b"/>
                </a:tc>
              </a:tr>
              <a:tr h="205509">
                <a:tc>
                  <a:txBody>
                    <a:bodyPr/>
                    <a:lstStyle/>
                    <a:p>
                      <a:pPr algn="r" fontAlgn="b"/>
                      <a:r>
                        <a:rPr lang="en-US" sz="1100" u="none" strike="noStrike">
                          <a:effectLst/>
                        </a:rPr>
                        <a:t>20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470</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90170093"/>
              </p:ext>
            </p:extLst>
          </p:nvPr>
        </p:nvGraphicFramePr>
        <p:xfrm>
          <a:off x="4787900" y="2336802"/>
          <a:ext cx="1041400" cy="4191000"/>
        </p:xfrm>
        <a:graphic>
          <a:graphicData uri="http://schemas.openxmlformats.org/drawingml/2006/table">
            <a:tbl>
              <a:tblPr>
                <a:tableStyleId>{5C22544A-7EE6-4342-B048-85BDC9FD1C3A}</a:tableStyleId>
              </a:tblPr>
              <a:tblGrid>
                <a:gridCol w="1041400"/>
              </a:tblGrid>
              <a:tr h="381000">
                <a:tc>
                  <a:txBody>
                    <a:bodyPr/>
                    <a:lstStyle/>
                    <a:p>
                      <a:pPr algn="l" fontAlgn="b"/>
                      <a:r>
                        <a:rPr lang="en-US" sz="1100" u="none" strike="noStrike">
                          <a:effectLst/>
                        </a:rPr>
                        <a:t>Measured Value</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459</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456.6</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463.8</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463.5</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465.6</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465.8</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459.7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463.7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462.4</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472.5</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460</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466</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460.7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456.8</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457.7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463.7</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458.5</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460.8</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dirty="0">
                          <a:effectLst/>
                        </a:rPr>
                        <a:t>457.4</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69511315"/>
              </p:ext>
            </p:extLst>
          </p:nvPr>
        </p:nvGraphicFramePr>
        <p:xfrm>
          <a:off x="5829300" y="2349500"/>
          <a:ext cx="812800" cy="4167505"/>
        </p:xfrm>
        <a:graphic>
          <a:graphicData uri="http://schemas.openxmlformats.org/drawingml/2006/table">
            <a:tbl>
              <a:tblPr>
                <a:tableStyleId>{5C22544A-7EE6-4342-B048-85BDC9FD1C3A}</a:tableStyleId>
              </a:tblPr>
              <a:tblGrid>
                <a:gridCol w="812800"/>
              </a:tblGrid>
              <a:tr h="357505">
                <a:tc>
                  <a:txBody>
                    <a:bodyPr/>
                    <a:lstStyle/>
                    <a:p>
                      <a:pPr algn="ctr" fontAlgn="b"/>
                      <a:r>
                        <a:rPr lang="en-US" sz="1100" u="none" strike="noStrike" dirty="0">
                          <a:effectLst/>
                        </a:rPr>
                        <a:t>% </a:t>
                      </a:r>
                      <a:br>
                        <a:rPr lang="en-US" sz="1100" u="none" strike="noStrike" dirty="0">
                          <a:effectLst/>
                        </a:rPr>
                      </a:br>
                      <a:r>
                        <a:rPr lang="en-US" sz="1100" u="none" strike="noStrike" dirty="0">
                          <a:effectLst/>
                        </a:rPr>
                        <a:t>Difference</a:t>
                      </a:r>
                      <a:endParaRPr lang="en-US" sz="1100" b="0" i="0" u="none" strike="noStrike" dirty="0">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-0.03</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-0.03</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-0.03</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-0.01</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a:effectLst/>
                        </a:rPr>
                        <a:t>-0.02</a:t>
                      </a:r>
                      <a:endParaRPr lang="en-US" sz="1100" b="0" i="0" u="none" strike="noStrike">
                        <a:solidFill>
                          <a:srgbClr val="000000"/>
                        </a:solidFill>
                        <a:effectLst/>
                        <a:latin typeface="Calibri" panose="020F0502020204030204" pitchFamily="34" charset="0"/>
                      </a:endParaRPr>
                    </a:p>
                  </a:txBody>
                  <a:tcPr marL="9525" marR="9525" marT="9525" marB="0" anchor="b"/>
                </a:tc>
              </a:tr>
              <a:tr h="190500">
                <a:tc>
                  <a:txBody>
                    <a:bodyPr/>
                    <a:lstStyle/>
                    <a:p>
                      <a:pPr algn="r" fontAlgn="b"/>
                      <a:r>
                        <a:rPr lang="en-US" sz="1100" u="none" strike="noStrike" dirty="0">
                          <a:effectLst/>
                        </a:rPr>
                        <a:t>-0.03</a:t>
                      </a:r>
                      <a:endParaRPr lang="en-US" sz="11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
        <p:nvSpPr>
          <p:cNvPr id="3" name="Slide Number Placeholder 2"/>
          <p:cNvSpPr>
            <a:spLocks noGrp="1"/>
          </p:cNvSpPr>
          <p:nvPr>
            <p:ph type="sldNum" sz="quarter" idx="12"/>
          </p:nvPr>
        </p:nvSpPr>
        <p:spPr/>
        <p:txBody>
          <a:bodyPr/>
          <a:lstStyle/>
          <a:p>
            <a:fld id="{D982FA6E-4CD6-4241-9DD6-F9DE7AE26397}" type="slidenum">
              <a:rPr lang="en-US" smtClean="0"/>
              <a:t>7</a:t>
            </a:fld>
            <a:endParaRPr lang="en-US"/>
          </a:p>
        </p:txBody>
      </p:sp>
    </p:spTree>
    <p:extLst>
      <p:ext uri="{BB962C8B-B14F-4D97-AF65-F5344CB8AC3E}">
        <p14:creationId xmlns:p14="http://schemas.microsoft.com/office/powerpoint/2010/main" val="2195278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Reading and sorting resistors</a:t>
            </a:r>
            <a:endParaRPr lang="en-US" dirty="0"/>
          </a:p>
        </p:txBody>
      </p:sp>
      <p:sp>
        <p:nvSpPr>
          <p:cNvPr id="3" name="Content Placeholder 2"/>
          <p:cNvSpPr>
            <a:spLocks noGrp="1"/>
          </p:cNvSpPr>
          <p:nvPr>
            <p:ph idx="1"/>
          </p:nvPr>
        </p:nvSpPr>
        <p:spPr/>
        <p:txBody>
          <a:bodyPr/>
          <a:lstStyle/>
          <a:p>
            <a:r>
              <a:rPr lang="en-US" dirty="0" smtClean="0"/>
              <a:t>The purpose of this lab was to be able to identify the expected resistance of any given resistor by the color bands on them.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2692400"/>
            <a:ext cx="5554133" cy="4165600"/>
          </a:xfrm>
          <a:prstGeom prst="rect">
            <a:avLst/>
          </a:prstGeom>
        </p:spPr>
      </p:pic>
      <p:sp>
        <p:nvSpPr>
          <p:cNvPr id="5" name="Slide Number Placeholder 4"/>
          <p:cNvSpPr>
            <a:spLocks noGrp="1"/>
          </p:cNvSpPr>
          <p:nvPr>
            <p:ph type="sldNum" sz="quarter" idx="12"/>
          </p:nvPr>
        </p:nvSpPr>
        <p:spPr/>
        <p:txBody>
          <a:bodyPr/>
          <a:lstStyle/>
          <a:p>
            <a:fld id="{D982FA6E-4CD6-4241-9DD6-F9DE7AE26397}" type="slidenum">
              <a:rPr lang="en-US" smtClean="0"/>
              <a:t>8</a:t>
            </a:fld>
            <a:endParaRPr lang="en-US"/>
          </a:p>
        </p:txBody>
      </p:sp>
    </p:spTree>
    <p:extLst>
      <p:ext uri="{BB962C8B-B14F-4D97-AF65-F5344CB8AC3E}">
        <p14:creationId xmlns:p14="http://schemas.microsoft.com/office/powerpoint/2010/main" val="10714285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Measuring the resistors</a:t>
            </a:r>
            <a:endParaRPr lang="en-US" dirty="0"/>
          </a:p>
        </p:txBody>
      </p:sp>
      <p:sp>
        <p:nvSpPr>
          <p:cNvPr id="3" name="Content Placeholder 2"/>
          <p:cNvSpPr>
            <a:spLocks noGrp="1"/>
          </p:cNvSpPr>
          <p:nvPr>
            <p:ph idx="1"/>
          </p:nvPr>
        </p:nvSpPr>
        <p:spPr/>
        <p:txBody>
          <a:bodyPr/>
          <a:lstStyle/>
          <a:p>
            <a:r>
              <a:rPr lang="en-US" dirty="0" smtClean="0"/>
              <a:t>We measured the resistors to make sure they were:</a:t>
            </a:r>
          </a:p>
          <a:p>
            <a:pPr lvl="1"/>
            <a:r>
              <a:rPr lang="en-US" dirty="0" smtClean="0"/>
              <a:t>The correct resistance</a:t>
            </a:r>
          </a:p>
          <a:p>
            <a:pPr lvl="1"/>
            <a:r>
              <a:rPr lang="en-US" dirty="0" smtClean="0"/>
              <a:t>Within tolerance of expected resistance</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3200" y="3467100"/>
            <a:ext cx="2633600" cy="3390900"/>
          </a:xfrm>
          <a:prstGeom prst="rect">
            <a:avLst/>
          </a:prstGeom>
        </p:spPr>
      </p:pic>
      <p:sp>
        <p:nvSpPr>
          <p:cNvPr id="5" name="Slide Number Placeholder 4"/>
          <p:cNvSpPr>
            <a:spLocks noGrp="1"/>
          </p:cNvSpPr>
          <p:nvPr>
            <p:ph type="sldNum" sz="quarter" idx="12"/>
          </p:nvPr>
        </p:nvSpPr>
        <p:spPr/>
        <p:txBody>
          <a:bodyPr/>
          <a:lstStyle/>
          <a:p>
            <a:fld id="{D982FA6E-4CD6-4241-9DD6-F9DE7AE26397}" type="slidenum">
              <a:rPr lang="en-US" smtClean="0"/>
              <a:t>9</a:t>
            </a:fld>
            <a:endParaRPr lang="en-US"/>
          </a:p>
        </p:txBody>
      </p:sp>
    </p:spTree>
    <p:extLst>
      <p:ext uri="{BB962C8B-B14F-4D97-AF65-F5344CB8AC3E}">
        <p14:creationId xmlns:p14="http://schemas.microsoft.com/office/powerpoint/2010/main" val="34317889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TotalTime>
  <Words>1774</Words>
  <Application>Microsoft Office PowerPoint</Application>
  <PresentationFormat>Widescreen</PresentationFormat>
  <Paragraphs>861</Paragraphs>
  <Slides>43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Times New Roman</vt:lpstr>
      <vt:lpstr>Wingdings</vt:lpstr>
      <vt:lpstr>Office Theme</vt:lpstr>
      <vt:lpstr>Lab Notebook  </vt:lpstr>
      <vt:lpstr>Guide to Labs</vt:lpstr>
      <vt:lpstr>Resistor Variability</vt:lpstr>
      <vt:lpstr>How Resistors vary</vt:lpstr>
      <vt:lpstr>Resistors and their color codes</vt:lpstr>
      <vt:lpstr>Measuring Resistors</vt:lpstr>
      <vt:lpstr>Excel Data</vt:lpstr>
      <vt:lpstr>Reading and sorting resistors</vt:lpstr>
      <vt:lpstr>Measuring the resistors</vt:lpstr>
      <vt:lpstr>Resistor Color Code Chart</vt:lpstr>
      <vt:lpstr>Resistor Color Code Chart</vt:lpstr>
      <vt:lpstr>Excel Data</vt:lpstr>
      <vt:lpstr>Series Resistors</vt:lpstr>
      <vt:lpstr>Measuring resistors</vt:lpstr>
      <vt:lpstr>Circuit for series resistors</vt:lpstr>
      <vt:lpstr>Power to Circuit</vt:lpstr>
      <vt:lpstr>Excel Data</vt:lpstr>
      <vt:lpstr>Black Box Design (3 Resistors)</vt:lpstr>
      <vt:lpstr>Finding what resistor values we need</vt:lpstr>
      <vt:lpstr>Excel Data</vt:lpstr>
      <vt:lpstr>Circuit Board for black box</vt:lpstr>
      <vt:lpstr>Measuring the power supply going to the black box </vt:lpstr>
      <vt:lpstr>Excel Data 2</vt:lpstr>
      <vt:lpstr>Black Box Design (2 Resistors)</vt:lpstr>
      <vt:lpstr>Finding what resistors we need</vt:lpstr>
      <vt:lpstr>Excel Data</vt:lpstr>
      <vt:lpstr>Resistor Parallel Circuit</vt:lpstr>
      <vt:lpstr>Excel Data</vt:lpstr>
      <vt:lpstr>Black Box Design (Equal value resistors)</vt:lpstr>
      <vt:lpstr>Measuring resistance</vt:lpstr>
      <vt:lpstr>Adjusting the resistance to reach exactly 1.3v</vt:lpstr>
      <vt:lpstr>Excel Data</vt:lpstr>
      <vt:lpstr>Series/Parallel Resistors</vt:lpstr>
      <vt:lpstr>Circuit for Series/Parallel resistors</vt:lpstr>
      <vt:lpstr>Excel Data</vt:lpstr>
      <vt:lpstr>Series and Parallel circuits with capacitors</vt:lpstr>
      <vt:lpstr>Excel Data</vt:lpstr>
      <vt:lpstr>Circuits for capacitors in series and in parallel</vt:lpstr>
      <vt:lpstr>Capacitors in parallel</vt:lpstr>
      <vt:lpstr>RC (Resistor &amp; Capacitor) Lab</vt:lpstr>
      <vt:lpstr>RC circuit</vt:lpstr>
      <vt:lpstr>RL (Resistor &amp; inductor) circuit</vt:lpstr>
      <vt:lpstr>RL Circuit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Notebook</dc:title>
  <dc:creator>Rebecca W</dc:creator>
  <cp:lastModifiedBy>Charles A Slagal</cp:lastModifiedBy>
  <cp:revision>20</cp:revision>
  <dcterms:created xsi:type="dcterms:W3CDTF">2015-12-17T01:25:44Z</dcterms:created>
  <dcterms:modified xsi:type="dcterms:W3CDTF">2015-12-18T03:02:21Z</dcterms:modified>
</cp:coreProperties>
</file>