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56" r:id="rId2"/>
    <p:sldId id="257" r:id="rId3"/>
    <p:sldId id="258" r:id="rId4"/>
    <p:sldId id="270" r:id="rId5"/>
    <p:sldId id="271" r:id="rId6"/>
    <p:sldId id="259" r:id="rId7"/>
    <p:sldId id="272" r:id="rId8"/>
    <p:sldId id="280" r:id="rId9"/>
    <p:sldId id="273" r:id="rId10"/>
    <p:sldId id="281" r:id="rId11"/>
    <p:sldId id="264" r:id="rId12"/>
    <p:sldId id="268" r:id="rId13"/>
    <p:sldId id="269" r:id="rId14"/>
    <p:sldId id="265" r:id="rId15"/>
    <p:sldId id="274" r:id="rId16"/>
    <p:sldId id="275" r:id="rId17"/>
    <p:sldId id="266" r:id="rId18"/>
    <p:sldId id="276" r:id="rId19"/>
    <p:sldId id="282" r:id="rId20"/>
    <p:sldId id="277" r:id="rId21"/>
    <p:sldId id="283" r:id="rId22"/>
    <p:sldId id="267" r:id="rId23"/>
    <p:sldId id="278" r:id="rId24"/>
    <p:sldId id="284" r:id="rId25"/>
    <p:sldId id="279" r:id="rId26"/>
    <p:sldId id="285" r:id="rId2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 xmlns:p14="http://schemas.microsoft.com/office/powerpoint/2010/main">
        <p14:section name="Default Section" id="{5009AEE9-7095-4376-9B0A-E6DF136428BE}">
          <p14:sldIdLst>
            <p14:sldId id="256"/>
            <p14:sldId id="257"/>
            <p14:sldId id="258"/>
            <p14:sldId id="259"/>
            <p14:sldId id="260"/>
            <p14:sldId id="261"/>
            <p14:sldId id="262"/>
            <p14:sldId id="263"/>
          </p14:sldIdLst>
        </p14:section>
      </p14:sectionLst>
    </p:ex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FEB53"/>
    <a:srgbClr val="EA5454"/>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5514" autoAdjust="0"/>
    <p:restoredTop sz="95169" autoAdjust="0"/>
  </p:normalViewPr>
  <p:slideViewPr>
    <p:cSldViewPr>
      <p:cViewPr varScale="1">
        <p:scale>
          <a:sx n="84" d="100"/>
          <a:sy n="84" d="100"/>
        </p:scale>
        <p:origin x="-1224" y="-72"/>
      </p:cViewPr>
      <p:guideLst>
        <p:guide orient="horz" pos="2160"/>
        <p:guide pos="2880"/>
      </p:guideLst>
    </p:cSldViewPr>
  </p:slideViewPr>
  <p:notesTextViewPr>
    <p:cViewPr>
      <p:scale>
        <a:sx n="33" d="100"/>
        <a:sy n="33"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ADA29A-F8C0-4E88-9035-263253C70BC8}" type="datetimeFigureOut">
              <a:rPr lang="en-US" smtClean="0"/>
              <a:pPr/>
              <a:t>12/19/2014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AB9CB88-DBBE-40A0-95CB-7AB1C8F12F57}"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AB9CB88-DBBE-40A0-95CB-7AB1C8F12F57}" type="slidenum">
              <a:rPr lang="en-US" smtClean="0"/>
              <a:pPr/>
              <a:t>12</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AB9CB88-DBBE-40A0-95CB-7AB1C8F12F57}" type="slidenum">
              <a:rPr lang="en-US" smtClean="0"/>
              <a:pPr/>
              <a:t>13</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C965056-E539-4D8A-82AB-CEF524AEA775}" type="datetimeFigureOut">
              <a:rPr lang="en-US" smtClean="0"/>
              <a:pPr/>
              <a:t>12/19/2014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350126-1450-4585-A7B6-CF24A6DDF8F7}"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965056-E539-4D8A-82AB-CEF524AEA775}" type="datetimeFigureOut">
              <a:rPr lang="en-US" smtClean="0"/>
              <a:pPr/>
              <a:t>12/19/2014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350126-1450-4585-A7B6-CF24A6DDF8F7}"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965056-E539-4D8A-82AB-CEF524AEA775}" type="datetimeFigureOut">
              <a:rPr lang="en-US" smtClean="0"/>
              <a:pPr/>
              <a:t>12/19/2014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350126-1450-4585-A7B6-CF24A6DDF8F7}"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965056-E539-4D8A-82AB-CEF524AEA775}" type="datetimeFigureOut">
              <a:rPr lang="en-US" smtClean="0"/>
              <a:pPr/>
              <a:t>12/19/2014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350126-1450-4585-A7B6-CF24A6DDF8F7}"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C965056-E539-4D8A-82AB-CEF524AEA775}" type="datetimeFigureOut">
              <a:rPr lang="en-US" smtClean="0"/>
              <a:pPr/>
              <a:t>12/19/2014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350126-1450-4585-A7B6-CF24A6DDF8F7}"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C965056-E539-4D8A-82AB-CEF524AEA775}" type="datetimeFigureOut">
              <a:rPr lang="en-US" smtClean="0"/>
              <a:pPr/>
              <a:t>12/19/2014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350126-1450-4585-A7B6-CF24A6DDF8F7}"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C965056-E539-4D8A-82AB-CEF524AEA775}" type="datetimeFigureOut">
              <a:rPr lang="en-US" smtClean="0"/>
              <a:pPr/>
              <a:t>12/19/2014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F350126-1450-4585-A7B6-CF24A6DDF8F7}"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C965056-E539-4D8A-82AB-CEF524AEA775}" type="datetimeFigureOut">
              <a:rPr lang="en-US" smtClean="0"/>
              <a:pPr/>
              <a:t>12/19/2014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F350126-1450-4585-A7B6-CF24A6DDF8F7}"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965056-E539-4D8A-82AB-CEF524AEA775}" type="datetimeFigureOut">
              <a:rPr lang="en-US" smtClean="0"/>
              <a:pPr/>
              <a:t>12/19/2014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F350126-1450-4585-A7B6-CF24A6DDF8F7}"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C965056-E539-4D8A-82AB-CEF524AEA775}" type="datetimeFigureOut">
              <a:rPr lang="en-US" smtClean="0"/>
              <a:pPr/>
              <a:t>12/19/2014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350126-1450-4585-A7B6-CF24A6DDF8F7}"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C965056-E539-4D8A-82AB-CEF524AEA775}" type="datetimeFigureOut">
              <a:rPr lang="en-US" smtClean="0"/>
              <a:pPr/>
              <a:t>12/19/2014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350126-1450-4585-A7B6-CF24A6DDF8F7}"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965056-E539-4D8A-82AB-CEF524AEA775}" type="datetimeFigureOut">
              <a:rPr lang="en-US" smtClean="0"/>
              <a:pPr/>
              <a:t>12/19/2014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350126-1450-4585-A7B6-CF24A6DDF8F7}"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Layout" Target="../slideLayouts/slideLayout2.xml"/><Relationship Id="rId1" Type="http://schemas.openxmlformats.org/officeDocument/2006/relationships/video" Target="file:///E:\Engineering\2014%20Fall\Digital%20Fundamentals\lab%205\DSCN2339.MOV"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2438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762000" y="533400"/>
            <a:ext cx="7772400" cy="1470025"/>
          </a:xfrm>
        </p:spPr>
        <p:txBody>
          <a:bodyPr/>
          <a:lstStyle/>
          <a:p>
            <a:r>
              <a:rPr lang="en-US" dirty="0" smtClean="0"/>
              <a:t>EECT112</a:t>
            </a:r>
            <a:br>
              <a:rPr lang="en-US" dirty="0" smtClean="0"/>
            </a:br>
            <a:r>
              <a:rPr lang="en-US" dirty="0" smtClean="0"/>
              <a:t>LAB NOTEBOOK</a:t>
            </a:r>
            <a:endParaRPr lang="en-US" dirty="0"/>
          </a:p>
        </p:txBody>
      </p:sp>
      <p:sp>
        <p:nvSpPr>
          <p:cNvPr id="3" name="Subtitle 2"/>
          <p:cNvSpPr>
            <a:spLocks noGrp="1"/>
          </p:cNvSpPr>
          <p:nvPr>
            <p:ph type="subTitle" idx="1"/>
          </p:nvPr>
        </p:nvSpPr>
        <p:spPr>
          <a:xfrm>
            <a:off x="1371600" y="3048000"/>
            <a:ext cx="6400800" cy="1752600"/>
          </a:xfrm>
        </p:spPr>
        <p:txBody>
          <a:bodyPr>
            <a:normAutofit fontScale="70000" lnSpcReduction="20000"/>
          </a:bodyPr>
          <a:lstStyle/>
          <a:p>
            <a:r>
              <a:rPr lang="en-US" dirty="0" smtClean="0">
                <a:solidFill>
                  <a:schemeClr val="tx1"/>
                </a:solidFill>
              </a:rPr>
              <a:t>Fall 2014</a:t>
            </a:r>
          </a:p>
          <a:p>
            <a:r>
              <a:rPr lang="en-US" dirty="0" smtClean="0">
                <a:solidFill>
                  <a:schemeClr val="tx1"/>
                </a:solidFill>
              </a:rPr>
              <a:t>Instructor: Louis </a:t>
            </a:r>
            <a:r>
              <a:rPr lang="en-US" dirty="0" err="1" smtClean="0">
                <a:solidFill>
                  <a:schemeClr val="tx1"/>
                </a:solidFill>
              </a:rPr>
              <a:t>Toth</a:t>
            </a:r>
            <a:endParaRPr lang="en-US" dirty="0" smtClean="0">
              <a:solidFill>
                <a:schemeClr val="tx1"/>
              </a:solidFill>
            </a:endParaRPr>
          </a:p>
          <a:p>
            <a:r>
              <a:rPr lang="en-US" dirty="0" smtClean="0">
                <a:solidFill>
                  <a:schemeClr val="tx1"/>
                </a:solidFill>
              </a:rPr>
              <a:t>Partner: Josiah Abel</a:t>
            </a:r>
          </a:p>
          <a:p>
            <a:r>
              <a:rPr lang="en-US" dirty="0" smtClean="0">
                <a:solidFill>
                  <a:schemeClr val="tx1"/>
                </a:solidFill>
              </a:rPr>
              <a:t>By</a:t>
            </a:r>
          </a:p>
          <a:p>
            <a:r>
              <a:rPr lang="en-US" dirty="0" smtClean="0">
                <a:solidFill>
                  <a:schemeClr val="tx1"/>
                </a:solidFill>
              </a:rPr>
              <a:t>Dakota Johnson </a:t>
            </a:r>
          </a:p>
          <a:p>
            <a:endParaRPr lang="en-US" dirty="0" smtClean="0"/>
          </a:p>
          <a:p>
            <a:endParaRPr lang="en-US" dirty="0" smtClean="0"/>
          </a:p>
          <a:p>
            <a:endParaRPr lang="en-US" dirty="0" smtClean="0"/>
          </a:p>
          <a:p>
            <a:endParaRPr lang="en-US" dirty="0" smtClean="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1143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p:cNvSpPr>
            <a:spLocks noGrp="1"/>
          </p:cNvSpPr>
          <p:nvPr>
            <p:ph type="title"/>
          </p:nvPr>
        </p:nvSpPr>
        <p:spPr>
          <a:xfrm>
            <a:off x="457200" y="0"/>
            <a:ext cx="8229600" cy="1143000"/>
          </a:xfrm>
        </p:spPr>
        <p:txBody>
          <a:bodyPr>
            <a:normAutofit fontScale="90000"/>
          </a:bodyPr>
          <a:lstStyle/>
          <a:p>
            <a:r>
              <a:rPr lang="en-US" dirty="0" smtClean="0"/>
              <a:t>Lab 2</a:t>
            </a:r>
            <a:br>
              <a:rPr lang="en-US" dirty="0" smtClean="0"/>
            </a:br>
            <a:r>
              <a:rPr lang="en-US" dirty="0" smtClean="0"/>
              <a:t> </a:t>
            </a:r>
            <a:r>
              <a:rPr lang="en-US" dirty="0" err="1" smtClean="0"/>
              <a:t>Nand</a:t>
            </a:r>
            <a:r>
              <a:rPr lang="en-US" dirty="0" smtClean="0"/>
              <a:t> Alternative</a:t>
            </a:r>
            <a:endParaRPr lang="en-US" dirty="0"/>
          </a:p>
        </p:txBody>
      </p:sp>
      <p:sp>
        <p:nvSpPr>
          <p:cNvPr id="6" name="TextBox 5"/>
          <p:cNvSpPr txBox="1"/>
          <p:nvPr/>
        </p:nvSpPr>
        <p:spPr>
          <a:xfrm>
            <a:off x="0" y="1143000"/>
            <a:ext cx="1219200" cy="369332"/>
          </a:xfrm>
          <a:prstGeom prst="rect">
            <a:avLst/>
          </a:prstGeom>
          <a:solidFill>
            <a:srgbClr val="FF0000"/>
          </a:solidFill>
          <a:ln>
            <a:solidFill>
              <a:schemeClr val="tx1"/>
            </a:solidFill>
          </a:ln>
        </p:spPr>
        <p:txBody>
          <a:bodyPr wrap="square" rtlCol="0">
            <a:spAutoFit/>
          </a:bodyPr>
          <a:lstStyle/>
          <a:p>
            <a:r>
              <a:rPr lang="en-US" dirty="0" smtClean="0"/>
              <a:t>Lab Work:</a:t>
            </a:r>
            <a:endParaRPr lang="en-US" dirty="0"/>
          </a:p>
        </p:txBody>
      </p:sp>
      <p:grpSp>
        <p:nvGrpSpPr>
          <p:cNvPr id="13" name="Group 12"/>
          <p:cNvGrpSpPr/>
          <p:nvPr/>
        </p:nvGrpSpPr>
        <p:grpSpPr>
          <a:xfrm>
            <a:off x="76200" y="1828800"/>
            <a:ext cx="2895600" cy="3352800"/>
            <a:chOff x="152400" y="2971800"/>
            <a:chExt cx="2895600" cy="3352800"/>
          </a:xfrm>
        </p:grpSpPr>
        <p:pic>
          <p:nvPicPr>
            <p:cNvPr id="4098" name="Picture 2" descr="E:\Engineering\2014 Fall\Digital Fundamentals\Lab 2\DSCN2314.JPG"/>
            <p:cNvPicPr>
              <a:picLocks noChangeAspect="1" noChangeArrowheads="1"/>
            </p:cNvPicPr>
            <p:nvPr/>
          </p:nvPicPr>
          <p:blipFill>
            <a:blip r:embed="rId2" cstate="print"/>
            <a:srcRect/>
            <a:stretch>
              <a:fillRect/>
            </a:stretch>
          </p:blipFill>
          <p:spPr bwMode="auto">
            <a:xfrm>
              <a:off x="152400" y="2971800"/>
              <a:ext cx="2895600" cy="2171874"/>
            </a:xfrm>
            <a:prstGeom prst="rect">
              <a:avLst/>
            </a:prstGeom>
            <a:noFill/>
          </p:spPr>
        </p:pic>
        <p:pic>
          <p:nvPicPr>
            <p:cNvPr id="4099" name="Picture 3" descr="E:\Engineering\2014 Fall\Digital Fundamentals\Lab 2\DSCN2315.JPG"/>
            <p:cNvPicPr>
              <a:picLocks noChangeAspect="1" noChangeArrowheads="1"/>
            </p:cNvPicPr>
            <p:nvPr/>
          </p:nvPicPr>
          <p:blipFill>
            <a:blip r:embed="rId3" cstate="print"/>
            <a:srcRect l="31332" t="27414" r="31461" b="51700"/>
            <a:stretch>
              <a:fillRect/>
            </a:stretch>
          </p:blipFill>
          <p:spPr bwMode="auto">
            <a:xfrm>
              <a:off x="152400" y="5105400"/>
              <a:ext cx="2895600" cy="1219200"/>
            </a:xfrm>
            <a:prstGeom prst="rect">
              <a:avLst/>
            </a:prstGeom>
            <a:noFill/>
          </p:spPr>
        </p:pic>
      </p:grpSp>
      <p:grpSp>
        <p:nvGrpSpPr>
          <p:cNvPr id="14" name="Group 13"/>
          <p:cNvGrpSpPr/>
          <p:nvPr/>
        </p:nvGrpSpPr>
        <p:grpSpPr>
          <a:xfrm>
            <a:off x="3048000" y="3401961"/>
            <a:ext cx="2971800" cy="3379839"/>
            <a:chOff x="3048000" y="2971800"/>
            <a:chExt cx="2971800" cy="3379839"/>
          </a:xfrm>
        </p:grpSpPr>
        <p:pic>
          <p:nvPicPr>
            <p:cNvPr id="4100" name="Picture 4" descr="E:\Engineering\2014 Fall\Digital Fundamentals\Lab 2\DSCN2316.JPG"/>
            <p:cNvPicPr>
              <a:picLocks noChangeAspect="1" noChangeArrowheads="1"/>
            </p:cNvPicPr>
            <p:nvPr/>
          </p:nvPicPr>
          <p:blipFill>
            <a:blip r:embed="rId4" cstate="print"/>
            <a:srcRect/>
            <a:stretch>
              <a:fillRect/>
            </a:stretch>
          </p:blipFill>
          <p:spPr bwMode="auto">
            <a:xfrm>
              <a:off x="3048000" y="2971800"/>
              <a:ext cx="2971800" cy="2229029"/>
            </a:xfrm>
            <a:prstGeom prst="rect">
              <a:avLst/>
            </a:prstGeom>
            <a:noFill/>
          </p:spPr>
        </p:pic>
        <p:pic>
          <p:nvPicPr>
            <p:cNvPr id="4101" name="Picture 5" descr="E:\Engineering\2014 Fall\Digital Fundamentals\Lab 2\DSCN2317.JPG"/>
            <p:cNvPicPr>
              <a:picLocks noChangeAspect="1" noChangeArrowheads="1"/>
            </p:cNvPicPr>
            <p:nvPr/>
          </p:nvPicPr>
          <p:blipFill>
            <a:blip r:embed="rId5" cstate="print"/>
            <a:srcRect l="33796" t="33950" r="30323" b="45989"/>
            <a:stretch>
              <a:fillRect/>
            </a:stretch>
          </p:blipFill>
          <p:spPr bwMode="auto">
            <a:xfrm>
              <a:off x="3048000" y="5105400"/>
              <a:ext cx="2971800" cy="1246239"/>
            </a:xfrm>
            <a:prstGeom prst="rect">
              <a:avLst/>
            </a:prstGeom>
            <a:noFill/>
          </p:spPr>
        </p:pic>
      </p:grpSp>
      <p:grpSp>
        <p:nvGrpSpPr>
          <p:cNvPr id="15" name="Group 14"/>
          <p:cNvGrpSpPr/>
          <p:nvPr/>
        </p:nvGrpSpPr>
        <p:grpSpPr>
          <a:xfrm>
            <a:off x="6172200" y="1828800"/>
            <a:ext cx="2895600" cy="3400425"/>
            <a:chOff x="6096000" y="2971800"/>
            <a:chExt cx="2895600" cy="3400425"/>
          </a:xfrm>
        </p:grpSpPr>
        <p:pic>
          <p:nvPicPr>
            <p:cNvPr id="4102" name="Picture 6" descr="E:\Engineering\2014 Fall\Digital Fundamentals\Lab 2\DSCN2318.JPG"/>
            <p:cNvPicPr>
              <a:picLocks noChangeAspect="1" noChangeArrowheads="1"/>
            </p:cNvPicPr>
            <p:nvPr/>
          </p:nvPicPr>
          <p:blipFill>
            <a:blip r:embed="rId6" cstate="print"/>
            <a:srcRect/>
            <a:stretch>
              <a:fillRect/>
            </a:stretch>
          </p:blipFill>
          <p:spPr bwMode="auto">
            <a:xfrm>
              <a:off x="6096000" y="2971800"/>
              <a:ext cx="2895600" cy="2171875"/>
            </a:xfrm>
            <a:prstGeom prst="rect">
              <a:avLst/>
            </a:prstGeom>
            <a:noFill/>
          </p:spPr>
        </p:pic>
        <p:pic>
          <p:nvPicPr>
            <p:cNvPr id="4103" name="Picture 7" descr="E:\Engineering\2014 Fall\Digital Fundamentals\Lab 2\DSCN2319.JPG"/>
            <p:cNvPicPr>
              <a:picLocks noChangeAspect="1" noChangeArrowheads="1"/>
            </p:cNvPicPr>
            <p:nvPr/>
          </p:nvPicPr>
          <p:blipFill>
            <a:blip r:embed="rId7" cstate="print"/>
            <a:srcRect l="31480" t="33178" r="31481" b="45218"/>
            <a:stretch>
              <a:fillRect/>
            </a:stretch>
          </p:blipFill>
          <p:spPr bwMode="auto">
            <a:xfrm>
              <a:off x="6096000" y="5105400"/>
              <a:ext cx="2895600" cy="1266825"/>
            </a:xfrm>
            <a:prstGeom prst="rect">
              <a:avLst/>
            </a:prstGeom>
            <a:noFill/>
          </p:spPr>
        </p:pic>
      </p:grpSp>
      <p:sp>
        <p:nvSpPr>
          <p:cNvPr id="16" name="TextBox 15"/>
          <p:cNvSpPr txBox="1"/>
          <p:nvPr/>
        </p:nvSpPr>
        <p:spPr>
          <a:xfrm>
            <a:off x="3048000" y="1219200"/>
            <a:ext cx="3048000" cy="2031325"/>
          </a:xfrm>
          <a:prstGeom prst="rect">
            <a:avLst/>
          </a:prstGeom>
          <a:noFill/>
          <a:ln>
            <a:solidFill>
              <a:schemeClr val="tx1"/>
            </a:solidFill>
          </a:ln>
        </p:spPr>
        <p:txBody>
          <a:bodyPr wrap="square" rtlCol="0">
            <a:spAutoFit/>
          </a:bodyPr>
          <a:lstStyle/>
          <a:p>
            <a:r>
              <a:rPr lang="en-US" dirty="0" smtClean="0"/>
              <a:t>Using an oscilloscope the voltage was taken when the LEDs were on (left picture), when the LEDs were off (center picture), and when the prongs were placed directly on the wires (right picture). </a:t>
            </a:r>
            <a:endParaRPr lang="en-US"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1295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0" y="1295400"/>
            <a:ext cx="2514600" cy="3139321"/>
          </a:xfrm>
          <a:prstGeom prst="rect">
            <a:avLst/>
          </a:prstGeom>
          <a:solidFill>
            <a:srgbClr val="9FEB53"/>
          </a:solidFill>
          <a:ln>
            <a:solidFill>
              <a:schemeClr val="tx1"/>
            </a:solidFill>
          </a:ln>
        </p:spPr>
        <p:txBody>
          <a:bodyPr wrap="square" rtlCol="0">
            <a:spAutoFit/>
          </a:bodyPr>
          <a:lstStyle/>
          <a:p>
            <a:r>
              <a:rPr lang="en-US" dirty="0" smtClean="0"/>
              <a:t>Equipment:</a:t>
            </a:r>
          </a:p>
          <a:p>
            <a:pPr>
              <a:buFontTx/>
              <a:buChar char="-"/>
            </a:pPr>
            <a:r>
              <a:rPr lang="en-US" dirty="0" smtClean="0"/>
              <a:t>Breadboard </a:t>
            </a:r>
          </a:p>
          <a:p>
            <a:r>
              <a:rPr lang="en-US" dirty="0"/>
              <a:t>  </a:t>
            </a:r>
            <a:r>
              <a:rPr lang="en-US" dirty="0" smtClean="0"/>
              <a:t>     Brand: NI ELVIS II+</a:t>
            </a:r>
          </a:p>
          <a:p>
            <a:r>
              <a:rPr lang="en-US" dirty="0"/>
              <a:t>	</a:t>
            </a:r>
            <a:r>
              <a:rPr lang="en-US" dirty="0" smtClean="0"/>
              <a:t>SN: 14C6E29</a:t>
            </a:r>
          </a:p>
          <a:p>
            <a:r>
              <a:rPr lang="en-US" dirty="0" smtClean="0"/>
              <a:t>-AND Gate</a:t>
            </a:r>
          </a:p>
          <a:p>
            <a:r>
              <a:rPr lang="en-US" dirty="0" smtClean="0"/>
              <a:t>	Chip: 74LS08D</a:t>
            </a:r>
          </a:p>
          <a:p>
            <a:pPr>
              <a:buFontTx/>
              <a:buChar char="-"/>
            </a:pPr>
            <a:r>
              <a:rPr lang="en-US" dirty="0" smtClean="0"/>
              <a:t>OR Gate</a:t>
            </a:r>
          </a:p>
          <a:p>
            <a:r>
              <a:rPr lang="en-US" dirty="0"/>
              <a:t>	</a:t>
            </a:r>
            <a:r>
              <a:rPr lang="en-US" dirty="0" smtClean="0"/>
              <a:t>Chip: 74LS32D</a:t>
            </a:r>
          </a:p>
          <a:p>
            <a:r>
              <a:rPr lang="en-US" dirty="0" smtClean="0"/>
              <a:t>-Miscellaneous Wire </a:t>
            </a:r>
          </a:p>
          <a:p>
            <a:endParaRPr lang="en-US" dirty="0" smtClean="0"/>
          </a:p>
          <a:p>
            <a:r>
              <a:rPr lang="en-US" dirty="0"/>
              <a:t>	</a:t>
            </a:r>
            <a:endParaRPr lang="en-US" dirty="0" smtClean="0"/>
          </a:p>
        </p:txBody>
      </p:sp>
      <p:sp>
        <p:nvSpPr>
          <p:cNvPr id="6" name="Title 1"/>
          <p:cNvSpPr>
            <a:spLocks noGrp="1"/>
          </p:cNvSpPr>
          <p:nvPr>
            <p:ph type="title"/>
          </p:nvPr>
        </p:nvSpPr>
        <p:spPr>
          <a:xfrm>
            <a:off x="457200" y="76200"/>
            <a:ext cx="8229600" cy="1143000"/>
          </a:xfrm>
        </p:spPr>
        <p:txBody>
          <a:bodyPr>
            <a:normAutofit fontScale="90000"/>
          </a:bodyPr>
          <a:lstStyle/>
          <a:p>
            <a:r>
              <a:rPr lang="en-US" dirty="0" smtClean="0"/>
              <a:t>Lab 3</a:t>
            </a:r>
            <a:br>
              <a:rPr lang="en-US" dirty="0" smtClean="0"/>
            </a:br>
            <a:r>
              <a:rPr lang="en-US" sz="1800" dirty="0" smtClean="0"/>
              <a:t>(Mid Term)</a:t>
            </a:r>
            <a:r>
              <a:rPr lang="en-US" dirty="0" smtClean="0"/>
              <a:t/>
            </a:r>
            <a:br>
              <a:rPr lang="en-US" dirty="0" smtClean="0"/>
            </a:br>
            <a:r>
              <a:rPr lang="en-US" dirty="0" smtClean="0"/>
              <a:t>Car Alarm</a:t>
            </a:r>
            <a:endParaRPr lang="en-US" dirty="0"/>
          </a:p>
        </p:txBody>
      </p:sp>
      <p:sp>
        <p:nvSpPr>
          <p:cNvPr id="7" name="TextBox 6"/>
          <p:cNvSpPr txBox="1"/>
          <p:nvPr/>
        </p:nvSpPr>
        <p:spPr>
          <a:xfrm>
            <a:off x="2514600" y="1295400"/>
            <a:ext cx="6629400" cy="646331"/>
          </a:xfrm>
          <a:prstGeom prst="rect">
            <a:avLst/>
          </a:prstGeom>
          <a:solidFill>
            <a:srgbClr val="EA5454"/>
          </a:solidFill>
          <a:ln>
            <a:solidFill>
              <a:schemeClr val="tx1"/>
            </a:solidFill>
          </a:ln>
        </p:spPr>
        <p:txBody>
          <a:bodyPr wrap="square" rtlCol="0">
            <a:spAutoFit/>
          </a:bodyPr>
          <a:lstStyle/>
          <a:p>
            <a:r>
              <a:rPr lang="en-US" dirty="0" smtClean="0"/>
              <a:t>Objective: To build a functioning logic circuit given the inputs and desired outputs.</a:t>
            </a:r>
            <a:endParaRPr lang="en-US" dirty="0"/>
          </a:p>
        </p:txBody>
      </p:sp>
      <p:sp>
        <p:nvSpPr>
          <p:cNvPr id="8" name="TextBox 7"/>
          <p:cNvSpPr txBox="1"/>
          <p:nvPr/>
        </p:nvSpPr>
        <p:spPr>
          <a:xfrm>
            <a:off x="2514600" y="1905000"/>
            <a:ext cx="6629400" cy="1200329"/>
          </a:xfrm>
          <a:prstGeom prst="rect">
            <a:avLst/>
          </a:prstGeom>
          <a:solidFill>
            <a:srgbClr val="FFC000"/>
          </a:solidFill>
          <a:ln>
            <a:solidFill>
              <a:schemeClr val="tx1"/>
            </a:solidFill>
          </a:ln>
        </p:spPr>
        <p:txBody>
          <a:bodyPr wrap="square" rtlCol="0">
            <a:spAutoFit/>
          </a:bodyPr>
          <a:lstStyle/>
          <a:p>
            <a:r>
              <a:rPr lang="en-US" dirty="0" smtClean="0"/>
              <a:t>Background: The diagram below was given. The desired outputs were when the door was open and the ignition was on, when the door was open and the lights were on, and when the ignition was off and the lights were on.        </a:t>
            </a:r>
          </a:p>
        </p:txBody>
      </p:sp>
      <p:pic>
        <p:nvPicPr>
          <p:cNvPr id="1027" name="Picture 3" descr="E:\Engineering\2014 Fall\Digital Fundamentals\mid term\xid-51554834_1.jpg"/>
          <p:cNvPicPr>
            <a:picLocks noChangeAspect="1" noChangeArrowheads="1"/>
          </p:cNvPicPr>
          <p:nvPr/>
        </p:nvPicPr>
        <p:blipFill>
          <a:blip r:embed="rId2" cstate="print"/>
          <a:srcRect/>
          <a:stretch>
            <a:fillRect/>
          </a:stretch>
        </p:blipFill>
        <p:spPr bwMode="auto">
          <a:xfrm>
            <a:off x="3048000" y="3352800"/>
            <a:ext cx="2514600" cy="2002722"/>
          </a:xfrm>
          <a:prstGeom prst="rect">
            <a:avLst/>
          </a:prstGeom>
          <a:noFill/>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p:cNvSpPr/>
          <p:nvPr/>
        </p:nvSpPr>
        <p:spPr>
          <a:xfrm>
            <a:off x="4343400" y="1143000"/>
            <a:ext cx="4800600" cy="55626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0" y="0"/>
            <a:ext cx="9144000" cy="1295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p:cNvSpPr>
            <a:spLocks noGrp="1"/>
          </p:cNvSpPr>
          <p:nvPr>
            <p:ph type="title"/>
          </p:nvPr>
        </p:nvSpPr>
        <p:spPr>
          <a:xfrm>
            <a:off x="457200" y="76200"/>
            <a:ext cx="8229600" cy="1143000"/>
          </a:xfrm>
        </p:spPr>
        <p:txBody>
          <a:bodyPr>
            <a:normAutofit fontScale="90000"/>
          </a:bodyPr>
          <a:lstStyle/>
          <a:p>
            <a:r>
              <a:rPr lang="en-US" dirty="0" smtClean="0"/>
              <a:t>Lab 3</a:t>
            </a:r>
            <a:br>
              <a:rPr lang="en-US" dirty="0" smtClean="0"/>
            </a:br>
            <a:r>
              <a:rPr lang="en-US" sz="1800" dirty="0" smtClean="0"/>
              <a:t>(Mid Term)</a:t>
            </a:r>
            <a:r>
              <a:rPr lang="en-US" dirty="0" smtClean="0"/>
              <a:t/>
            </a:r>
            <a:br>
              <a:rPr lang="en-US" dirty="0" smtClean="0"/>
            </a:br>
            <a:r>
              <a:rPr lang="en-US" dirty="0" smtClean="0"/>
              <a:t>Car Alarm</a:t>
            </a:r>
            <a:endParaRPr lang="en-US" dirty="0"/>
          </a:p>
        </p:txBody>
      </p:sp>
      <p:pic>
        <p:nvPicPr>
          <p:cNvPr id="6" name="Picture 2" descr="E:\Engineering\2014 Fall\Digital Fundamentals\mid term\Capture.JPG"/>
          <p:cNvPicPr>
            <a:picLocks noChangeAspect="1" noChangeArrowheads="1"/>
          </p:cNvPicPr>
          <p:nvPr/>
        </p:nvPicPr>
        <p:blipFill>
          <a:blip r:embed="rId3" cstate="print"/>
          <a:srcRect/>
          <a:stretch>
            <a:fillRect/>
          </a:stretch>
        </p:blipFill>
        <p:spPr bwMode="auto">
          <a:xfrm>
            <a:off x="5105400" y="2971800"/>
            <a:ext cx="3246035" cy="3686175"/>
          </a:xfrm>
          <a:prstGeom prst="rect">
            <a:avLst/>
          </a:prstGeom>
          <a:noFill/>
        </p:spPr>
      </p:pic>
      <p:sp>
        <p:nvSpPr>
          <p:cNvPr id="7" name="TextBox 6"/>
          <p:cNvSpPr txBox="1"/>
          <p:nvPr/>
        </p:nvSpPr>
        <p:spPr>
          <a:xfrm>
            <a:off x="4419600" y="2286000"/>
            <a:ext cx="914400" cy="276999"/>
          </a:xfrm>
          <a:prstGeom prst="rect">
            <a:avLst/>
          </a:prstGeom>
          <a:solidFill>
            <a:srgbClr val="9FEB53"/>
          </a:solidFill>
        </p:spPr>
        <p:txBody>
          <a:bodyPr wrap="square" rtlCol="0">
            <a:spAutoFit/>
          </a:bodyPr>
          <a:lstStyle/>
          <a:p>
            <a:r>
              <a:rPr lang="en-US" sz="1200" dirty="0" smtClean="0"/>
              <a:t>Light Input</a:t>
            </a:r>
            <a:endParaRPr lang="en-US" sz="1200" dirty="0"/>
          </a:p>
        </p:txBody>
      </p:sp>
      <p:sp>
        <p:nvSpPr>
          <p:cNvPr id="8" name="TextBox 7"/>
          <p:cNvSpPr txBox="1"/>
          <p:nvPr/>
        </p:nvSpPr>
        <p:spPr>
          <a:xfrm>
            <a:off x="4953000" y="1828800"/>
            <a:ext cx="1066800" cy="276999"/>
          </a:xfrm>
          <a:prstGeom prst="rect">
            <a:avLst/>
          </a:prstGeom>
          <a:solidFill>
            <a:srgbClr val="9FEB53"/>
          </a:solidFill>
        </p:spPr>
        <p:txBody>
          <a:bodyPr wrap="square" rtlCol="0">
            <a:spAutoFit/>
          </a:bodyPr>
          <a:lstStyle/>
          <a:p>
            <a:r>
              <a:rPr lang="en-US" sz="1200" dirty="0" smtClean="0"/>
              <a:t>Ignition Input</a:t>
            </a:r>
            <a:endParaRPr lang="en-US" sz="1200" dirty="0"/>
          </a:p>
        </p:txBody>
      </p:sp>
      <p:sp>
        <p:nvSpPr>
          <p:cNvPr id="9" name="TextBox 8"/>
          <p:cNvSpPr txBox="1"/>
          <p:nvPr/>
        </p:nvSpPr>
        <p:spPr>
          <a:xfrm>
            <a:off x="6096000" y="2514600"/>
            <a:ext cx="914400" cy="276999"/>
          </a:xfrm>
          <a:prstGeom prst="rect">
            <a:avLst/>
          </a:prstGeom>
          <a:solidFill>
            <a:srgbClr val="9FEB53"/>
          </a:solidFill>
        </p:spPr>
        <p:txBody>
          <a:bodyPr wrap="square" rtlCol="0">
            <a:spAutoFit/>
          </a:bodyPr>
          <a:lstStyle/>
          <a:p>
            <a:r>
              <a:rPr lang="en-US" sz="1200" dirty="0" smtClean="0"/>
              <a:t>Door Input</a:t>
            </a:r>
            <a:endParaRPr lang="en-US" sz="1200" dirty="0"/>
          </a:p>
        </p:txBody>
      </p:sp>
      <p:cxnSp>
        <p:nvCxnSpPr>
          <p:cNvPr id="11" name="Straight Arrow Connector 10"/>
          <p:cNvCxnSpPr>
            <a:stCxn id="7" idx="2"/>
          </p:cNvCxnSpPr>
          <p:nvPr/>
        </p:nvCxnSpPr>
        <p:spPr>
          <a:xfrm>
            <a:off x="4876800" y="2562999"/>
            <a:ext cx="609600" cy="942201"/>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5486400" y="2133600"/>
            <a:ext cx="152400" cy="12192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a:off x="5867400" y="2819400"/>
            <a:ext cx="457200" cy="6858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7543800" y="2362200"/>
            <a:ext cx="1600200" cy="461665"/>
          </a:xfrm>
          <a:prstGeom prst="rect">
            <a:avLst/>
          </a:prstGeom>
          <a:solidFill>
            <a:srgbClr val="9FEB53"/>
          </a:solidFill>
        </p:spPr>
        <p:txBody>
          <a:bodyPr wrap="square" rtlCol="0">
            <a:spAutoFit/>
          </a:bodyPr>
          <a:lstStyle/>
          <a:p>
            <a:r>
              <a:rPr lang="en-US" sz="1200" dirty="0" smtClean="0"/>
              <a:t>LED representing car alarm</a:t>
            </a:r>
            <a:endParaRPr lang="en-US" sz="1200" dirty="0"/>
          </a:p>
        </p:txBody>
      </p:sp>
      <p:cxnSp>
        <p:nvCxnSpPr>
          <p:cNvPr id="17" name="Straight Arrow Connector 16"/>
          <p:cNvCxnSpPr/>
          <p:nvPr/>
        </p:nvCxnSpPr>
        <p:spPr>
          <a:xfrm flipH="1">
            <a:off x="7620000" y="2895600"/>
            <a:ext cx="533400" cy="12954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0" y="1295400"/>
            <a:ext cx="1524000" cy="369332"/>
          </a:xfrm>
          <a:prstGeom prst="rect">
            <a:avLst/>
          </a:prstGeom>
          <a:solidFill>
            <a:schemeClr val="accent6">
              <a:lumMod val="75000"/>
            </a:schemeClr>
          </a:solidFill>
          <a:ln>
            <a:solidFill>
              <a:schemeClr val="tx1"/>
            </a:solidFill>
          </a:ln>
        </p:spPr>
        <p:txBody>
          <a:bodyPr wrap="square" rtlCol="0">
            <a:spAutoFit/>
          </a:bodyPr>
          <a:lstStyle/>
          <a:p>
            <a:r>
              <a:rPr lang="en-US" dirty="0" smtClean="0"/>
              <a:t> Schematics:</a:t>
            </a:r>
            <a:endParaRPr lang="en-US" dirty="0"/>
          </a:p>
        </p:txBody>
      </p:sp>
      <p:sp>
        <p:nvSpPr>
          <p:cNvPr id="24" name="TextBox 23"/>
          <p:cNvSpPr txBox="1"/>
          <p:nvPr/>
        </p:nvSpPr>
        <p:spPr>
          <a:xfrm>
            <a:off x="1600200" y="5574268"/>
            <a:ext cx="1219200" cy="369332"/>
          </a:xfrm>
          <a:prstGeom prst="rect">
            <a:avLst/>
          </a:prstGeom>
          <a:solidFill>
            <a:schemeClr val="bg1"/>
          </a:solidFill>
          <a:ln>
            <a:solidFill>
              <a:schemeClr val="tx1"/>
            </a:solidFill>
          </a:ln>
        </p:spPr>
        <p:txBody>
          <a:bodyPr wrap="square" rtlCol="0">
            <a:spAutoFit/>
          </a:bodyPr>
          <a:lstStyle/>
          <a:p>
            <a:r>
              <a:rPr lang="en-US" dirty="0" smtClean="0"/>
              <a:t> </a:t>
            </a:r>
            <a:r>
              <a:rPr lang="en-US" dirty="0" smtClean="0"/>
              <a:t>X </a:t>
            </a:r>
            <a:r>
              <a:rPr lang="en-US" dirty="0" smtClean="0"/>
              <a:t>= (ID)+L</a:t>
            </a:r>
            <a:endParaRPr lang="en-US" dirty="0"/>
          </a:p>
        </p:txBody>
      </p:sp>
      <p:sp>
        <p:nvSpPr>
          <p:cNvPr id="25" name="TextBox 24"/>
          <p:cNvSpPr txBox="1"/>
          <p:nvPr/>
        </p:nvSpPr>
        <p:spPr>
          <a:xfrm>
            <a:off x="6096000" y="1371600"/>
            <a:ext cx="1219200" cy="369332"/>
          </a:xfrm>
          <a:prstGeom prst="rect">
            <a:avLst/>
          </a:prstGeom>
          <a:noFill/>
          <a:ln>
            <a:solidFill>
              <a:schemeClr val="tx1"/>
            </a:solidFill>
          </a:ln>
        </p:spPr>
        <p:txBody>
          <a:bodyPr wrap="square" rtlCol="0">
            <a:spAutoFit/>
          </a:bodyPr>
          <a:lstStyle/>
          <a:p>
            <a:r>
              <a:rPr lang="en-US" dirty="0" err="1" smtClean="0"/>
              <a:t>Multisim</a:t>
            </a:r>
            <a:endParaRPr lang="en-US" dirty="0"/>
          </a:p>
        </p:txBody>
      </p:sp>
      <p:graphicFrame>
        <p:nvGraphicFramePr>
          <p:cNvPr id="18" name="Table 17"/>
          <p:cNvGraphicFramePr>
            <a:graphicFrameLocks noGrp="1"/>
          </p:cNvGraphicFramePr>
          <p:nvPr/>
        </p:nvGraphicFramePr>
        <p:xfrm>
          <a:off x="1524000" y="2209800"/>
          <a:ext cx="1295401" cy="2666994"/>
        </p:xfrm>
        <a:graphic>
          <a:graphicData uri="http://schemas.openxmlformats.org/drawingml/2006/table">
            <a:tbl>
              <a:tblPr/>
              <a:tblGrid>
                <a:gridCol w="278451"/>
                <a:gridCol w="278451"/>
                <a:gridCol w="278451"/>
                <a:gridCol w="460048"/>
              </a:tblGrid>
              <a:tr h="294967">
                <a:tc>
                  <a:txBody>
                    <a:bodyPr/>
                    <a:lstStyle/>
                    <a:p>
                      <a:pPr algn="ctr" fontAlgn="b"/>
                      <a:r>
                        <a:rPr lang="en-US" sz="1100" b="0" i="0" u="none" strike="noStrike" dirty="0">
                          <a:solidFill>
                            <a:srgbClr val="000000"/>
                          </a:solidFill>
                          <a:latin typeface="Calibri"/>
                        </a:rPr>
                        <a:t>L</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smtClean="0">
                          <a:solidFill>
                            <a:srgbClr val="000000"/>
                          </a:solidFill>
                          <a:latin typeface="Calibri"/>
                        </a:rPr>
                        <a:t>D</a:t>
                      </a:r>
                      <a:endParaRPr lang="en-US" sz="1100" b="0" i="0" u="none" strike="noStrike" dirty="0">
                        <a:solidFill>
                          <a:srgbClr val="000000"/>
                        </a:solidFill>
                        <a:latin typeface="Calibri"/>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smtClean="0">
                          <a:solidFill>
                            <a:srgbClr val="000000"/>
                          </a:solidFill>
                          <a:latin typeface="Calibri"/>
                        </a:rPr>
                        <a:t>I</a:t>
                      </a:r>
                      <a:endParaRPr lang="en-US" sz="1100" b="0" i="0" u="none" strike="noStrike" dirty="0">
                        <a:solidFill>
                          <a:srgbClr val="000000"/>
                        </a:solidFill>
                        <a:latin typeface="Calibri"/>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smtClean="0">
                          <a:solidFill>
                            <a:srgbClr val="000000"/>
                          </a:solidFill>
                          <a:latin typeface="Calibri"/>
                        </a:rPr>
                        <a:t> X</a:t>
                      </a:r>
                      <a:endParaRPr lang="en-US" sz="1100" b="0" i="0" u="none" strike="noStrike" dirty="0">
                        <a:solidFill>
                          <a:srgbClr val="000000"/>
                        </a:solidFill>
                        <a:latin typeface="Calibri"/>
                      </a:endParaRP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94967">
                <a:tc>
                  <a:txBody>
                    <a:bodyPr/>
                    <a:lstStyle/>
                    <a:p>
                      <a:pPr algn="ctr" fontAlgn="b"/>
                      <a:r>
                        <a:rPr lang="en-US" sz="1100" b="0" i="0" u="none" strike="noStrike" dirty="0">
                          <a:solidFill>
                            <a:srgbClr val="000000"/>
                          </a:solidFill>
                          <a:latin typeface="Calibri"/>
                        </a:rPr>
                        <a:t>0</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latin typeface="Calibri"/>
                        </a:rPr>
                        <a:t>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latin typeface="Calibri"/>
                        </a:rPr>
                        <a:t>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latin typeface="Calibri"/>
                        </a:rPr>
                        <a:t>0</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94967">
                <a:tc>
                  <a:txBody>
                    <a:bodyPr/>
                    <a:lstStyle/>
                    <a:p>
                      <a:pPr algn="ctr" fontAlgn="b"/>
                      <a:r>
                        <a:rPr lang="en-US" sz="1100" b="0" i="0" u="none" strike="noStrike">
                          <a:solidFill>
                            <a:srgbClr val="000000"/>
                          </a:solidFill>
                          <a:latin typeface="Calibri"/>
                        </a:rPr>
                        <a:t>0</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latin typeface="Calibri"/>
                        </a:rPr>
                        <a:t>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latin typeface="Calibri"/>
                        </a:rPr>
                        <a:t>1</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latin typeface="Calibri"/>
                        </a:rPr>
                        <a:t>0</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94967">
                <a:tc>
                  <a:txBody>
                    <a:bodyPr/>
                    <a:lstStyle/>
                    <a:p>
                      <a:pPr algn="ctr" fontAlgn="b"/>
                      <a:r>
                        <a:rPr lang="en-US" sz="1100" b="0" i="0" u="none" strike="noStrike">
                          <a:solidFill>
                            <a:srgbClr val="000000"/>
                          </a:solidFill>
                          <a:latin typeface="Calibri"/>
                        </a:rPr>
                        <a:t>0</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latin typeface="Calibri"/>
                        </a:rPr>
                        <a:t>1</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latin typeface="Calibri"/>
                        </a:rPr>
                        <a:t>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latin typeface="Calibri"/>
                        </a:rPr>
                        <a:t>0</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94967">
                <a:tc>
                  <a:txBody>
                    <a:bodyPr/>
                    <a:lstStyle/>
                    <a:p>
                      <a:pPr algn="ctr" fontAlgn="b"/>
                      <a:r>
                        <a:rPr lang="en-US" sz="1100" b="0" i="0" u="none" strike="noStrike">
                          <a:solidFill>
                            <a:srgbClr val="000000"/>
                          </a:solidFill>
                          <a:latin typeface="Calibri"/>
                        </a:rPr>
                        <a:t>0</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latin typeface="Calibri"/>
                        </a:rPr>
                        <a:t>1</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latin typeface="Calibri"/>
                        </a:rPr>
                        <a:t>1</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latin typeface="Calibri"/>
                        </a:rPr>
                        <a:t>1</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94967">
                <a:tc>
                  <a:txBody>
                    <a:bodyPr/>
                    <a:lstStyle/>
                    <a:p>
                      <a:pPr algn="ctr" fontAlgn="b"/>
                      <a:r>
                        <a:rPr lang="en-US" sz="1100" b="0" i="0" u="none" strike="noStrike">
                          <a:solidFill>
                            <a:srgbClr val="000000"/>
                          </a:solidFill>
                          <a:latin typeface="Calibri"/>
                        </a:rPr>
                        <a:t>1</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latin typeface="Calibri"/>
                        </a:rPr>
                        <a:t>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latin typeface="Calibri"/>
                        </a:rPr>
                        <a:t>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latin typeface="Calibri"/>
                        </a:rPr>
                        <a:t>1</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94967">
                <a:tc>
                  <a:txBody>
                    <a:bodyPr/>
                    <a:lstStyle/>
                    <a:p>
                      <a:pPr algn="ctr" fontAlgn="b"/>
                      <a:r>
                        <a:rPr lang="en-US" sz="1100" b="0" i="0" u="none" strike="noStrike">
                          <a:solidFill>
                            <a:srgbClr val="000000"/>
                          </a:solidFill>
                          <a:latin typeface="Calibri"/>
                        </a:rPr>
                        <a:t>1</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latin typeface="Calibri"/>
                        </a:rPr>
                        <a:t>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latin typeface="Calibri"/>
                        </a:rPr>
                        <a:t>1</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latin typeface="Calibri"/>
                        </a:rPr>
                        <a:t>0</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94967">
                <a:tc>
                  <a:txBody>
                    <a:bodyPr/>
                    <a:lstStyle/>
                    <a:p>
                      <a:pPr algn="ctr" fontAlgn="b"/>
                      <a:r>
                        <a:rPr lang="en-US" sz="1100" b="0" i="0" u="none" strike="noStrike">
                          <a:solidFill>
                            <a:srgbClr val="000000"/>
                          </a:solidFill>
                          <a:latin typeface="Calibri"/>
                        </a:rPr>
                        <a:t>1</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latin typeface="Calibri"/>
                        </a:rPr>
                        <a:t>1</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latin typeface="Calibri"/>
                        </a:rPr>
                        <a:t>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latin typeface="Calibri"/>
                        </a:rPr>
                        <a:t>1</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07258">
                <a:tc>
                  <a:txBody>
                    <a:bodyPr/>
                    <a:lstStyle/>
                    <a:p>
                      <a:pPr algn="ctr" fontAlgn="b"/>
                      <a:r>
                        <a:rPr lang="en-US" sz="1100" b="0" i="0" u="none" strike="noStrike">
                          <a:solidFill>
                            <a:srgbClr val="000000"/>
                          </a:solidFill>
                          <a:latin typeface="Calibri"/>
                        </a:rPr>
                        <a:t>1</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latin typeface="Calibri"/>
                        </a:rPr>
                        <a:t>1</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latin typeface="Calibri"/>
                        </a:rPr>
                        <a:t>1</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latin typeface="Calibri"/>
                        </a:rPr>
                        <a:t>1</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20" name="TextBox 19"/>
          <p:cNvSpPr txBox="1"/>
          <p:nvPr/>
        </p:nvSpPr>
        <p:spPr>
          <a:xfrm>
            <a:off x="1447800" y="1688068"/>
            <a:ext cx="1524000" cy="369332"/>
          </a:xfrm>
          <a:prstGeom prst="rect">
            <a:avLst/>
          </a:prstGeom>
          <a:noFill/>
          <a:ln>
            <a:solidFill>
              <a:schemeClr val="tx1"/>
            </a:solidFill>
          </a:ln>
        </p:spPr>
        <p:txBody>
          <a:bodyPr wrap="square" rtlCol="0">
            <a:spAutoFit/>
          </a:bodyPr>
          <a:lstStyle/>
          <a:p>
            <a:r>
              <a:rPr lang="en-US" dirty="0" smtClean="0"/>
              <a:t>Truth Table</a:t>
            </a:r>
            <a:endParaRPr lang="en-US" dirty="0"/>
          </a:p>
        </p:txBody>
      </p:sp>
      <p:sp>
        <p:nvSpPr>
          <p:cNvPr id="21" name="TextBox 20"/>
          <p:cNvSpPr txBox="1"/>
          <p:nvPr/>
        </p:nvSpPr>
        <p:spPr>
          <a:xfrm>
            <a:off x="1295400" y="4876800"/>
            <a:ext cx="1981200" cy="646331"/>
          </a:xfrm>
          <a:prstGeom prst="rect">
            <a:avLst/>
          </a:prstGeom>
          <a:noFill/>
          <a:ln>
            <a:solidFill>
              <a:schemeClr val="tx1"/>
            </a:solidFill>
          </a:ln>
        </p:spPr>
        <p:txBody>
          <a:bodyPr wrap="square" rtlCol="0">
            <a:spAutoFit/>
          </a:bodyPr>
          <a:lstStyle/>
          <a:p>
            <a:r>
              <a:rPr lang="en-US" dirty="0" smtClean="0"/>
              <a:t>Equation found from truth table*</a:t>
            </a:r>
            <a:endParaRPr lang="en-US" dirty="0"/>
          </a:p>
        </p:txBody>
      </p:sp>
      <p:sp>
        <p:nvSpPr>
          <p:cNvPr id="22" name="TextBox 21"/>
          <p:cNvSpPr txBox="1"/>
          <p:nvPr/>
        </p:nvSpPr>
        <p:spPr>
          <a:xfrm>
            <a:off x="4419600" y="4953000"/>
            <a:ext cx="914400" cy="276999"/>
          </a:xfrm>
          <a:prstGeom prst="rect">
            <a:avLst/>
          </a:prstGeom>
          <a:solidFill>
            <a:srgbClr val="9FEB53"/>
          </a:solidFill>
        </p:spPr>
        <p:txBody>
          <a:bodyPr wrap="square" rtlCol="0">
            <a:spAutoFit/>
          </a:bodyPr>
          <a:lstStyle/>
          <a:p>
            <a:r>
              <a:rPr lang="en-US" sz="1200" dirty="0" smtClean="0"/>
              <a:t>Switches</a:t>
            </a:r>
            <a:endParaRPr lang="en-US" sz="1200" dirty="0"/>
          </a:p>
        </p:txBody>
      </p:sp>
      <p:cxnSp>
        <p:nvCxnSpPr>
          <p:cNvPr id="23" name="Straight Arrow Connector 22"/>
          <p:cNvCxnSpPr/>
          <p:nvPr/>
        </p:nvCxnSpPr>
        <p:spPr>
          <a:xfrm>
            <a:off x="5334000" y="5257800"/>
            <a:ext cx="152400" cy="8382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5181600" y="4267200"/>
            <a:ext cx="914400" cy="276999"/>
          </a:xfrm>
          <a:prstGeom prst="rect">
            <a:avLst/>
          </a:prstGeom>
          <a:solidFill>
            <a:srgbClr val="9FEB53"/>
          </a:solidFill>
        </p:spPr>
        <p:txBody>
          <a:bodyPr wrap="square" rtlCol="0">
            <a:spAutoFit/>
          </a:bodyPr>
          <a:lstStyle/>
          <a:p>
            <a:r>
              <a:rPr lang="en-US" sz="1200" dirty="0" smtClean="0"/>
              <a:t>And Gate</a:t>
            </a:r>
            <a:endParaRPr lang="en-US" sz="1200" dirty="0"/>
          </a:p>
        </p:txBody>
      </p:sp>
      <p:cxnSp>
        <p:nvCxnSpPr>
          <p:cNvPr id="29" name="Straight Arrow Connector 28"/>
          <p:cNvCxnSpPr/>
          <p:nvPr/>
        </p:nvCxnSpPr>
        <p:spPr>
          <a:xfrm flipV="1">
            <a:off x="6096000" y="3733800"/>
            <a:ext cx="228600" cy="5334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6248400" y="4648200"/>
            <a:ext cx="914400" cy="276999"/>
          </a:xfrm>
          <a:prstGeom prst="rect">
            <a:avLst/>
          </a:prstGeom>
          <a:solidFill>
            <a:srgbClr val="9FEB53"/>
          </a:solidFill>
        </p:spPr>
        <p:txBody>
          <a:bodyPr wrap="square" rtlCol="0">
            <a:spAutoFit/>
          </a:bodyPr>
          <a:lstStyle/>
          <a:p>
            <a:r>
              <a:rPr lang="en-US" sz="1200" dirty="0" smtClean="0"/>
              <a:t>Or Gate</a:t>
            </a:r>
            <a:endParaRPr lang="en-US" sz="1200" dirty="0"/>
          </a:p>
        </p:txBody>
      </p:sp>
      <p:cxnSp>
        <p:nvCxnSpPr>
          <p:cNvPr id="32" name="Straight Arrow Connector 31"/>
          <p:cNvCxnSpPr/>
          <p:nvPr/>
        </p:nvCxnSpPr>
        <p:spPr>
          <a:xfrm flipV="1">
            <a:off x="6858000" y="4038600"/>
            <a:ext cx="152400" cy="6096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6934200" y="5334000"/>
            <a:ext cx="914400" cy="276999"/>
          </a:xfrm>
          <a:prstGeom prst="rect">
            <a:avLst/>
          </a:prstGeom>
          <a:solidFill>
            <a:srgbClr val="9FEB53"/>
          </a:solidFill>
        </p:spPr>
        <p:txBody>
          <a:bodyPr wrap="square" rtlCol="0">
            <a:spAutoFit/>
          </a:bodyPr>
          <a:lstStyle/>
          <a:p>
            <a:r>
              <a:rPr lang="en-US" sz="1200" dirty="0" smtClean="0"/>
              <a:t>Resistors</a:t>
            </a:r>
            <a:endParaRPr lang="en-US" sz="1200" dirty="0"/>
          </a:p>
        </p:txBody>
      </p:sp>
      <p:cxnSp>
        <p:nvCxnSpPr>
          <p:cNvPr id="35" name="Straight Arrow Connector 34"/>
          <p:cNvCxnSpPr/>
          <p:nvPr/>
        </p:nvCxnSpPr>
        <p:spPr>
          <a:xfrm flipH="1">
            <a:off x="5867400" y="5562600"/>
            <a:ext cx="1066800" cy="3810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flipH="1">
            <a:off x="6172200" y="5562600"/>
            <a:ext cx="762000" cy="3810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flipH="1">
            <a:off x="6400800" y="5562600"/>
            <a:ext cx="533400" cy="4572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609600" y="6043136"/>
            <a:ext cx="3581400" cy="738664"/>
          </a:xfrm>
          <a:prstGeom prst="rect">
            <a:avLst/>
          </a:prstGeom>
          <a:noFill/>
          <a:ln>
            <a:solidFill>
              <a:schemeClr val="tx1"/>
            </a:solidFill>
          </a:ln>
        </p:spPr>
        <p:txBody>
          <a:bodyPr wrap="square" rtlCol="0">
            <a:spAutoFit/>
          </a:bodyPr>
          <a:lstStyle/>
          <a:p>
            <a:r>
              <a:rPr lang="en-US" dirty="0" smtClean="0"/>
              <a:t>* </a:t>
            </a:r>
            <a:r>
              <a:rPr lang="en-US" sz="1200" dirty="0" smtClean="0"/>
              <a:t>There was a mistake made when finding this equation. Because of this the circuit built gives off false positives.  </a:t>
            </a:r>
            <a:endParaRPr lang="en-US"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1295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p:cNvSpPr>
            <a:spLocks noGrp="1"/>
          </p:cNvSpPr>
          <p:nvPr>
            <p:ph type="title"/>
          </p:nvPr>
        </p:nvSpPr>
        <p:spPr>
          <a:xfrm>
            <a:off x="457200" y="76200"/>
            <a:ext cx="8229600" cy="1143000"/>
          </a:xfrm>
        </p:spPr>
        <p:txBody>
          <a:bodyPr>
            <a:normAutofit fontScale="90000"/>
          </a:bodyPr>
          <a:lstStyle/>
          <a:p>
            <a:r>
              <a:rPr lang="en-US" dirty="0" smtClean="0"/>
              <a:t>Lab 3</a:t>
            </a:r>
            <a:br>
              <a:rPr lang="en-US" dirty="0" smtClean="0"/>
            </a:br>
            <a:r>
              <a:rPr lang="en-US" sz="1800" dirty="0" smtClean="0"/>
              <a:t>(Mid Term)</a:t>
            </a:r>
            <a:r>
              <a:rPr lang="en-US" dirty="0" smtClean="0"/>
              <a:t/>
            </a:r>
            <a:br>
              <a:rPr lang="en-US" dirty="0" smtClean="0"/>
            </a:br>
            <a:r>
              <a:rPr lang="en-US" dirty="0" smtClean="0"/>
              <a:t>Car Alarm</a:t>
            </a:r>
            <a:endParaRPr lang="en-US" dirty="0"/>
          </a:p>
        </p:txBody>
      </p:sp>
      <p:sp>
        <p:nvSpPr>
          <p:cNvPr id="6" name="TextBox 5"/>
          <p:cNvSpPr txBox="1"/>
          <p:nvPr/>
        </p:nvSpPr>
        <p:spPr>
          <a:xfrm>
            <a:off x="0" y="1295400"/>
            <a:ext cx="1219200" cy="369332"/>
          </a:xfrm>
          <a:prstGeom prst="rect">
            <a:avLst/>
          </a:prstGeom>
          <a:solidFill>
            <a:srgbClr val="FF0000"/>
          </a:solidFill>
          <a:ln>
            <a:solidFill>
              <a:schemeClr val="tx1"/>
            </a:solidFill>
          </a:ln>
        </p:spPr>
        <p:txBody>
          <a:bodyPr wrap="square" rtlCol="0">
            <a:spAutoFit/>
          </a:bodyPr>
          <a:lstStyle/>
          <a:p>
            <a:r>
              <a:rPr lang="en-US" dirty="0" smtClean="0"/>
              <a:t>Lab Work:</a:t>
            </a:r>
            <a:endParaRPr lang="en-US" dirty="0"/>
          </a:p>
        </p:txBody>
      </p:sp>
      <p:pic>
        <p:nvPicPr>
          <p:cNvPr id="1027" name="Picture 3" descr="C:\Users\Dakota\Pictures\Screenshots\Screenshot (11).png"/>
          <p:cNvPicPr>
            <a:picLocks noChangeAspect="1" noChangeArrowheads="1"/>
          </p:cNvPicPr>
          <p:nvPr/>
        </p:nvPicPr>
        <p:blipFill>
          <a:blip r:embed="rId3" cstate="print"/>
          <a:srcRect l="32015" t="18367" r="13125"/>
          <a:stretch>
            <a:fillRect/>
          </a:stretch>
        </p:blipFill>
        <p:spPr bwMode="auto">
          <a:xfrm>
            <a:off x="2057400" y="1905000"/>
            <a:ext cx="5257800" cy="4400855"/>
          </a:xfrm>
          <a:prstGeom prst="rect">
            <a:avLst/>
          </a:prstGeom>
          <a:noFill/>
        </p:spPr>
      </p:pic>
      <p:sp>
        <p:nvSpPr>
          <p:cNvPr id="7" name="TextBox 6"/>
          <p:cNvSpPr txBox="1"/>
          <p:nvPr/>
        </p:nvSpPr>
        <p:spPr>
          <a:xfrm>
            <a:off x="609600" y="4876800"/>
            <a:ext cx="914400" cy="276999"/>
          </a:xfrm>
          <a:prstGeom prst="rect">
            <a:avLst/>
          </a:prstGeom>
          <a:solidFill>
            <a:srgbClr val="9FEB53"/>
          </a:solidFill>
        </p:spPr>
        <p:txBody>
          <a:bodyPr wrap="square" rtlCol="0">
            <a:spAutoFit/>
          </a:bodyPr>
          <a:lstStyle/>
          <a:p>
            <a:r>
              <a:rPr lang="en-US" sz="1200" dirty="0" smtClean="0"/>
              <a:t>Light Input</a:t>
            </a:r>
            <a:endParaRPr lang="en-US" sz="1200" dirty="0"/>
          </a:p>
        </p:txBody>
      </p:sp>
      <p:cxnSp>
        <p:nvCxnSpPr>
          <p:cNvPr id="8" name="Straight Arrow Connector 7"/>
          <p:cNvCxnSpPr/>
          <p:nvPr/>
        </p:nvCxnSpPr>
        <p:spPr>
          <a:xfrm>
            <a:off x="1524000" y="5181600"/>
            <a:ext cx="1447800" cy="609600"/>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609600" y="3657600"/>
            <a:ext cx="1066800" cy="276999"/>
          </a:xfrm>
          <a:prstGeom prst="rect">
            <a:avLst/>
          </a:prstGeom>
          <a:solidFill>
            <a:srgbClr val="9FEB53"/>
          </a:solidFill>
        </p:spPr>
        <p:txBody>
          <a:bodyPr wrap="square" rtlCol="0">
            <a:spAutoFit/>
          </a:bodyPr>
          <a:lstStyle/>
          <a:p>
            <a:r>
              <a:rPr lang="en-US" sz="1200" dirty="0" smtClean="0"/>
              <a:t>Ignition Input</a:t>
            </a:r>
            <a:endParaRPr lang="en-US" sz="1200" dirty="0"/>
          </a:p>
        </p:txBody>
      </p:sp>
      <p:sp>
        <p:nvSpPr>
          <p:cNvPr id="11" name="TextBox 10"/>
          <p:cNvSpPr txBox="1"/>
          <p:nvPr/>
        </p:nvSpPr>
        <p:spPr>
          <a:xfrm>
            <a:off x="838200" y="3276600"/>
            <a:ext cx="914400" cy="276999"/>
          </a:xfrm>
          <a:prstGeom prst="rect">
            <a:avLst/>
          </a:prstGeom>
          <a:solidFill>
            <a:srgbClr val="9FEB53"/>
          </a:solidFill>
        </p:spPr>
        <p:txBody>
          <a:bodyPr wrap="square" rtlCol="0">
            <a:spAutoFit/>
          </a:bodyPr>
          <a:lstStyle/>
          <a:p>
            <a:r>
              <a:rPr lang="en-US" sz="1200" dirty="0" smtClean="0"/>
              <a:t>Door Input</a:t>
            </a:r>
            <a:endParaRPr lang="en-US" sz="1200" dirty="0"/>
          </a:p>
        </p:txBody>
      </p:sp>
      <p:cxnSp>
        <p:nvCxnSpPr>
          <p:cNvPr id="12" name="Straight Arrow Connector 11"/>
          <p:cNvCxnSpPr>
            <a:stCxn id="10" idx="3"/>
          </p:cNvCxnSpPr>
          <p:nvPr/>
        </p:nvCxnSpPr>
        <p:spPr>
          <a:xfrm>
            <a:off x="1676400" y="3796100"/>
            <a:ext cx="1219200" cy="1156900"/>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1752600" y="3581400"/>
            <a:ext cx="1219200" cy="1219200"/>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685800" y="4191000"/>
            <a:ext cx="914400" cy="276999"/>
          </a:xfrm>
          <a:prstGeom prst="rect">
            <a:avLst/>
          </a:prstGeom>
          <a:solidFill>
            <a:srgbClr val="9FEB53"/>
          </a:solidFill>
        </p:spPr>
        <p:txBody>
          <a:bodyPr wrap="square" rtlCol="0">
            <a:spAutoFit/>
          </a:bodyPr>
          <a:lstStyle/>
          <a:p>
            <a:r>
              <a:rPr lang="en-US" sz="1200" dirty="0" smtClean="0"/>
              <a:t>Resistors</a:t>
            </a:r>
            <a:endParaRPr lang="en-US" sz="1200" dirty="0"/>
          </a:p>
        </p:txBody>
      </p:sp>
      <p:cxnSp>
        <p:nvCxnSpPr>
          <p:cNvPr id="19" name="Straight Arrow Connector 18"/>
          <p:cNvCxnSpPr/>
          <p:nvPr/>
        </p:nvCxnSpPr>
        <p:spPr>
          <a:xfrm>
            <a:off x="1600200" y="4191000"/>
            <a:ext cx="914400" cy="609600"/>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1600200" y="4191000"/>
            <a:ext cx="838200" cy="762000"/>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1600200" y="4177100"/>
            <a:ext cx="838200" cy="928300"/>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2590800" y="3429000"/>
            <a:ext cx="914400" cy="276999"/>
          </a:xfrm>
          <a:prstGeom prst="rect">
            <a:avLst/>
          </a:prstGeom>
          <a:solidFill>
            <a:srgbClr val="9FEB53"/>
          </a:solidFill>
        </p:spPr>
        <p:txBody>
          <a:bodyPr wrap="square" rtlCol="0">
            <a:spAutoFit/>
          </a:bodyPr>
          <a:lstStyle/>
          <a:p>
            <a:r>
              <a:rPr lang="en-US" sz="1200" dirty="0" smtClean="0"/>
              <a:t>Switches</a:t>
            </a:r>
            <a:endParaRPr lang="en-US" sz="1200" dirty="0"/>
          </a:p>
        </p:txBody>
      </p:sp>
      <p:cxnSp>
        <p:nvCxnSpPr>
          <p:cNvPr id="26" name="Straight Arrow Connector 25"/>
          <p:cNvCxnSpPr/>
          <p:nvPr/>
        </p:nvCxnSpPr>
        <p:spPr>
          <a:xfrm>
            <a:off x="2743200" y="3733800"/>
            <a:ext cx="381000" cy="1066800"/>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4267200" y="2514600"/>
            <a:ext cx="914400" cy="276999"/>
          </a:xfrm>
          <a:prstGeom prst="rect">
            <a:avLst/>
          </a:prstGeom>
          <a:solidFill>
            <a:srgbClr val="9FEB53"/>
          </a:solidFill>
        </p:spPr>
        <p:txBody>
          <a:bodyPr wrap="square" rtlCol="0">
            <a:spAutoFit/>
          </a:bodyPr>
          <a:lstStyle/>
          <a:p>
            <a:r>
              <a:rPr lang="en-US" sz="1200" dirty="0" smtClean="0"/>
              <a:t>And Gate</a:t>
            </a:r>
            <a:endParaRPr lang="en-US" sz="1200" dirty="0"/>
          </a:p>
        </p:txBody>
      </p:sp>
      <p:cxnSp>
        <p:nvCxnSpPr>
          <p:cNvPr id="29" name="Straight Arrow Connector 28"/>
          <p:cNvCxnSpPr/>
          <p:nvPr/>
        </p:nvCxnSpPr>
        <p:spPr>
          <a:xfrm>
            <a:off x="4572000" y="2819400"/>
            <a:ext cx="228600" cy="838200"/>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5257800" y="6504801"/>
            <a:ext cx="914400" cy="276999"/>
          </a:xfrm>
          <a:prstGeom prst="rect">
            <a:avLst/>
          </a:prstGeom>
          <a:solidFill>
            <a:srgbClr val="9FEB53"/>
          </a:solidFill>
        </p:spPr>
        <p:txBody>
          <a:bodyPr wrap="square" rtlCol="0">
            <a:spAutoFit/>
          </a:bodyPr>
          <a:lstStyle/>
          <a:p>
            <a:r>
              <a:rPr lang="en-US" sz="1200" dirty="0" smtClean="0"/>
              <a:t>Or Gate</a:t>
            </a:r>
            <a:endParaRPr lang="en-US" sz="1200" dirty="0"/>
          </a:p>
        </p:txBody>
      </p:sp>
      <p:cxnSp>
        <p:nvCxnSpPr>
          <p:cNvPr id="32" name="Straight Arrow Connector 31"/>
          <p:cNvCxnSpPr/>
          <p:nvPr/>
        </p:nvCxnSpPr>
        <p:spPr>
          <a:xfrm flipH="1" flipV="1">
            <a:off x="4800600" y="5562600"/>
            <a:ext cx="457200" cy="990600"/>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7467600" y="1447800"/>
            <a:ext cx="1600200" cy="461665"/>
          </a:xfrm>
          <a:prstGeom prst="rect">
            <a:avLst/>
          </a:prstGeom>
          <a:solidFill>
            <a:srgbClr val="9FEB53"/>
          </a:solidFill>
        </p:spPr>
        <p:txBody>
          <a:bodyPr wrap="square" rtlCol="0">
            <a:spAutoFit/>
          </a:bodyPr>
          <a:lstStyle/>
          <a:p>
            <a:r>
              <a:rPr lang="en-US" sz="1200" dirty="0" smtClean="0"/>
              <a:t>LED representing car alarm</a:t>
            </a:r>
            <a:endParaRPr lang="en-US" sz="1200" dirty="0"/>
          </a:p>
        </p:txBody>
      </p:sp>
      <p:cxnSp>
        <p:nvCxnSpPr>
          <p:cNvPr id="35" name="Straight Arrow Connector 34"/>
          <p:cNvCxnSpPr/>
          <p:nvPr/>
        </p:nvCxnSpPr>
        <p:spPr>
          <a:xfrm flipH="1">
            <a:off x="7086600" y="1905000"/>
            <a:ext cx="381000" cy="152400"/>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1143000"/>
            <a:ext cx="2514600" cy="5355312"/>
          </a:xfrm>
          <a:prstGeom prst="rect">
            <a:avLst/>
          </a:prstGeom>
          <a:solidFill>
            <a:srgbClr val="9FEB53"/>
          </a:solidFill>
          <a:ln>
            <a:solidFill>
              <a:schemeClr val="tx1"/>
            </a:solidFill>
          </a:ln>
        </p:spPr>
        <p:txBody>
          <a:bodyPr wrap="square" rtlCol="0">
            <a:spAutoFit/>
          </a:bodyPr>
          <a:lstStyle/>
          <a:p>
            <a:r>
              <a:rPr lang="en-US" dirty="0" smtClean="0"/>
              <a:t>Equipment</a:t>
            </a:r>
          </a:p>
          <a:p>
            <a:pPr>
              <a:buFontTx/>
              <a:buChar char="-"/>
            </a:pPr>
            <a:r>
              <a:rPr lang="en-US" dirty="0" smtClean="0"/>
              <a:t>Breadboard </a:t>
            </a:r>
          </a:p>
          <a:p>
            <a:r>
              <a:rPr lang="en-US" dirty="0"/>
              <a:t>  </a:t>
            </a:r>
            <a:r>
              <a:rPr lang="en-US" dirty="0" smtClean="0"/>
              <a:t>     Brand: NI ELVIS II+</a:t>
            </a:r>
          </a:p>
          <a:p>
            <a:r>
              <a:rPr lang="en-US" dirty="0"/>
              <a:t>	</a:t>
            </a:r>
            <a:r>
              <a:rPr lang="en-US" dirty="0" smtClean="0"/>
              <a:t>SN: 1677D3B</a:t>
            </a:r>
          </a:p>
          <a:p>
            <a:r>
              <a:rPr lang="en-US" dirty="0" smtClean="0"/>
              <a:t>-BCD to 7 Segment Decoder</a:t>
            </a:r>
          </a:p>
          <a:p>
            <a:r>
              <a:rPr lang="en-US" dirty="0" smtClean="0"/>
              <a:t>	Chip: 74LS48D</a:t>
            </a:r>
          </a:p>
          <a:p>
            <a:pPr>
              <a:buFontTx/>
              <a:buChar char="-"/>
            </a:pPr>
            <a:r>
              <a:rPr lang="en-US" dirty="0" smtClean="0"/>
              <a:t>4 Bit Ripple Counter</a:t>
            </a:r>
          </a:p>
          <a:p>
            <a:r>
              <a:rPr lang="en-US" dirty="0"/>
              <a:t>	</a:t>
            </a:r>
            <a:r>
              <a:rPr lang="en-US" dirty="0" smtClean="0"/>
              <a:t>Chip: 74LS93D</a:t>
            </a:r>
          </a:p>
          <a:p>
            <a:pPr>
              <a:buFontTx/>
              <a:buChar char="-"/>
            </a:pPr>
            <a:r>
              <a:rPr lang="en-US" dirty="0" smtClean="0"/>
              <a:t>Tektronix TDS 220 Two Channel Digital Real-Time Oscilloscope</a:t>
            </a:r>
          </a:p>
          <a:p>
            <a:pPr lvl="2"/>
            <a:r>
              <a:rPr lang="en-US" dirty="0" smtClean="0"/>
              <a:t>SN:B068379</a:t>
            </a:r>
          </a:p>
          <a:p>
            <a:r>
              <a:rPr lang="en-US" dirty="0" smtClean="0"/>
              <a:t>-Man 74-7 Segment display</a:t>
            </a:r>
          </a:p>
          <a:p>
            <a:r>
              <a:rPr lang="en-US" dirty="0" smtClean="0"/>
              <a:t>-Miscellaneous Wire </a:t>
            </a:r>
          </a:p>
          <a:p>
            <a:endParaRPr lang="en-US" dirty="0" smtClean="0"/>
          </a:p>
          <a:p>
            <a:endParaRPr lang="en-US" dirty="0" smtClean="0"/>
          </a:p>
          <a:p>
            <a:r>
              <a:rPr lang="en-US" dirty="0"/>
              <a:t>	</a:t>
            </a:r>
            <a:endParaRPr lang="en-US" dirty="0" smtClean="0"/>
          </a:p>
        </p:txBody>
      </p:sp>
      <p:sp>
        <p:nvSpPr>
          <p:cNvPr id="5" name="Rectangle 4"/>
          <p:cNvSpPr/>
          <p:nvPr/>
        </p:nvSpPr>
        <p:spPr>
          <a:xfrm>
            <a:off x="0" y="0"/>
            <a:ext cx="9144000" cy="1143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p:cNvSpPr>
            <a:spLocks noGrp="1"/>
          </p:cNvSpPr>
          <p:nvPr>
            <p:ph type="title"/>
          </p:nvPr>
        </p:nvSpPr>
        <p:spPr>
          <a:xfrm>
            <a:off x="457200" y="0"/>
            <a:ext cx="8229600" cy="1143000"/>
          </a:xfrm>
        </p:spPr>
        <p:txBody>
          <a:bodyPr>
            <a:normAutofit fontScale="90000"/>
          </a:bodyPr>
          <a:lstStyle/>
          <a:p>
            <a:r>
              <a:rPr lang="en-US" dirty="0" smtClean="0"/>
              <a:t>Lab 4</a:t>
            </a:r>
            <a:br>
              <a:rPr lang="en-US" dirty="0" smtClean="0"/>
            </a:br>
            <a:r>
              <a:rPr lang="en-US" dirty="0" smtClean="0"/>
              <a:t>Binary Counter</a:t>
            </a:r>
            <a:endParaRPr lang="en-US" dirty="0"/>
          </a:p>
        </p:txBody>
      </p:sp>
      <p:sp>
        <p:nvSpPr>
          <p:cNvPr id="7" name="TextBox 6"/>
          <p:cNvSpPr txBox="1"/>
          <p:nvPr/>
        </p:nvSpPr>
        <p:spPr>
          <a:xfrm>
            <a:off x="2514600" y="1154668"/>
            <a:ext cx="6629400" cy="646331"/>
          </a:xfrm>
          <a:prstGeom prst="rect">
            <a:avLst/>
          </a:prstGeom>
          <a:solidFill>
            <a:srgbClr val="EA5454"/>
          </a:solidFill>
          <a:ln>
            <a:solidFill>
              <a:schemeClr val="tx1"/>
            </a:solidFill>
          </a:ln>
        </p:spPr>
        <p:txBody>
          <a:bodyPr wrap="square" rtlCol="0">
            <a:spAutoFit/>
          </a:bodyPr>
          <a:lstStyle/>
          <a:p>
            <a:r>
              <a:rPr lang="en-US" dirty="0" smtClean="0"/>
              <a:t>Objective: To have a 7 segment display count from 0 to F in hexadecimal.</a:t>
            </a:r>
            <a:endParaRPr lang="en-US" dirty="0"/>
          </a:p>
        </p:txBody>
      </p:sp>
      <p:sp>
        <p:nvSpPr>
          <p:cNvPr id="9" name="TextBox 8"/>
          <p:cNvSpPr txBox="1"/>
          <p:nvPr/>
        </p:nvSpPr>
        <p:spPr>
          <a:xfrm>
            <a:off x="2514600" y="1752600"/>
            <a:ext cx="6629400" cy="646331"/>
          </a:xfrm>
          <a:prstGeom prst="rect">
            <a:avLst/>
          </a:prstGeom>
          <a:solidFill>
            <a:srgbClr val="FFC000"/>
          </a:solidFill>
          <a:ln>
            <a:solidFill>
              <a:schemeClr val="tx1"/>
            </a:solidFill>
          </a:ln>
        </p:spPr>
        <p:txBody>
          <a:bodyPr wrap="square" rtlCol="0">
            <a:spAutoFit/>
          </a:bodyPr>
          <a:lstStyle/>
          <a:p>
            <a:r>
              <a:rPr lang="en-US" dirty="0" smtClean="0"/>
              <a:t>Background: A clock when used with a flip flop latch can be used to store information and count.</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1143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p:cNvSpPr>
            <a:spLocks noGrp="1"/>
          </p:cNvSpPr>
          <p:nvPr>
            <p:ph type="title"/>
          </p:nvPr>
        </p:nvSpPr>
        <p:spPr>
          <a:xfrm>
            <a:off x="457200" y="0"/>
            <a:ext cx="8229600" cy="1143000"/>
          </a:xfrm>
        </p:spPr>
        <p:txBody>
          <a:bodyPr>
            <a:normAutofit fontScale="90000"/>
          </a:bodyPr>
          <a:lstStyle/>
          <a:p>
            <a:r>
              <a:rPr lang="en-US" dirty="0" smtClean="0"/>
              <a:t>Lab 4</a:t>
            </a:r>
            <a:br>
              <a:rPr lang="en-US" dirty="0" smtClean="0"/>
            </a:br>
            <a:r>
              <a:rPr lang="en-US" dirty="0" smtClean="0"/>
              <a:t>Binary Counter</a:t>
            </a:r>
            <a:endParaRPr lang="en-US" dirty="0"/>
          </a:p>
        </p:txBody>
      </p:sp>
      <p:sp>
        <p:nvSpPr>
          <p:cNvPr id="6" name="TextBox 5"/>
          <p:cNvSpPr txBox="1"/>
          <p:nvPr/>
        </p:nvSpPr>
        <p:spPr>
          <a:xfrm>
            <a:off x="0" y="1143000"/>
            <a:ext cx="1524000" cy="369332"/>
          </a:xfrm>
          <a:prstGeom prst="rect">
            <a:avLst/>
          </a:prstGeom>
          <a:solidFill>
            <a:schemeClr val="accent6">
              <a:lumMod val="75000"/>
            </a:schemeClr>
          </a:solidFill>
          <a:ln>
            <a:solidFill>
              <a:schemeClr val="tx1"/>
            </a:solidFill>
          </a:ln>
        </p:spPr>
        <p:txBody>
          <a:bodyPr wrap="square" rtlCol="0">
            <a:spAutoFit/>
          </a:bodyPr>
          <a:lstStyle/>
          <a:p>
            <a:r>
              <a:rPr lang="en-US" dirty="0" smtClean="0"/>
              <a:t> Schematics:</a:t>
            </a:r>
            <a:endParaRPr lang="en-US" dirty="0"/>
          </a:p>
        </p:txBody>
      </p:sp>
      <p:pic>
        <p:nvPicPr>
          <p:cNvPr id="5123" name="Picture 3" descr="E:\Engineering\2014 Fall\Digital Fundamentals\lab 4\Capture.JPG"/>
          <p:cNvPicPr>
            <a:picLocks noChangeAspect="1" noChangeArrowheads="1"/>
          </p:cNvPicPr>
          <p:nvPr/>
        </p:nvPicPr>
        <p:blipFill>
          <a:blip r:embed="rId2" cstate="print"/>
          <a:srcRect/>
          <a:stretch>
            <a:fillRect/>
          </a:stretch>
        </p:blipFill>
        <p:spPr bwMode="auto">
          <a:xfrm>
            <a:off x="1905000" y="1752600"/>
            <a:ext cx="6096000" cy="4545074"/>
          </a:xfrm>
          <a:prstGeom prst="rect">
            <a:avLst/>
          </a:prstGeom>
          <a:noFill/>
        </p:spPr>
      </p:pic>
      <p:sp>
        <p:nvSpPr>
          <p:cNvPr id="7" name="TextBox 6"/>
          <p:cNvSpPr txBox="1"/>
          <p:nvPr/>
        </p:nvSpPr>
        <p:spPr>
          <a:xfrm>
            <a:off x="914400" y="2514600"/>
            <a:ext cx="914400" cy="461665"/>
          </a:xfrm>
          <a:prstGeom prst="rect">
            <a:avLst/>
          </a:prstGeom>
          <a:solidFill>
            <a:srgbClr val="9FEB53"/>
          </a:solidFill>
        </p:spPr>
        <p:txBody>
          <a:bodyPr wrap="square" rtlCol="0">
            <a:spAutoFit/>
          </a:bodyPr>
          <a:lstStyle/>
          <a:p>
            <a:r>
              <a:rPr lang="en-US" sz="1200" dirty="0" smtClean="0"/>
              <a:t>4-Bit Ripple Counter</a:t>
            </a:r>
            <a:endParaRPr lang="en-US" sz="1200" dirty="0"/>
          </a:p>
        </p:txBody>
      </p:sp>
      <p:cxnSp>
        <p:nvCxnSpPr>
          <p:cNvPr id="8" name="Straight Arrow Connector 7"/>
          <p:cNvCxnSpPr/>
          <p:nvPr/>
        </p:nvCxnSpPr>
        <p:spPr>
          <a:xfrm>
            <a:off x="1828800" y="2943999"/>
            <a:ext cx="1371600" cy="713601"/>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4495800" y="2590800"/>
            <a:ext cx="1295400" cy="461665"/>
          </a:xfrm>
          <a:prstGeom prst="rect">
            <a:avLst/>
          </a:prstGeom>
          <a:solidFill>
            <a:srgbClr val="9FEB53"/>
          </a:solidFill>
        </p:spPr>
        <p:txBody>
          <a:bodyPr wrap="square" rtlCol="0">
            <a:spAutoFit/>
          </a:bodyPr>
          <a:lstStyle/>
          <a:p>
            <a:r>
              <a:rPr lang="en-US" sz="1200" dirty="0" smtClean="0"/>
              <a:t>BCD to 7 Segment Decoder</a:t>
            </a:r>
            <a:endParaRPr lang="en-US" sz="1200" dirty="0"/>
          </a:p>
        </p:txBody>
      </p:sp>
      <p:cxnSp>
        <p:nvCxnSpPr>
          <p:cNvPr id="11" name="Straight Arrow Connector 10"/>
          <p:cNvCxnSpPr/>
          <p:nvPr/>
        </p:nvCxnSpPr>
        <p:spPr>
          <a:xfrm flipH="1">
            <a:off x="4800600" y="3048000"/>
            <a:ext cx="304800" cy="5334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7315200" y="2133600"/>
            <a:ext cx="914400" cy="461665"/>
          </a:xfrm>
          <a:prstGeom prst="rect">
            <a:avLst/>
          </a:prstGeom>
          <a:solidFill>
            <a:srgbClr val="9FEB53"/>
          </a:solidFill>
        </p:spPr>
        <p:txBody>
          <a:bodyPr wrap="square" rtlCol="0">
            <a:spAutoFit/>
          </a:bodyPr>
          <a:lstStyle/>
          <a:p>
            <a:r>
              <a:rPr lang="en-US" sz="1200" dirty="0" smtClean="0"/>
              <a:t>7 Segment Display</a:t>
            </a:r>
            <a:endParaRPr lang="en-US" sz="1200" dirty="0"/>
          </a:p>
        </p:txBody>
      </p:sp>
      <p:cxnSp>
        <p:nvCxnSpPr>
          <p:cNvPr id="14" name="Straight Arrow Connector 13"/>
          <p:cNvCxnSpPr/>
          <p:nvPr/>
        </p:nvCxnSpPr>
        <p:spPr>
          <a:xfrm flipH="1">
            <a:off x="6858000" y="2590800"/>
            <a:ext cx="533400" cy="3048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609600" y="3505200"/>
            <a:ext cx="914400" cy="276999"/>
          </a:xfrm>
          <a:prstGeom prst="rect">
            <a:avLst/>
          </a:prstGeom>
          <a:solidFill>
            <a:srgbClr val="9FEB53"/>
          </a:solidFill>
        </p:spPr>
        <p:txBody>
          <a:bodyPr wrap="square" rtlCol="0">
            <a:spAutoFit/>
          </a:bodyPr>
          <a:lstStyle/>
          <a:p>
            <a:r>
              <a:rPr lang="en-US" sz="1200" dirty="0" smtClean="0"/>
              <a:t>Clock</a:t>
            </a:r>
            <a:endParaRPr lang="en-US" sz="1200" dirty="0"/>
          </a:p>
        </p:txBody>
      </p:sp>
      <p:cxnSp>
        <p:nvCxnSpPr>
          <p:cNvPr id="17" name="Straight Arrow Connector 16"/>
          <p:cNvCxnSpPr/>
          <p:nvPr/>
        </p:nvCxnSpPr>
        <p:spPr>
          <a:xfrm flipV="1">
            <a:off x="1524000" y="3657600"/>
            <a:ext cx="533400" cy="124599"/>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4191000" y="1307068"/>
            <a:ext cx="1219200" cy="369332"/>
          </a:xfrm>
          <a:prstGeom prst="rect">
            <a:avLst/>
          </a:prstGeom>
          <a:noFill/>
          <a:ln>
            <a:solidFill>
              <a:schemeClr val="tx1"/>
            </a:solidFill>
          </a:ln>
        </p:spPr>
        <p:txBody>
          <a:bodyPr wrap="square" rtlCol="0">
            <a:spAutoFit/>
          </a:bodyPr>
          <a:lstStyle/>
          <a:p>
            <a:r>
              <a:rPr lang="en-US" dirty="0" err="1" smtClean="0"/>
              <a:t>Multisim</a:t>
            </a:r>
            <a:endParaRPr lang="en-US"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1143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p:cNvSpPr>
            <a:spLocks noGrp="1"/>
          </p:cNvSpPr>
          <p:nvPr>
            <p:ph type="title"/>
          </p:nvPr>
        </p:nvSpPr>
        <p:spPr>
          <a:xfrm>
            <a:off x="457200" y="0"/>
            <a:ext cx="8229600" cy="1143000"/>
          </a:xfrm>
        </p:spPr>
        <p:txBody>
          <a:bodyPr>
            <a:normAutofit fontScale="90000"/>
          </a:bodyPr>
          <a:lstStyle/>
          <a:p>
            <a:r>
              <a:rPr lang="en-US" dirty="0" smtClean="0"/>
              <a:t>Lab 4</a:t>
            </a:r>
            <a:br>
              <a:rPr lang="en-US" dirty="0" smtClean="0"/>
            </a:br>
            <a:r>
              <a:rPr lang="en-US" dirty="0" smtClean="0"/>
              <a:t>Binary Counter</a:t>
            </a:r>
            <a:endParaRPr lang="en-US" dirty="0"/>
          </a:p>
        </p:txBody>
      </p:sp>
      <p:sp>
        <p:nvSpPr>
          <p:cNvPr id="6" name="TextBox 5"/>
          <p:cNvSpPr txBox="1"/>
          <p:nvPr/>
        </p:nvSpPr>
        <p:spPr>
          <a:xfrm>
            <a:off x="0" y="1143000"/>
            <a:ext cx="1219200" cy="369332"/>
          </a:xfrm>
          <a:prstGeom prst="rect">
            <a:avLst/>
          </a:prstGeom>
          <a:solidFill>
            <a:srgbClr val="FF0000"/>
          </a:solidFill>
          <a:ln>
            <a:solidFill>
              <a:schemeClr val="tx1"/>
            </a:solidFill>
          </a:ln>
        </p:spPr>
        <p:txBody>
          <a:bodyPr wrap="square" rtlCol="0">
            <a:spAutoFit/>
          </a:bodyPr>
          <a:lstStyle/>
          <a:p>
            <a:r>
              <a:rPr lang="en-US" dirty="0" smtClean="0"/>
              <a:t>Lab Work:</a:t>
            </a:r>
            <a:endParaRPr lang="en-US" dirty="0"/>
          </a:p>
        </p:txBody>
      </p:sp>
      <p:pic>
        <p:nvPicPr>
          <p:cNvPr id="2050" name="Picture 2" descr="E:\Engineering\2014 Fall\Digital Fundamentals\lab 4\DSCN2331.JPG"/>
          <p:cNvPicPr>
            <a:picLocks noChangeAspect="1" noChangeArrowheads="1"/>
          </p:cNvPicPr>
          <p:nvPr/>
        </p:nvPicPr>
        <p:blipFill>
          <a:blip r:embed="rId2" cstate="print"/>
          <a:srcRect t="19289" r="29166" b="15287"/>
          <a:stretch>
            <a:fillRect/>
          </a:stretch>
        </p:blipFill>
        <p:spPr bwMode="auto">
          <a:xfrm>
            <a:off x="2133600" y="1600200"/>
            <a:ext cx="5638800" cy="3906369"/>
          </a:xfrm>
          <a:prstGeom prst="rect">
            <a:avLst/>
          </a:prstGeom>
          <a:noFill/>
        </p:spPr>
      </p:pic>
      <p:pic>
        <p:nvPicPr>
          <p:cNvPr id="2051" name="Picture 3" descr="E:\Engineering\2014 Fall\Digital Fundamentals\lab 4\DSCN2335.JPG"/>
          <p:cNvPicPr>
            <a:picLocks noChangeAspect="1" noChangeArrowheads="1"/>
          </p:cNvPicPr>
          <p:nvPr/>
        </p:nvPicPr>
        <p:blipFill>
          <a:blip r:embed="rId3" cstate="print"/>
          <a:srcRect l="6016" t="23147" r="4280" b="16669"/>
          <a:stretch>
            <a:fillRect/>
          </a:stretch>
        </p:blipFill>
        <p:spPr bwMode="auto">
          <a:xfrm>
            <a:off x="0" y="5554242"/>
            <a:ext cx="2590800" cy="1303757"/>
          </a:xfrm>
          <a:prstGeom prst="rect">
            <a:avLst/>
          </a:prstGeom>
          <a:noFill/>
        </p:spPr>
      </p:pic>
      <p:pic>
        <p:nvPicPr>
          <p:cNvPr id="2052" name="Picture 4" descr="E:\Engineering\2014 Fall\Digital Fundamentals\lab 4\DSCN2332.JPG"/>
          <p:cNvPicPr>
            <a:picLocks noChangeAspect="1" noChangeArrowheads="1"/>
          </p:cNvPicPr>
          <p:nvPr/>
        </p:nvPicPr>
        <p:blipFill>
          <a:blip r:embed="rId4" cstate="print"/>
          <a:srcRect l="23149" t="6173" r="28816" b="30558"/>
          <a:stretch>
            <a:fillRect/>
          </a:stretch>
        </p:blipFill>
        <p:spPr bwMode="auto">
          <a:xfrm>
            <a:off x="685800" y="1752600"/>
            <a:ext cx="1465456" cy="1447800"/>
          </a:xfrm>
          <a:prstGeom prst="rect">
            <a:avLst/>
          </a:prstGeom>
          <a:noFill/>
        </p:spPr>
      </p:pic>
      <p:sp>
        <p:nvSpPr>
          <p:cNvPr id="8" name="TextBox 7"/>
          <p:cNvSpPr txBox="1"/>
          <p:nvPr/>
        </p:nvSpPr>
        <p:spPr>
          <a:xfrm>
            <a:off x="609600" y="3761601"/>
            <a:ext cx="914400" cy="276999"/>
          </a:xfrm>
          <a:prstGeom prst="rect">
            <a:avLst/>
          </a:prstGeom>
          <a:solidFill>
            <a:srgbClr val="9FEB53"/>
          </a:solidFill>
        </p:spPr>
        <p:txBody>
          <a:bodyPr wrap="square" rtlCol="0">
            <a:spAutoFit/>
          </a:bodyPr>
          <a:lstStyle/>
          <a:p>
            <a:r>
              <a:rPr lang="en-US" sz="1200" dirty="0" smtClean="0"/>
              <a:t>Clock</a:t>
            </a:r>
            <a:endParaRPr lang="en-US" sz="1200" dirty="0"/>
          </a:p>
        </p:txBody>
      </p:sp>
      <p:sp>
        <p:nvSpPr>
          <p:cNvPr id="9" name="TextBox 8"/>
          <p:cNvSpPr txBox="1"/>
          <p:nvPr/>
        </p:nvSpPr>
        <p:spPr>
          <a:xfrm>
            <a:off x="5791200" y="1981200"/>
            <a:ext cx="914400" cy="461665"/>
          </a:xfrm>
          <a:prstGeom prst="rect">
            <a:avLst/>
          </a:prstGeom>
          <a:solidFill>
            <a:srgbClr val="9FEB53"/>
          </a:solidFill>
        </p:spPr>
        <p:txBody>
          <a:bodyPr wrap="square" rtlCol="0">
            <a:spAutoFit/>
          </a:bodyPr>
          <a:lstStyle/>
          <a:p>
            <a:r>
              <a:rPr lang="en-US" sz="1200" dirty="0" smtClean="0"/>
              <a:t>4-Bit Ripple Counter</a:t>
            </a:r>
            <a:endParaRPr lang="en-US" sz="1200" dirty="0"/>
          </a:p>
        </p:txBody>
      </p:sp>
      <p:cxnSp>
        <p:nvCxnSpPr>
          <p:cNvPr id="10" name="Straight Arrow Connector 9"/>
          <p:cNvCxnSpPr/>
          <p:nvPr/>
        </p:nvCxnSpPr>
        <p:spPr>
          <a:xfrm flipV="1">
            <a:off x="1524000" y="3200400"/>
            <a:ext cx="152400" cy="533400"/>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5334000" y="2438400"/>
            <a:ext cx="457200" cy="457200"/>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5943600" y="5634335"/>
            <a:ext cx="1295400" cy="461665"/>
          </a:xfrm>
          <a:prstGeom prst="rect">
            <a:avLst/>
          </a:prstGeom>
          <a:solidFill>
            <a:srgbClr val="9FEB53"/>
          </a:solidFill>
        </p:spPr>
        <p:txBody>
          <a:bodyPr wrap="square" rtlCol="0">
            <a:spAutoFit/>
          </a:bodyPr>
          <a:lstStyle/>
          <a:p>
            <a:r>
              <a:rPr lang="en-US" sz="1200" dirty="0" smtClean="0"/>
              <a:t>BCD to 7 Segment Decoder</a:t>
            </a:r>
            <a:endParaRPr lang="en-US" sz="1200" dirty="0"/>
          </a:p>
        </p:txBody>
      </p:sp>
      <p:cxnSp>
        <p:nvCxnSpPr>
          <p:cNvPr id="16" name="Straight Arrow Connector 15"/>
          <p:cNvCxnSpPr/>
          <p:nvPr/>
        </p:nvCxnSpPr>
        <p:spPr>
          <a:xfrm flipH="1" flipV="1">
            <a:off x="5257800" y="4343400"/>
            <a:ext cx="762000" cy="1219200"/>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7848600" y="2133600"/>
            <a:ext cx="914400" cy="461665"/>
          </a:xfrm>
          <a:prstGeom prst="rect">
            <a:avLst/>
          </a:prstGeom>
          <a:solidFill>
            <a:srgbClr val="9FEB53"/>
          </a:solidFill>
        </p:spPr>
        <p:txBody>
          <a:bodyPr wrap="square" rtlCol="0">
            <a:spAutoFit/>
          </a:bodyPr>
          <a:lstStyle/>
          <a:p>
            <a:r>
              <a:rPr lang="en-US" sz="1200" dirty="0" smtClean="0"/>
              <a:t>7 Segment Display</a:t>
            </a:r>
            <a:endParaRPr lang="en-US" sz="1200" dirty="0"/>
          </a:p>
        </p:txBody>
      </p:sp>
      <p:cxnSp>
        <p:nvCxnSpPr>
          <p:cNvPr id="19" name="Straight Arrow Connector 18"/>
          <p:cNvCxnSpPr/>
          <p:nvPr/>
        </p:nvCxnSpPr>
        <p:spPr>
          <a:xfrm flipH="1">
            <a:off x="6934200" y="2590800"/>
            <a:ext cx="914400" cy="609600"/>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2590800" y="5562600"/>
            <a:ext cx="3048000" cy="1200329"/>
          </a:xfrm>
          <a:prstGeom prst="rect">
            <a:avLst/>
          </a:prstGeom>
          <a:noFill/>
          <a:ln>
            <a:solidFill>
              <a:schemeClr val="tx1"/>
            </a:solidFill>
          </a:ln>
        </p:spPr>
        <p:txBody>
          <a:bodyPr wrap="square" rtlCol="0">
            <a:spAutoFit/>
          </a:bodyPr>
          <a:lstStyle/>
          <a:p>
            <a:r>
              <a:rPr lang="en-US" dirty="0" smtClean="0"/>
              <a:t>An oscilloscope was attached to the circuit so that the waves of the clock could be observed.</a:t>
            </a:r>
            <a:endParaRPr lang="en-US"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1143000"/>
            <a:ext cx="2514600" cy="2862322"/>
          </a:xfrm>
          <a:prstGeom prst="rect">
            <a:avLst/>
          </a:prstGeom>
          <a:solidFill>
            <a:srgbClr val="9FEB53"/>
          </a:solidFill>
          <a:ln>
            <a:solidFill>
              <a:schemeClr val="tx1"/>
            </a:solidFill>
          </a:ln>
        </p:spPr>
        <p:txBody>
          <a:bodyPr wrap="square" rtlCol="0">
            <a:spAutoFit/>
          </a:bodyPr>
          <a:lstStyle/>
          <a:p>
            <a:r>
              <a:rPr lang="en-US" dirty="0" smtClean="0"/>
              <a:t>Equipment</a:t>
            </a:r>
          </a:p>
          <a:p>
            <a:r>
              <a:rPr lang="en-US" dirty="0" smtClean="0"/>
              <a:t>-LED Light</a:t>
            </a:r>
          </a:p>
          <a:p>
            <a:r>
              <a:rPr lang="en-US" dirty="0" smtClean="0"/>
              <a:t>-220 ohm resistor</a:t>
            </a:r>
          </a:p>
          <a:p>
            <a:r>
              <a:rPr lang="en-US" dirty="0" smtClean="0"/>
              <a:t>-10k ohm resistor</a:t>
            </a:r>
            <a:endParaRPr lang="en-US" dirty="0" smtClean="0"/>
          </a:p>
          <a:p>
            <a:r>
              <a:rPr lang="en-US" dirty="0" smtClean="0"/>
              <a:t>-Basic Stamp</a:t>
            </a:r>
          </a:p>
          <a:p>
            <a:r>
              <a:rPr lang="en-US" dirty="0" smtClean="0"/>
              <a:t>-Basic Stamp Program</a:t>
            </a:r>
            <a:endParaRPr lang="en-US" dirty="0" smtClean="0"/>
          </a:p>
          <a:p>
            <a:r>
              <a:rPr lang="en-US" dirty="0" smtClean="0"/>
              <a:t>-Miscellaneous </a:t>
            </a:r>
            <a:r>
              <a:rPr lang="en-US" dirty="0" smtClean="0"/>
              <a:t>Wire </a:t>
            </a:r>
          </a:p>
          <a:p>
            <a:endParaRPr lang="en-US" dirty="0" smtClean="0"/>
          </a:p>
          <a:p>
            <a:endParaRPr lang="en-US" dirty="0" smtClean="0"/>
          </a:p>
          <a:p>
            <a:r>
              <a:rPr lang="en-US" dirty="0"/>
              <a:t>	</a:t>
            </a:r>
            <a:endParaRPr lang="en-US" dirty="0" smtClean="0"/>
          </a:p>
        </p:txBody>
      </p:sp>
      <p:sp>
        <p:nvSpPr>
          <p:cNvPr id="5" name="Rectangle 4"/>
          <p:cNvSpPr/>
          <p:nvPr/>
        </p:nvSpPr>
        <p:spPr>
          <a:xfrm>
            <a:off x="0" y="0"/>
            <a:ext cx="9144000" cy="1143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p:cNvSpPr>
            <a:spLocks noGrp="1"/>
          </p:cNvSpPr>
          <p:nvPr>
            <p:ph type="title"/>
          </p:nvPr>
        </p:nvSpPr>
        <p:spPr>
          <a:xfrm>
            <a:off x="457200" y="0"/>
            <a:ext cx="8229600" cy="1143000"/>
          </a:xfrm>
        </p:spPr>
        <p:txBody>
          <a:bodyPr>
            <a:normAutofit fontScale="90000"/>
          </a:bodyPr>
          <a:lstStyle/>
          <a:p>
            <a:r>
              <a:rPr lang="en-US" dirty="0" smtClean="0"/>
              <a:t>Lab 5</a:t>
            </a:r>
            <a:br>
              <a:rPr lang="en-US" dirty="0" smtClean="0"/>
            </a:br>
            <a:r>
              <a:rPr lang="en-US" dirty="0" smtClean="0"/>
              <a:t>LED Flasher(Basic Stamp 1)</a:t>
            </a:r>
            <a:endParaRPr lang="en-US" dirty="0"/>
          </a:p>
        </p:txBody>
      </p:sp>
      <p:sp>
        <p:nvSpPr>
          <p:cNvPr id="7" name="TextBox 6"/>
          <p:cNvSpPr txBox="1"/>
          <p:nvPr/>
        </p:nvSpPr>
        <p:spPr>
          <a:xfrm>
            <a:off x="2514600" y="1524000"/>
            <a:ext cx="6629400" cy="646331"/>
          </a:xfrm>
          <a:prstGeom prst="rect">
            <a:avLst/>
          </a:prstGeom>
          <a:solidFill>
            <a:srgbClr val="FFC000"/>
          </a:solidFill>
          <a:ln>
            <a:solidFill>
              <a:schemeClr val="tx1"/>
            </a:solidFill>
          </a:ln>
        </p:spPr>
        <p:txBody>
          <a:bodyPr wrap="square" rtlCol="0">
            <a:spAutoFit/>
          </a:bodyPr>
          <a:lstStyle/>
          <a:p>
            <a:r>
              <a:rPr lang="en-US" dirty="0" smtClean="0"/>
              <a:t>Background</a:t>
            </a:r>
            <a:r>
              <a:rPr lang="en-US" dirty="0" smtClean="0"/>
              <a:t>: The basic stamp program allows you to program a chip to do different functions.    </a:t>
            </a:r>
            <a:endParaRPr lang="en-US" dirty="0" smtClean="0"/>
          </a:p>
        </p:txBody>
      </p:sp>
      <p:sp>
        <p:nvSpPr>
          <p:cNvPr id="8" name="TextBox 7"/>
          <p:cNvSpPr txBox="1"/>
          <p:nvPr/>
        </p:nvSpPr>
        <p:spPr>
          <a:xfrm>
            <a:off x="2514600" y="1154668"/>
            <a:ext cx="6629400" cy="369332"/>
          </a:xfrm>
          <a:prstGeom prst="rect">
            <a:avLst/>
          </a:prstGeom>
          <a:solidFill>
            <a:srgbClr val="EA5454"/>
          </a:solidFill>
          <a:ln>
            <a:solidFill>
              <a:schemeClr val="tx1"/>
            </a:solidFill>
          </a:ln>
        </p:spPr>
        <p:txBody>
          <a:bodyPr wrap="square" rtlCol="0">
            <a:spAutoFit/>
          </a:bodyPr>
          <a:lstStyle/>
          <a:p>
            <a:r>
              <a:rPr lang="en-US" dirty="0" smtClean="0"/>
              <a:t>Objective: To program a chip to flash an LED light</a:t>
            </a:r>
            <a:endParaRPr lang="en-US"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1143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p:cNvSpPr>
            <a:spLocks noGrp="1"/>
          </p:cNvSpPr>
          <p:nvPr>
            <p:ph type="title"/>
          </p:nvPr>
        </p:nvSpPr>
        <p:spPr>
          <a:xfrm>
            <a:off x="457200" y="0"/>
            <a:ext cx="8229600" cy="1143000"/>
          </a:xfrm>
        </p:spPr>
        <p:txBody>
          <a:bodyPr>
            <a:normAutofit fontScale="90000"/>
          </a:bodyPr>
          <a:lstStyle/>
          <a:p>
            <a:r>
              <a:rPr lang="en-US" dirty="0" smtClean="0"/>
              <a:t>Lab 5</a:t>
            </a:r>
            <a:br>
              <a:rPr lang="en-US" dirty="0" smtClean="0"/>
            </a:br>
            <a:r>
              <a:rPr lang="en-US" dirty="0" smtClean="0"/>
              <a:t>LED Flasher(Basic Stamp 1)</a:t>
            </a:r>
            <a:endParaRPr lang="en-US" dirty="0"/>
          </a:p>
        </p:txBody>
      </p:sp>
      <p:sp>
        <p:nvSpPr>
          <p:cNvPr id="6" name="TextBox 5"/>
          <p:cNvSpPr txBox="1"/>
          <p:nvPr/>
        </p:nvSpPr>
        <p:spPr>
          <a:xfrm>
            <a:off x="0" y="1143000"/>
            <a:ext cx="1524000" cy="369332"/>
          </a:xfrm>
          <a:prstGeom prst="rect">
            <a:avLst/>
          </a:prstGeom>
          <a:solidFill>
            <a:schemeClr val="accent6">
              <a:lumMod val="75000"/>
            </a:schemeClr>
          </a:solidFill>
          <a:ln>
            <a:solidFill>
              <a:schemeClr val="tx1"/>
            </a:solidFill>
          </a:ln>
        </p:spPr>
        <p:txBody>
          <a:bodyPr wrap="square" rtlCol="0">
            <a:spAutoFit/>
          </a:bodyPr>
          <a:lstStyle/>
          <a:p>
            <a:r>
              <a:rPr lang="en-US" dirty="0" smtClean="0"/>
              <a:t> Schematics:</a:t>
            </a:r>
            <a:endParaRPr lang="en-US" dirty="0"/>
          </a:p>
        </p:txBody>
      </p:sp>
      <p:pic>
        <p:nvPicPr>
          <p:cNvPr id="3074" name="Picture 2" descr="E:\Engineering\2014 Fall\Digital Fundamentals\lab 5\Capture.JPG"/>
          <p:cNvPicPr>
            <a:picLocks noChangeAspect="1" noChangeArrowheads="1"/>
          </p:cNvPicPr>
          <p:nvPr/>
        </p:nvPicPr>
        <p:blipFill>
          <a:blip r:embed="rId2" cstate="print"/>
          <a:srcRect/>
          <a:stretch>
            <a:fillRect/>
          </a:stretch>
        </p:blipFill>
        <p:spPr bwMode="auto">
          <a:xfrm>
            <a:off x="1752600" y="1981200"/>
            <a:ext cx="5462031" cy="4343400"/>
          </a:xfrm>
          <a:prstGeom prst="rect">
            <a:avLst/>
          </a:prstGeom>
          <a:noFill/>
        </p:spPr>
      </p:pic>
      <p:sp>
        <p:nvSpPr>
          <p:cNvPr id="7" name="TextBox 6"/>
          <p:cNvSpPr txBox="1"/>
          <p:nvPr/>
        </p:nvSpPr>
        <p:spPr>
          <a:xfrm>
            <a:off x="3810000" y="1459468"/>
            <a:ext cx="1219200" cy="369332"/>
          </a:xfrm>
          <a:prstGeom prst="rect">
            <a:avLst/>
          </a:prstGeom>
          <a:noFill/>
          <a:ln>
            <a:solidFill>
              <a:schemeClr val="tx1"/>
            </a:solidFill>
          </a:ln>
        </p:spPr>
        <p:txBody>
          <a:bodyPr wrap="square" rtlCol="0">
            <a:spAutoFit/>
          </a:bodyPr>
          <a:lstStyle/>
          <a:p>
            <a:r>
              <a:rPr lang="en-US" dirty="0" smtClean="0"/>
              <a:t>Program</a:t>
            </a:r>
            <a:endParaRPr lang="en-US" dirty="0"/>
          </a:p>
        </p:txBody>
      </p:sp>
      <p:sp>
        <p:nvSpPr>
          <p:cNvPr id="9" name="Right Brace 8"/>
          <p:cNvSpPr/>
          <p:nvPr/>
        </p:nvSpPr>
        <p:spPr>
          <a:xfrm>
            <a:off x="6553200" y="2133600"/>
            <a:ext cx="1143000" cy="3962400"/>
          </a:xfrm>
          <a:prstGeom prst="rightBrace">
            <a:avLst>
              <a:gd name="adj1" fmla="val 4373"/>
              <a:gd name="adj2" fmla="val 43146"/>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TextBox 9"/>
          <p:cNvSpPr txBox="1"/>
          <p:nvPr/>
        </p:nvSpPr>
        <p:spPr>
          <a:xfrm>
            <a:off x="7772400" y="3429000"/>
            <a:ext cx="914400" cy="1015663"/>
          </a:xfrm>
          <a:prstGeom prst="rect">
            <a:avLst/>
          </a:prstGeom>
          <a:solidFill>
            <a:srgbClr val="9FEB53"/>
          </a:solidFill>
        </p:spPr>
        <p:txBody>
          <a:bodyPr wrap="square" rtlCol="0">
            <a:spAutoFit/>
          </a:bodyPr>
          <a:lstStyle/>
          <a:p>
            <a:r>
              <a:rPr lang="en-US" sz="1200" dirty="0" smtClean="0"/>
              <a:t>Comments about what the program is doing</a:t>
            </a:r>
            <a:endParaRPr lang="en-US" sz="1200" dirty="0"/>
          </a:p>
        </p:txBody>
      </p:sp>
      <p:sp>
        <p:nvSpPr>
          <p:cNvPr id="11" name="Right Brace 10"/>
          <p:cNvSpPr/>
          <p:nvPr/>
        </p:nvSpPr>
        <p:spPr>
          <a:xfrm flipH="1">
            <a:off x="1143000" y="2209800"/>
            <a:ext cx="609600" cy="457200"/>
          </a:xfrm>
          <a:prstGeom prst="rightBrace">
            <a:avLst>
              <a:gd name="adj1" fmla="val 4373"/>
              <a:gd name="adj2" fmla="val 43146"/>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Right Brace 11"/>
          <p:cNvSpPr/>
          <p:nvPr/>
        </p:nvSpPr>
        <p:spPr>
          <a:xfrm flipH="1">
            <a:off x="1295400" y="2819400"/>
            <a:ext cx="609600" cy="457200"/>
          </a:xfrm>
          <a:prstGeom prst="rightBrace">
            <a:avLst>
              <a:gd name="adj1" fmla="val 4373"/>
              <a:gd name="adj2" fmla="val 43146"/>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TextBox 12"/>
          <p:cNvSpPr txBox="1"/>
          <p:nvPr/>
        </p:nvSpPr>
        <p:spPr>
          <a:xfrm>
            <a:off x="228600" y="1676400"/>
            <a:ext cx="914400" cy="830997"/>
          </a:xfrm>
          <a:prstGeom prst="rect">
            <a:avLst/>
          </a:prstGeom>
          <a:solidFill>
            <a:srgbClr val="9FEB53"/>
          </a:solidFill>
        </p:spPr>
        <p:txBody>
          <a:bodyPr wrap="square" rtlCol="0">
            <a:spAutoFit/>
          </a:bodyPr>
          <a:lstStyle/>
          <a:p>
            <a:r>
              <a:rPr lang="en-US" sz="1200" dirty="0" smtClean="0"/>
              <a:t>Defining Variables and Constants</a:t>
            </a:r>
            <a:endParaRPr lang="en-US" sz="1200" dirty="0"/>
          </a:p>
        </p:txBody>
      </p:sp>
      <p:sp>
        <p:nvSpPr>
          <p:cNvPr id="14" name="TextBox 13"/>
          <p:cNvSpPr txBox="1"/>
          <p:nvPr/>
        </p:nvSpPr>
        <p:spPr>
          <a:xfrm>
            <a:off x="304800" y="2667000"/>
            <a:ext cx="914400" cy="646331"/>
          </a:xfrm>
          <a:prstGeom prst="rect">
            <a:avLst/>
          </a:prstGeom>
          <a:solidFill>
            <a:srgbClr val="9FEB53"/>
          </a:solidFill>
        </p:spPr>
        <p:txBody>
          <a:bodyPr wrap="square" rtlCol="0">
            <a:spAutoFit/>
          </a:bodyPr>
          <a:lstStyle/>
          <a:p>
            <a:r>
              <a:rPr lang="en-US" sz="1200" dirty="0" smtClean="0"/>
              <a:t>Defining Inputs and Outputs </a:t>
            </a:r>
            <a:endParaRPr lang="en-US" sz="1200" dirty="0"/>
          </a:p>
        </p:txBody>
      </p:sp>
      <p:sp>
        <p:nvSpPr>
          <p:cNvPr id="15" name="Right Brace 14"/>
          <p:cNvSpPr/>
          <p:nvPr/>
        </p:nvSpPr>
        <p:spPr>
          <a:xfrm flipH="1">
            <a:off x="1295400" y="3352800"/>
            <a:ext cx="609600" cy="228600"/>
          </a:xfrm>
          <a:prstGeom prst="rightBrace">
            <a:avLst>
              <a:gd name="adj1" fmla="val 4373"/>
              <a:gd name="adj2" fmla="val 43146"/>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TextBox 15"/>
          <p:cNvSpPr txBox="1"/>
          <p:nvPr/>
        </p:nvSpPr>
        <p:spPr>
          <a:xfrm>
            <a:off x="304800" y="3392269"/>
            <a:ext cx="914400" cy="461665"/>
          </a:xfrm>
          <a:prstGeom prst="rect">
            <a:avLst/>
          </a:prstGeom>
          <a:solidFill>
            <a:srgbClr val="9FEB53"/>
          </a:solidFill>
        </p:spPr>
        <p:txBody>
          <a:bodyPr wrap="square" rtlCol="0">
            <a:spAutoFit/>
          </a:bodyPr>
          <a:lstStyle/>
          <a:p>
            <a:r>
              <a:rPr lang="en-US" sz="1200" dirty="0" smtClean="0"/>
              <a:t>Initial Conditions</a:t>
            </a:r>
            <a:endParaRPr lang="en-US" sz="1200" dirty="0"/>
          </a:p>
        </p:txBody>
      </p:sp>
      <p:sp>
        <p:nvSpPr>
          <p:cNvPr id="17" name="Right Brace 16"/>
          <p:cNvSpPr/>
          <p:nvPr/>
        </p:nvSpPr>
        <p:spPr>
          <a:xfrm flipH="1">
            <a:off x="1295400" y="3733800"/>
            <a:ext cx="609600" cy="685800"/>
          </a:xfrm>
          <a:prstGeom prst="rightBrace">
            <a:avLst>
              <a:gd name="adj1" fmla="val 4373"/>
              <a:gd name="adj2" fmla="val 43146"/>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TextBox 17"/>
          <p:cNvSpPr txBox="1"/>
          <p:nvPr/>
        </p:nvSpPr>
        <p:spPr>
          <a:xfrm>
            <a:off x="304800" y="3962400"/>
            <a:ext cx="914400" cy="461665"/>
          </a:xfrm>
          <a:prstGeom prst="rect">
            <a:avLst/>
          </a:prstGeom>
          <a:solidFill>
            <a:srgbClr val="9FEB53"/>
          </a:solidFill>
        </p:spPr>
        <p:txBody>
          <a:bodyPr wrap="square" rtlCol="0">
            <a:spAutoFit/>
          </a:bodyPr>
          <a:lstStyle/>
          <a:p>
            <a:r>
              <a:rPr lang="en-US" sz="1200" dirty="0" smtClean="0"/>
              <a:t>Main Program</a:t>
            </a:r>
            <a:endParaRPr lang="en-US" sz="1200" dirty="0"/>
          </a:p>
        </p:txBody>
      </p:sp>
      <p:sp>
        <p:nvSpPr>
          <p:cNvPr id="19" name="Right Brace 18"/>
          <p:cNvSpPr/>
          <p:nvPr/>
        </p:nvSpPr>
        <p:spPr>
          <a:xfrm flipH="1">
            <a:off x="1295400" y="4572000"/>
            <a:ext cx="609600" cy="1600200"/>
          </a:xfrm>
          <a:prstGeom prst="rightBrace">
            <a:avLst>
              <a:gd name="adj1" fmla="val 4373"/>
              <a:gd name="adj2" fmla="val 43146"/>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TextBox 19"/>
          <p:cNvSpPr txBox="1"/>
          <p:nvPr/>
        </p:nvSpPr>
        <p:spPr>
          <a:xfrm>
            <a:off x="304800" y="5133201"/>
            <a:ext cx="914400" cy="276999"/>
          </a:xfrm>
          <a:prstGeom prst="rect">
            <a:avLst/>
          </a:prstGeom>
          <a:solidFill>
            <a:srgbClr val="9FEB53"/>
          </a:solidFill>
        </p:spPr>
        <p:txBody>
          <a:bodyPr wrap="square" rtlCol="0">
            <a:spAutoFit/>
          </a:bodyPr>
          <a:lstStyle/>
          <a:p>
            <a:r>
              <a:rPr lang="en-US" sz="1200" dirty="0" smtClean="0"/>
              <a:t>Sub-routine</a:t>
            </a:r>
            <a:endParaRPr lang="en-US" sz="120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1143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p:cNvSpPr>
            <a:spLocks noGrp="1"/>
          </p:cNvSpPr>
          <p:nvPr>
            <p:ph type="title"/>
          </p:nvPr>
        </p:nvSpPr>
        <p:spPr>
          <a:xfrm>
            <a:off x="457200" y="0"/>
            <a:ext cx="8229600" cy="1143000"/>
          </a:xfrm>
        </p:spPr>
        <p:txBody>
          <a:bodyPr>
            <a:normAutofit fontScale="90000"/>
          </a:bodyPr>
          <a:lstStyle/>
          <a:p>
            <a:r>
              <a:rPr lang="en-US" dirty="0" smtClean="0"/>
              <a:t>Lab 5</a:t>
            </a:r>
            <a:br>
              <a:rPr lang="en-US" dirty="0" smtClean="0"/>
            </a:br>
            <a:r>
              <a:rPr lang="en-US" dirty="0" smtClean="0"/>
              <a:t>LED Flasher(Basic Stamp 1)</a:t>
            </a:r>
            <a:endParaRPr lang="en-US" dirty="0"/>
          </a:p>
        </p:txBody>
      </p:sp>
      <p:sp>
        <p:nvSpPr>
          <p:cNvPr id="7" name="TextBox 6"/>
          <p:cNvSpPr txBox="1"/>
          <p:nvPr/>
        </p:nvSpPr>
        <p:spPr>
          <a:xfrm>
            <a:off x="0" y="1143000"/>
            <a:ext cx="1524000" cy="369332"/>
          </a:xfrm>
          <a:prstGeom prst="rect">
            <a:avLst/>
          </a:prstGeom>
          <a:solidFill>
            <a:schemeClr val="accent6">
              <a:lumMod val="75000"/>
            </a:schemeClr>
          </a:solidFill>
          <a:ln>
            <a:solidFill>
              <a:schemeClr val="tx1"/>
            </a:solidFill>
          </a:ln>
        </p:spPr>
        <p:txBody>
          <a:bodyPr wrap="square" rtlCol="0">
            <a:spAutoFit/>
          </a:bodyPr>
          <a:lstStyle/>
          <a:p>
            <a:r>
              <a:rPr lang="en-US" dirty="0" smtClean="0"/>
              <a:t> Schematics:</a:t>
            </a:r>
            <a:endParaRPr lang="en-US" dirty="0"/>
          </a:p>
        </p:txBody>
      </p:sp>
      <p:sp>
        <p:nvSpPr>
          <p:cNvPr id="8" name="TextBox 7"/>
          <p:cNvSpPr txBox="1"/>
          <p:nvPr/>
        </p:nvSpPr>
        <p:spPr>
          <a:xfrm>
            <a:off x="3810000" y="1459468"/>
            <a:ext cx="1219200" cy="369332"/>
          </a:xfrm>
          <a:prstGeom prst="rect">
            <a:avLst/>
          </a:prstGeom>
          <a:noFill/>
          <a:ln>
            <a:solidFill>
              <a:schemeClr val="tx1"/>
            </a:solidFill>
          </a:ln>
        </p:spPr>
        <p:txBody>
          <a:bodyPr wrap="square" rtlCol="0">
            <a:spAutoFit/>
          </a:bodyPr>
          <a:lstStyle/>
          <a:p>
            <a:r>
              <a:rPr lang="en-US" dirty="0" smtClean="0"/>
              <a:t>Hardware</a:t>
            </a:r>
            <a:endParaRPr lang="en-US" dirty="0"/>
          </a:p>
        </p:txBody>
      </p:sp>
      <p:pic>
        <p:nvPicPr>
          <p:cNvPr id="1026" name="Picture 2" descr="E:\Engineering\2014 Fall\Digital Fundamentals\lab 5\DSCN2385.JPG"/>
          <p:cNvPicPr>
            <a:picLocks noChangeAspect="1" noChangeArrowheads="1"/>
          </p:cNvPicPr>
          <p:nvPr/>
        </p:nvPicPr>
        <p:blipFill>
          <a:blip r:embed="rId2" cstate="print"/>
          <a:srcRect l="18748" t="36104" r="18170" b="27632"/>
          <a:stretch>
            <a:fillRect/>
          </a:stretch>
        </p:blipFill>
        <p:spPr bwMode="auto">
          <a:xfrm>
            <a:off x="2133600" y="2667000"/>
            <a:ext cx="4953000" cy="2135697"/>
          </a:xfrm>
          <a:prstGeom prst="rect">
            <a:avLst/>
          </a:prstGeom>
          <a:noFill/>
        </p:spPr>
      </p:pic>
      <p:sp>
        <p:nvSpPr>
          <p:cNvPr id="10" name="TextBox 9"/>
          <p:cNvSpPr txBox="1"/>
          <p:nvPr/>
        </p:nvSpPr>
        <p:spPr>
          <a:xfrm>
            <a:off x="2819400" y="2362200"/>
            <a:ext cx="609600" cy="276999"/>
          </a:xfrm>
          <a:prstGeom prst="rect">
            <a:avLst/>
          </a:prstGeom>
          <a:solidFill>
            <a:srgbClr val="9FEB53"/>
          </a:solidFill>
        </p:spPr>
        <p:txBody>
          <a:bodyPr wrap="square" rtlCol="0">
            <a:spAutoFit/>
          </a:bodyPr>
          <a:lstStyle/>
          <a:p>
            <a:r>
              <a:rPr lang="en-US" sz="1200" dirty="0" smtClean="0"/>
              <a:t>Switch</a:t>
            </a:r>
            <a:endParaRPr lang="en-US" sz="1200" dirty="0"/>
          </a:p>
        </p:txBody>
      </p:sp>
      <p:cxnSp>
        <p:nvCxnSpPr>
          <p:cNvPr id="11" name="Straight Arrow Connector 10"/>
          <p:cNvCxnSpPr/>
          <p:nvPr/>
        </p:nvCxnSpPr>
        <p:spPr>
          <a:xfrm>
            <a:off x="3276600" y="2639200"/>
            <a:ext cx="381000" cy="7136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4419600" y="4953000"/>
            <a:ext cx="914400" cy="276999"/>
          </a:xfrm>
          <a:prstGeom prst="rect">
            <a:avLst/>
          </a:prstGeom>
          <a:solidFill>
            <a:srgbClr val="9FEB53"/>
          </a:solidFill>
        </p:spPr>
        <p:txBody>
          <a:bodyPr wrap="square" rtlCol="0">
            <a:spAutoFit/>
          </a:bodyPr>
          <a:lstStyle/>
          <a:p>
            <a:r>
              <a:rPr lang="en-US" sz="1200" dirty="0" smtClean="0"/>
              <a:t>Resistors</a:t>
            </a:r>
            <a:endParaRPr lang="en-US" sz="1200" dirty="0"/>
          </a:p>
        </p:txBody>
      </p:sp>
      <p:cxnSp>
        <p:nvCxnSpPr>
          <p:cNvPr id="14" name="Straight Arrow Connector 13"/>
          <p:cNvCxnSpPr/>
          <p:nvPr/>
        </p:nvCxnSpPr>
        <p:spPr>
          <a:xfrm flipV="1">
            <a:off x="5334000" y="3810000"/>
            <a:ext cx="914400" cy="11430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flipV="1">
            <a:off x="3276600" y="4038600"/>
            <a:ext cx="1143000" cy="9144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7010400" y="2133600"/>
            <a:ext cx="914400" cy="276999"/>
          </a:xfrm>
          <a:prstGeom prst="rect">
            <a:avLst/>
          </a:prstGeom>
          <a:solidFill>
            <a:srgbClr val="9FEB53"/>
          </a:solidFill>
        </p:spPr>
        <p:txBody>
          <a:bodyPr wrap="square" rtlCol="0">
            <a:spAutoFit/>
          </a:bodyPr>
          <a:lstStyle/>
          <a:p>
            <a:r>
              <a:rPr lang="en-US" sz="1200" dirty="0" smtClean="0"/>
              <a:t>LED </a:t>
            </a:r>
            <a:r>
              <a:rPr lang="en-US" sz="1200" dirty="0" smtClean="0"/>
              <a:t>Light</a:t>
            </a:r>
            <a:endParaRPr lang="en-US" sz="1200" dirty="0"/>
          </a:p>
        </p:txBody>
      </p:sp>
      <p:cxnSp>
        <p:nvCxnSpPr>
          <p:cNvPr id="22" name="Straight Arrow Connector 21"/>
          <p:cNvCxnSpPr/>
          <p:nvPr/>
        </p:nvCxnSpPr>
        <p:spPr>
          <a:xfrm flipH="1">
            <a:off x="5867400" y="2438400"/>
            <a:ext cx="1066800" cy="8382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dirty="0" smtClean="0"/>
              <a:t>Table of Content</a:t>
            </a:r>
            <a:endParaRPr lang="en-US" dirty="0"/>
          </a:p>
        </p:txBody>
      </p:sp>
      <p:sp>
        <p:nvSpPr>
          <p:cNvPr id="3" name="Content Placeholder 2"/>
          <p:cNvSpPr>
            <a:spLocks noGrp="1"/>
          </p:cNvSpPr>
          <p:nvPr>
            <p:ph idx="1"/>
          </p:nvPr>
        </p:nvSpPr>
        <p:spPr>
          <a:ln>
            <a:solidFill>
              <a:schemeClr val="tx1"/>
            </a:solidFill>
          </a:ln>
        </p:spPr>
        <p:txBody>
          <a:bodyPr/>
          <a:lstStyle/>
          <a:p>
            <a:r>
              <a:rPr lang="en-US" dirty="0" smtClean="0"/>
              <a:t>Lab 1( </a:t>
            </a:r>
            <a:r>
              <a:rPr lang="en-US" dirty="0" err="1" smtClean="0"/>
              <a:t>And/Or</a:t>
            </a:r>
            <a:r>
              <a:rPr lang="en-US" dirty="0" smtClean="0"/>
              <a:t> Gates)			3-5</a:t>
            </a:r>
          </a:p>
          <a:p>
            <a:r>
              <a:rPr lang="en-US" dirty="0" smtClean="0"/>
              <a:t>Lab 2(</a:t>
            </a:r>
            <a:r>
              <a:rPr lang="en-US" dirty="0" err="1" smtClean="0"/>
              <a:t>Nand</a:t>
            </a:r>
            <a:r>
              <a:rPr lang="en-US" dirty="0" smtClean="0"/>
              <a:t> </a:t>
            </a:r>
            <a:r>
              <a:rPr lang="en-US" dirty="0" smtClean="0"/>
              <a:t>Alternative)</a:t>
            </a:r>
            <a:r>
              <a:rPr lang="en-US" dirty="0" smtClean="0"/>
              <a:t>			6-10</a:t>
            </a:r>
          </a:p>
          <a:p>
            <a:r>
              <a:rPr lang="en-US" dirty="0" smtClean="0"/>
              <a:t>Lab 3(Car Alarm)				11-13</a:t>
            </a:r>
          </a:p>
          <a:p>
            <a:r>
              <a:rPr lang="en-US" dirty="0" smtClean="0"/>
              <a:t>Lab 4(Binary Counter)			14-16</a:t>
            </a:r>
          </a:p>
          <a:p>
            <a:r>
              <a:rPr lang="en-US" dirty="0" smtClean="0"/>
              <a:t>Lab 5(LED Flasher</a:t>
            </a:r>
            <a:r>
              <a:rPr lang="en-US" dirty="0" smtClean="0"/>
              <a:t>)				17-21</a:t>
            </a:r>
            <a:endParaRPr lang="en-US" dirty="0" smtClean="0"/>
          </a:p>
          <a:p>
            <a:r>
              <a:rPr lang="en-US" dirty="0" smtClean="0"/>
              <a:t>Lab 6(Temp Sensor/Heater</a:t>
            </a:r>
            <a:r>
              <a:rPr lang="en-US" dirty="0" smtClean="0"/>
              <a:t>)		22-26</a:t>
            </a:r>
            <a:endParaRPr lang="en-US" dirty="0"/>
          </a:p>
        </p:txBody>
      </p:sp>
      <p:sp>
        <p:nvSpPr>
          <p:cNvPr id="4" name="TextBox 3"/>
          <p:cNvSpPr txBox="1"/>
          <p:nvPr/>
        </p:nvSpPr>
        <p:spPr>
          <a:xfrm>
            <a:off x="457200" y="1076980"/>
            <a:ext cx="8229600" cy="523220"/>
          </a:xfrm>
          <a:prstGeom prst="rect">
            <a:avLst/>
          </a:prstGeom>
          <a:noFill/>
          <a:ln>
            <a:solidFill>
              <a:schemeClr val="tx1"/>
            </a:solidFill>
          </a:ln>
        </p:spPr>
        <p:txBody>
          <a:bodyPr wrap="square" rtlCol="0">
            <a:spAutoFit/>
          </a:bodyPr>
          <a:lstStyle/>
          <a:p>
            <a:r>
              <a:rPr lang="en-US" sz="2800" dirty="0" smtClean="0"/>
              <a:t>Lab Number                                                Slide Number</a:t>
            </a:r>
            <a:endParaRPr lang="en-US" sz="28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1143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p:cNvSpPr>
            <a:spLocks noGrp="1"/>
          </p:cNvSpPr>
          <p:nvPr>
            <p:ph type="title"/>
          </p:nvPr>
        </p:nvSpPr>
        <p:spPr>
          <a:xfrm>
            <a:off x="457200" y="0"/>
            <a:ext cx="8229600" cy="1143000"/>
          </a:xfrm>
        </p:spPr>
        <p:txBody>
          <a:bodyPr>
            <a:normAutofit fontScale="90000"/>
          </a:bodyPr>
          <a:lstStyle/>
          <a:p>
            <a:r>
              <a:rPr lang="en-US" dirty="0" smtClean="0"/>
              <a:t>Lab 5</a:t>
            </a:r>
            <a:br>
              <a:rPr lang="en-US" dirty="0" smtClean="0"/>
            </a:br>
            <a:r>
              <a:rPr lang="en-US" dirty="0" smtClean="0"/>
              <a:t>LED Flasher(Basic Stamp 1)</a:t>
            </a:r>
            <a:endParaRPr lang="en-US" dirty="0"/>
          </a:p>
        </p:txBody>
      </p:sp>
      <p:sp>
        <p:nvSpPr>
          <p:cNvPr id="6" name="TextBox 5"/>
          <p:cNvSpPr txBox="1"/>
          <p:nvPr/>
        </p:nvSpPr>
        <p:spPr>
          <a:xfrm>
            <a:off x="0" y="1143000"/>
            <a:ext cx="1219200" cy="369332"/>
          </a:xfrm>
          <a:prstGeom prst="rect">
            <a:avLst/>
          </a:prstGeom>
          <a:solidFill>
            <a:srgbClr val="FF0000"/>
          </a:solidFill>
          <a:ln>
            <a:solidFill>
              <a:schemeClr val="tx1"/>
            </a:solidFill>
          </a:ln>
        </p:spPr>
        <p:txBody>
          <a:bodyPr wrap="square" rtlCol="0">
            <a:spAutoFit/>
          </a:bodyPr>
          <a:lstStyle/>
          <a:p>
            <a:r>
              <a:rPr lang="en-US" dirty="0" smtClean="0"/>
              <a:t>Lab Work:</a:t>
            </a:r>
            <a:endParaRPr lang="en-US" dirty="0"/>
          </a:p>
        </p:txBody>
      </p:sp>
      <p:pic>
        <p:nvPicPr>
          <p:cNvPr id="2050" name="Picture 2" descr="E:\Engineering\2014 Fall\Digital Fundamentals\lab 5\DSCN2340.JPG"/>
          <p:cNvPicPr>
            <a:picLocks noChangeAspect="1" noChangeArrowheads="1"/>
          </p:cNvPicPr>
          <p:nvPr/>
        </p:nvPicPr>
        <p:blipFill>
          <a:blip r:embed="rId2" cstate="print"/>
          <a:srcRect l="15276" t="20833" r="15276" b="12040"/>
          <a:stretch>
            <a:fillRect/>
          </a:stretch>
        </p:blipFill>
        <p:spPr bwMode="auto">
          <a:xfrm>
            <a:off x="2286000" y="2057400"/>
            <a:ext cx="5255172" cy="3810000"/>
          </a:xfrm>
          <a:prstGeom prst="rect">
            <a:avLst/>
          </a:prstGeom>
          <a:noFill/>
        </p:spPr>
      </p:pic>
      <p:sp>
        <p:nvSpPr>
          <p:cNvPr id="7" name="TextBox 6"/>
          <p:cNvSpPr txBox="1"/>
          <p:nvPr/>
        </p:nvSpPr>
        <p:spPr>
          <a:xfrm>
            <a:off x="4419600" y="1600200"/>
            <a:ext cx="609600" cy="276999"/>
          </a:xfrm>
          <a:prstGeom prst="rect">
            <a:avLst/>
          </a:prstGeom>
          <a:solidFill>
            <a:srgbClr val="9FEB53"/>
          </a:solidFill>
        </p:spPr>
        <p:txBody>
          <a:bodyPr wrap="square" rtlCol="0">
            <a:spAutoFit/>
          </a:bodyPr>
          <a:lstStyle/>
          <a:p>
            <a:r>
              <a:rPr lang="en-US" sz="1200" dirty="0" smtClean="0"/>
              <a:t>Switch</a:t>
            </a:r>
            <a:endParaRPr lang="en-US" sz="1200" dirty="0"/>
          </a:p>
        </p:txBody>
      </p:sp>
      <p:cxnSp>
        <p:nvCxnSpPr>
          <p:cNvPr id="8" name="Straight Arrow Connector 7"/>
          <p:cNvCxnSpPr/>
          <p:nvPr/>
        </p:nvCxnSpPr>
        <p:spPr>
          <a:xfrm>
            <a:off x="4953000" y="1905000"/>
            <a:ext cx="1066800" cy="914400"/>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7772400" y="2618601"/>
            <a:ext cx="914400" cy="276999"/>
          </a:xfrm>
          <a:prstGeom prst="rect">
            <a:avLst/>
          </a:prstGeom>
          <a:solidFill>
            <a:srgbClr val="9FEB53"/>
          </a:solidFill>
        </p:spPr>
        <p:txBody>
          <a:bodyPr wrap="square" rtlCol="0">
            <a:spAutoFit/>
          </a:bodyPr>
          <a:lstStyle/>
          <a:p>
            <a:r>
              <a:rPr lang="en-US" sz="1200" dirty="0" smtClean="0"/>
              <a:t>LED </a:t>
            </a:r>
            <a:r>
              <a:rPr lang="en-US" sz="1200" dirty="0" smtClean="0"/>
              <a:t>Light</a:t>
            </a:r>
            <a:endParaRPr lang="en-US" sz="1200" dirty="0"/>
          </a:p>
        </p:txBody>
      </p:sp>
      <p:cxnSp>
        <p:nvCxnSpPr>
          <p:cNvPr id="11" name="Straight Arrow Connector 10"/>
          <p:cNvCxnSpPr/>
          <p:nvPr/>
        </p:nvCxnSpPr>
        <p:spPr>
          <a:xfrm flipH="1">
            <a:off x="6629400" y="2895600"/>
            <a:ext cx="1143000" cy="1447800"/>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8001000" y="3914001"/>
            <a:ext cx="762000" cy="461665"/>
          </a:xfrm>
          <a:prstGeom prst="rect">
            <a:avLst/>
          </a:prstGeom>
          <a:solidFill>
            <a:srgbClr val="9FEB53"/>
          </a:solidFill>
        </p:spPr>
        <p:txBody>
          <a:bodyPr wrap="square" rtlCol="0">
            <a:spAutoFit/>
          </a:bodyPr>
          <a:lstStyle/>
          <a:p>
            <a:r>
              <a:rPr lang="en-US" sz="1200" dirty="0" smtClean="0"/>
              <a:t>220 ohm resistor</a:t>
            </a:r>
            <a:endParaRPr lang="en-US" sz="1200" dirty="0"/>
          </a:p>
        </p:txBody>
      </p:sp>
      <p:cxnSp>
        <p:nvCxnSpPr>
          <p:cNvPr id="14" name="Straight Arrow Connector 13"/>
          <p:cNvCxnSpPr/>
          <p:nvPr/>
        </p:nvCxnSpPr>
        <p:spPr>
          <a:xfrm flipH="1">
            <a:off x="7467600" y="4114800"/>
            <a:ext cx="533400" cy="0"/>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7620000" y="5105400"/>
            <a:ext cx="762000" cy="461665"/>
          </a:xfrm>
          <a:prstGeom prst="rect">
            <a:avLst/>
          </a:prstGeom>
          <a:solidFill>
            <a:srgbClr val="9FEB53"/>
          </a:solidFill>
        </p:spPr>
        <p:txBody>
          <a:bodyPr wrap="square" rtlCol="0">
            <a:spAutoFit/>
          </a:bodyPr>
          <a:lstStyle/>
          <a:p>
            <a:r>
              <a:rPr lang="en-US" sz="1200" dirty="0" smtClean="0"/>
              <a:t>10k</a:t>
            </a:r>
            <a:r>
              <a:rPr lang="en-US" sz="1200" dirty="0" smtClean="0"/>
              <a:t> ohm resistor</a:t>
            </a:r>
            <a:endParaRPr lang="en-US" sz="1200" dirty="0"/>
          </a:p>
        </p:txBody>
      </p:sp>
      <p:cxnSp>
        <p:nvCxnSpPr>
          <p:cNvPr id="18" name="Straight Arrow Connector 17"/>
          <p:cNvCxnSpPr/>
          <p:nvPr/>
        </p:nvCxnSpPr>
        <p:spPr>
          <a:xfrm flipH="1" flipV="1">
            <a:off x="6324600" y="4343400"/>
            <a:ext cx="1295400" cy="838200"/>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685800" y="3837801"/>
            <a:ext cx="1447800" cy="276999"/>
          </a:xfrm>
          <a:prstGeom prst="rect">
            <a:avLst/>
          </a:prstGeom>
          <a:solidFill>
            <a:srgbClr val="9FEB53"/>
          </a:solidFill>
        </p:spPr>
        <p:txBody>
          <a:bodyPr wrap="square" rtlCol="0">
            <a:spAutoFit/>
          </a:bodyPr>
          <a:lstStyle/>
          <a:p>
            <a:r>
              <a:rPr lang="en-US" sz="1200" dirty="0" smtClean="0"/>
              <a:t>Programmable  Chip</a:t>
            </a:r>
            <a:endParaRPr lang="en-US" sz="1200" dirty="0"/>
          </a:p>
        </p:txBody>
      </p:sp>
      <p:cxnSp>
        <p:nvCxnSpPr>
          <p:cNvPr id="21" name="Straight Arrow Connector 20"/>
          <p:cNvCxnSpPr/>
          <p:nvPr/>
        </p:nvCxnSpPr>
        <p:spPr>
          <a:xfrm>
            <a:off x="2133600" y="4114800"/>
            <a:ext cx="1066800" cy="914400"/>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1143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p:cNvSpPr>
            <a:spLocks noGrp="1"/>
          </p:cNvSpPr>
          <p:nvPr>
            <p:ph type="title"/>
          </p:nvPr>
        </p:nvSpPr>
        <p:spPr>
          <a:xfrm>
            <a:off x="457200" y="0"/>
            <a:ext cx="8229600" cy="1143000"/>
          </a:xfrm>
        </p:spPr>
        <p:txBody>
          <a:bodyPr>
            <a:normAutofit fontScale="90000"/>
          </a:bodyPr>
          <a:lstStyle/>
          <a:p>
            <a:r>
              <a:rPr lang="en-US" dirty="0" smtClean="0"/>
              <a:t>Lab 5</a:t>
            </a:r>
            <a:br>
              <a:rPr lang="en-US" dirty="0" smtClean="0"/>
            </a:br>
            <a:r>
              <a:rPr lang="en-US" dirty="0" smtClean="0"/>
              <a:t>LED Flasher(Basic Stamp 1)</a:t>
            </a:r>
            <a:endParaRPr lang="en-US" dirty="0"/>
          </a:p>
        </p:txBody>
      </p:sp>
      <p:sp>
        <p:nvSpPr>
          <p:cNvPr id="6" name="TextBox 5"/>
          <p:cNvSpPr txBox="1"/>
          <p:nvPr/>
        </p:nvSpPr>
        <p:spPr>
          <a:xfrm>
            <a:off x="0" y="1143000"/>
            <a:ext cx="1219200" cy="369332"/>
          </a:xfrm>
          <a:prstGeom prst="rect">
            <a:avLst/>
          </a:prstGeom>
          <a:solidFill>
            <a:srgbClr val="FF0000"/>
          </a:solidFill>
          <a:ln>
            <a:solidFill>
              <a:schemeClr val="tx1"/>
            </a:solidFill>
          </a:ln>
        </p:spPr>
        <p:txBody>
          <a:bodyPr wrap="square" rtlCol="0">
            <a:spAutoFit/>
          </a:bodyPr>
          <a:lstStyle/>
          <a:p>
            <a:r>
              <a:rPr lang="en-US" dirty="0" smtClean="0"/>
              <a:t>Lab Work:</a:t>
            </a:r>
            <a:endParaRPr lang="en-US" dirty="0"/>
          </a:p>
        </p:txBody>
      </p:sp>
      <p:pic>
        <p:nvPicPr>
          <p:cNvPr id="7" name="DSCN2339.MOV">
            <a:hlinkClick r:id="" action="ppaction://media"/>
          </p:cNvPr>
          <p:cNvPicPr>
            <a:picLocks noRot="1" noChangeAspect="1"/>
          </p:cNvPicPr>
          <p:nvPr>
            <a:videoFile r:link="rId1"/>
          </p:nvPr>
        </p:nvPicPr>
        <p:blipFill>
          <a:blip r:embed="rId3" cstate="print"/>
          <a:stretch>
            <a:fillRect/>
          </a:stretch>
        </p:blipFill>
        <p:spPr>
          <a:xfrm>
            <a:off x="457200" y="1676400"/>
            <a:ext cx="8153400" cy="4586288"/>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p:cTn id="7" fill="hold" display="0">
                  <p:stCondLst>
                    <p:cond delay="indefinite"/>
                  </p:stCondLst>
                  <p:endCondLst>
                    <p:cond evt="onNext" delay="0">
                      <p:tgtEl>
                        <p:sldTgt/>
                      </p:tgtEl>
                    </p:cond>
                    <p:cond evt="onPrev" delay="0">
                      <p:tgtEl>
                        <p:sldTgt/>
                      </p:tgtEl>
                    </p:cond>
                  </p:endCondLst>
                </p:cTn>
                <p:tgtEl>
                  <p:spTgt spid="7"/>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1143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p:cNvSpPr>
            <a:spLocks noGrp="1"/>
          </p:cNvSpPr>
          <p:nvPr>
            <p:ph type="title"/>
          </p:nvPr>
        </p:nvSpPr>
        <p:spPr>
          <a:xfrm>
            <a:off x="457200" y="0"/>
            <a:ext cx="8229600" cy="1143000"/>
          </a:xfrm>
        </p:spPr>
        <p:txBody>
          <a:bodyPr>
            <a:normAutofit fontScale="90000"/>
          </a:bodyPr>
          <a:lstStyle/>
          <a:p>
            <a:r>
              <a:rPr lang="en-US" dirty="0" smtClean="0"/>
              <a:t>Lab 6</a:t>
            </a:r>
            <a:br>
              <a:rPr lang="en-US" dirty="0" smtClean="0"/>
            </a:br>
            <a:r>
              <a:rPr lang="en-US" dirty="0" smtClean="0"/>
              <a:t>Temp Sensor/Heater (Basic Stamp 2)</a:t>
            </a:r>
            <a:endParaRPr lang="en-US" dirty="0"/>
          </a:p>
        </p:txBody>
      </p:sp>
      <p:sp>
        <p:nvSpPr>
          <p:cNvPr id="7" name="TextBox 6"/>
          <p:cNvSpPr txBox="1"/>
          <p:nvPr/>
        </p:nvSpPr>
        <p:spPr>
          <a:xfrm>
            <a:off x="2514600" y="1154668"/>
            <a:ext cx="6629400" cy="369332"/>
          </a:xfrm>
          <a:prstGeom prst="rect">
            <a:avLst/>
          </a:prstGeom>
          <a:solidFill>
            <a:srgbClr val="EA5454"/>
          </a:solidFill>
          <a:ln>
            <a:solidFill>
              <a:schemeClr val="tx1"/>
            </a:solidFill>
          </a:ln>
        </p:spPr>
        <p:txBody>
          <a:bodyPr wrap="square" rtlCol="0">
            <a:spAutoFit/>
          </a:bodyPr>
          <a:lstStyle/>
          <a:p>
            <a:r>
              <a:rPr lang="en-US" dirty="0" smtClean="0"/>
              <a:t>Objective: To </a:t>
            </a:r>
            <a:r>
              <a:rPr lang="en-US" dirty="0" smtClean="0"/>
              <a:t>show how analog data can be used in a digital circuit.</a:t>
            </a:r>
            <a:endParaRPr lang="en-US" dirty="0"/>
          </a:p>
        </p:txBody>
      </p:sp>
      <p:sp>
        <p:nvSpPr>
          <p:cNvPr id="8" name="TextBox 7"/>
          <p:cNvSpPr txBox="1"/>
          <p:nvPr/>
        </p:nvSpPr>
        <p:spPr>
          <a:xfrm>
            <a:off x="2514600" y="1524000"/>
            <a:ext cx="6629400" cy="1477328"/>
          </a:xfrm>
          <a:prstGeom prst="rect">
            <a:avLst/>
          </a:prstGeom>
          <a:solidFill>
            <a:srgbClr val="FFC000"/>
          </a:solidFill>
          <a:ln>
            <a:solidFill>
              <a:schemeClr val="tx1"/>
            </a:solidFill>
          </a:ln>
        </p:spPr>
        <p:txBody>
          <a:bodyPr wrap="square" rtlCol="0">
            <a:spAutoFit/>
          </a:bodyPr>
          <a:lstStyle/>
          <a:p>
            <a:r>
              <a:rPr lang="en-US" dirty="0" smtClean="0"/>
              <a:t>Background</a:t>
            </a:r>
            <a:r>
              <a:rPr lang="en-US" dirty="0" smtClean="0"/>
              <a:t>: Digital data comes in two states on or off. </a:t>
            </a:r>
            <a:r>
              <a:rPr lang="en-US" dirty="0" smtClean="0"/>
              <a:t>Analog data can come in varying degrees of states. There are multiple was to get analog data into a digital circuit in this experiment we will be using a resistor/capacitor network for the analog data and the input will be the time it take for the capacitor to discharge.  </a:t>
            </a:r>
            <a:endParaRPr lang="en-US" dirty="0" smtClean="0"/>
          </a:p>
        </p:txBody>
      </p:sp>
      <p:sp>
        <p:nvSpPr>
          <p:cNvPr id="9" name="TextBox 8"/>
          <p:cNvSpPr txBox="1"/>
          <p:nvPr/>
        </p:nvSpPr>
        <p:spPr>
          <a:xfrm>
            <a:off x="0" y="1143000"/>
            <a:ext cx="2514600" cy="3693319"/>
          </a:xfrm>
          <a:prstGeom prst="rect">
            <a:avLst/>
          </a:prstGeom>
          <a:solidFill>
            <a:srgbClr val="9FEB53"/>
          </a:solidFill>
          <a:ln>
            <a:solidFill>
              <a:schemeClr val="tx1"/>
            </a:solidFill>
          </a:ln>
        </p:spPr>
        <p:txBody>
          <a:bodyPr wrap="square" rtlCol="0">
            <a:spAutoFit/>
          </a:bodyPr>
          <a:lstStyle/>
          <a:p>
            <a:r>
              <a:rPr lang="en-US" dirty="0" smtClean="0"/>
              <a:t>Equipment</a:t>
            </a:r>
          </a:p>
          <a:p>
            <a:r>
              <a:rPr lang="en-US" dirty="0" smtClean="0"/>
              <a:t>-LED Light</a:t>
            </a:r>
          </a:p>
          <a:p>
            <a:r>
              <a:rPr lang="en-US" dirty="0" smtClean="0"/>
              <a:t>-220 ohm resistor</a:t>
            </a:r>
          </a:p>
          <a:p>
            <a:r>
              <a:rPr lang="en-US" dirty="0" smtClean="0"/>
              <a:t>-10k ohm resistor</a:t>
            </a:r>
            <a:endParaRPr lang="en-US" dirty="0" smtClean="0"/>
          </a:p>
          <a:p>
            <a:r>
              <a:rPr lang="en-US" dirty="0" smtClean="0"/>
              <a:t>-10K ohm Multi-turn Potentiometer</a:t>
            </a:r>
          </a:p>
          <a:p>
            <a:r>
              <a:rPr lang="en-US" dirty="0" smtClean="0"/>
              <a:t>-1uF Capacitor</a:t>
            </a:r>
          </a:p>
          <a:p>
            <a:r>
              <a:rPr lang="en-US" dirty="0" smtClean="0"/>
              <a:t>-Basic Stamp</a:t>
            </a:r>
          </a:p>
          <a:p>
            <a:r>
              <a:rPr lang="en-US" dirty="0" smtClean="0"/>
              <a:t>-Basic Stamp Program</a:t>
            </a:r>
            <a:endParaRPr lang="en-US" dirty="0" smtClean="0"/>
          </a:p>
          <a:p>
            <a:r>
              <a:rPr lang="en-US" dirty="0" smtClean="0"/>
              <a:t>-Miscellaneous </a:t>
            </a:r>
            <a:r>
              <a:rPr lang="en-US" dirty="0" smtClean="0"/>
              <a:t>Wire </a:t>
            </a:r>
          </a:p>
          <a:p>
            <a:endParaRPr lang="en-US" dirty="0" smtClean="0"/>
          </a:p>
          <a:p>
            <a:endParaRPr lang="en-US" dirty="0" smtClean="0"/>
          </a:p>
          <a:p>
            <a:r>
              <a:rPr lang="en-US" dirty="0"/>
              <a:t>	</a:t>
            </a:r>
            <a:endParaRPr lang="en-US" dirty="0" smtClean="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1143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p:cNvSpPr>
            <a:spLocks noGrp="1"/>
          </p:cNvSpPr>
          <p:nvPr>
            <p:ph type="title"/>
          </p:nvPr>
        </p:nvSpPr>
        <p:spPr>
          <a:xfrm>
            <a:off x="457200" y="0"/>
            <a:ext cx="8229600" cy="1143000"/>
          </a:xfrm>
        </p:spPr>
        <p:txBody>
          <a:bodyPr>
            <a:normAutofit fontScale="90000"/>
          </a:bodyPr>
          <a:lstStyle/>
          <a:p>
            <a:r>
              <a:rPr lang="en-US" dirty="0" smtClean="0"/>
              <a:t>Lab 6</a:t>
            </a:r>
            <a:br>
              <a:rPr lang="en-US" dirty="0" smtClean="0"/>
            </a:br>
            <a:r>
              <a:rPr lang="en-US" dirty="0" smtClean="0"/>
              <a:t>Temp Sensor/Heater (Basic Stamp 2)</a:t>
            </a:r>
            <a:endParaRPr lang="en-US" dirty="0"/>
          </a:p>
        </p:txBody>
      </p:sp>
      <p:sp>
        <p:nvSpPr>
          <p:cNvPr id="6" name="TextBox 5"/>
          <p:cNvSpPr txBox="1"/>
          <p:nvPr/>
        </p:nvSpPr>
        <p:spPr>
          <a:xfrm>
            <a:off x="0" y="1143000"/>
            <a:ext cx="1524000" cy="369332"/>
          </a:xfrm>
          <a:prstGeom prst="rect">
            <a:avLst/>
          </a:prstGeom>
          <a:solidFill>
            <a:schemeClr val="accent6">
              <a:lumMod val="75000"/>
            </a:schemeClr>
          </a:solidFill>
          <a:ln>
            <a:solidFill>
              <a:schemeClr val="tx1"/>
            </a:solidFill>
          </a:ln>
        </p:spPr>
        <p:txBody>
          <a:bodyPr wrap="square" rtlCol="0">
            <a:spAutoFit/>
          </a:bodyPr>
          <a:lstStyle/>
          <a:p>
            <a:r>
              <a:rPr lang="en-US" dirty="0" smtClean="0"/>
              <a:t> Schematics:</a:t>
            </a:r>
            <a:endParaRPr lang="en-US" dirty="0"/>
          </a:p>
        </p:txBody>
      </p:sp>
      <p:pic>
        <p:nvPicPr>
          <p:cNvPr id="3074" name="Picture 2" descr="E:\Engineering\2014 Fall\Digital Fundamentals\lab 6\Program.JPG"/>
          <p:cNvPicPr>
            <a:picLocks noChangeAspect="1" noChangeArrowheads="1"/>
          </p:cNvPicPr>
          <p:nvPr/>
        </p:nvPicPr>
        <p:blipFill>
          <a:blip r:embed="rId2" cstate="print"/>
          <a:srcRect/>
          <a:stretch>
            <a:fillRect/>
          </a:stretch>
        </p:blipFill>
        <p:spPr bwMode="auto">
          <a:xfrm>
            <a:off x="2286000" y="1727663"/>
            <a:ext cx="4114800" cy="4749337"/>
          </a:xfrm>
          <a:prstGeom prst="rect">
            <a:avLst/>
          </a:prstGeom>
          <a:noFill/>
        </p:spPr>
      </p:pic>
      <p:sp>
        <p:nvSpPr>
          <p:cNvPr id="7" name="TextBox 6"/>
          <p:cNvSpPr txBox="1"/>
          <p:nvPr/>
        </p:nvSpPr>
        <p:spPr>
          <a:xfrm>
            <a:off x="3581400" y="1295400"/>
            <a:ext cx="1219200" cy="369332"/>
          </a:xfrm>
          <a:prstGeom prst="rect">
            <a:avLst/>
          </a:prstGeom>
          <a:noFill/>
          <a:ln>
            <a:solidFill>
              <a:schemeClr val="tx1"/>
            </a:solidFill>
          </a:ln>
        </p:spPr>
        <p:txBody>
          <a:bodyPr wrap="square" rtlCol="0">
            <a:spAutoFit/>
          </a:bodyPr>
          <a:lstStyle/>
          <a:p>
            <a:r>
              <a:rPr lang="en-US" dirty="0" smtClean="0"/>
              <a:t>Program</a:t>
            </a:r>
            <a:endParaRPr lang="en-US" dirty="0"/>
          </a:p>
        </p:txBody>
      </p:sp>
      <p:sp>
        <p:nvSpPr>
          <p:cNvPr id="8" name="TextBox 7"/>
          <p:cNvSpPr txBox="1"/>
          <p:nvPr/>
        </p:nvSpPr>
        <p:spPr>
          <a:xfrm>
            <a:off x="7010400" y="3429000"/>
            <a:ext cx="914400" cy="1015663"/>
          </a:xfrm>
          <a:prstGeom prst="rect">
            <a:avLst/>
          </a:prstGeom>
          <a:solidFill>
            <a:srgbClr val="9FEB53"/>
          </a:solidFill>
        </p:spPr>
        <p:txBody>
          <a:bodyPr wrap="square" rtlCol="0">
            <a:spAutoFit/>
          </a:bodyPr>
          <a:lstStyle/>
          <a:p>
            <a:r>
              <a:rPr lang="en-US" sz="1200" dirty="0" smtClean="0"/>
              <a:t>Comments about what the program is doing</a:t>
            </a:r>
            <a:endParaRPr lang="en-US" sz="1200" dirty="0"/>
          </a:p>
        </p:txBody>
      </p:sp>
      <p:sp>
        <p:nvSpPr>
          <p:cNvPr id="9" name="Right Brace 8"/>
          <p:cNvSpPr/>
          <p:nvPr/>
        </p:nvSpPr>
        <p:spPr>
          <a:xfrm>
            <a:off x="5867400" y="1828800"/>
            <a:ext cx="1143000" cy="4648200"/>
          </a:xfrm>
          <a:prstGeom prst="rightBrace">
            <a:avLst>
              <a:gd name="adj1" fmla="val 4373"/>
              <a:gd name="adj2" fmla="val 43146"/>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TextBox 9"/>
          <p:cNvSpPr txBox="1"/>
          <p:nvPr/>
        </p:nvSpPr>
        <p:spPr>
          <a:xfrm>
            <a:off x="1066800" y="1607403"/>
            <a:ext cx="914400" cy="830997"/>
          </a:xfrm>
          <a:prstGeom prst="rect">
            <a:avLst/>
          </a:prstGeom>
          <a:solidFill>
            <a:srgbClr val="9FEB53"/>
          </a:solidFill>
        </p:spPr>
        <p:txBody>
          <a:bodyPr wrap="square" rtlCol="0">
            <a:spAutoFit/>
          </a:bodyPr>
          <a:lstStyle/>
          <a:p>
            <a:r>
              <a:rPr lang="en-US" sz="1200" dirty="0" smtClean="0"/>
              <a:t>Defining Variables and Constants</a:t>
            </a:r>
            <a:endParaRPr lang="en-US" sz="1200" dirty="0"/>
          </a:p>
        </p:txBody>
      </p:sp>
      <p:sp>
        <p:nvSpPr>
          <p:cNvPr id="11" name="Right Brace 10"/>
          <p:cNvSpPr/>
          <p:nvPr/>
        </p:nvSpPr>
        <p:spPr>
          <a:xfrm flipH="1">
            <a:off x="1981200" y="1905000"/>
            <a:ext cx="609600" cy="457200"/>
          </a:xfrm>
          <a:prstGeom prst="rightBrace">
            <a:avLst>
              <a:gd name="adj1" fmla="val 4373"/>
              <a:gd name="adj2" fmla="val 43146"/>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TextBox 11"/>
          <p:cNvSpPr txBox="1"/>
          <p:nvPr/>
        </p:nvSpPr>
        <p:spPr>
          <a:xfrm>
            <a:off x="76200" y="2286000"/>
            <a:ext cx="914400" cy="646331"/>
          </a:xfrm>
          <a:prstGeom prst="rect">
            <a:avLst/>
          </a:prstGeom>
          <a:solidFill>
            <a:srgbClr val="9FEB53"/>
          </a:solidFill>
        </p:spPr>
        <p:txBody>
          <a:bodyPr wrap="square" rtlCol="0">
            <a:spAutoFit/>
          </a:bodyPr>
          <a:lstStyle/>
          <a:p>
            <a:r>
              <a:rPr lang="en-US" sz="1200" dirty="0" smtClean="0"/>
              <a:t>Defining Inputs and Outputs </a:t>
            </a:r>
            <a:endParaRPr lang="en-US" sz="1200" dirty="0"/>
          </a:p>
        </p:txBody>
      </p:sp>
      <p:sp>
        <p:nvSpPr>
          <p:cNvPr id="13" name="Right Brace 12"/>
          <p:cNvSpPr/>
          <p:nvPr/>
        </p:nvSpPr>
        <p:spPr>
          <a:xfrm flipH="1">
            <a:off x="1981200" y="2438400"/>
            <a:ext cx="609600" cy="304800"/>
          </a:xfrm>
          <a:prstGeom prst="rightBrace">
            <a:avLst>
              <a:gd name="adj1" fmla="val 4373"/>
              <a:gd name="adj2" fmla="val 43146"/>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5" name="Straight Connector 14"/>
          <p:cNvCxnSpPr>
            <a:stCxn id="13" idx="1"/>
            <a:endCxn id="12" idx="3"/>
          </p:cNvCxnSpPr>
          <p:nvPr/>
        </p:nvCxnSpPr>
        <p:spPr>
          <a:xfrm flipH="1">
            <a:off x="990600" y="2569909"/>
            <a:ext cx="990600" cy="39257"/>
          </a:xfrm>
          <a:prstGeom prst="line">
            <a:avLst/>
          </a:prstGeom>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1143000" y="2895600"/>
            <a:ext cx="914400" cy="461665"/>
          </a:xfrm>
          <a:prstGeom prst="rect">
            <a:avLst/>
          </a:prstGeom>
          <a:solidFill>
            <a:srgbClr val="9FEB53"/>
          </a:solidFill>
        </p:spPr>
        <p:txBody>
          <a:bodyPr wrap="square" rtlCol="0">
            <a:spAutoFit/>
          </a:bodyPr>
          <a:lstStyle/>
          <a:p>
            <a:r>
              <a:rPr lang="en-US" sz="1200" dirty="0" smtClean="0"/>
              <a:t>Main Program</a:t>
            </a:r>
            <a:endParaRPr lang="en-US" sz="1200" dirty="0"/>
          </a:p>
        </p:txBody>
      </p:sp>
      <p:sp>
        <p:nvSpPr>
          <p:cNvPr id="17" name="Right Brace 16"/>
          <p:cNvSpPr/>
          <p:nvPr/>
        </p:nvSpPr>
        <p:spPr>
          <a:xfrm flipH="1">
            <a:off x="2057400" y="2819400"/>
            <a:ext cx="609600" cy="685800"/>
          </a:xfrm>
          <a:prstGeom prst="rightBrace">
            <a:avLst>
              <a:gd name="adj1" fmla="val 4373"/>
              <a:gd name="adj2" fmla="val 43146"/>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TextBox 17"/>
          <p:cNvSpPr txBox="1"/>
          <p:nvPr/>
        </p:nvSpPr>
        <p:spPr>
          <a:xfrm>
            <a:off x="914400" y="4676001"/>
            <a:ext cx="1066800" cy="276999"/>
          </a:xfrm>
          <a:prstGeom prst="rect">
            <a:avLst/>
          </a:prstGeom>
          <a:solidFill>
            <a:srgbClr val="9FEB53"/>
          </a:solidFill>
        </p:spPr>
        <p:txBody>
          <a:bodyPr wrap="square" rtlCol="0">
            <a:spAutoFit/>
          </a:bodyPr>
          <a:lstStyle/>
          <a:p>
            <a:r>
              <a:rPr lang="en-US" sz="1200" dirty="0" smtClean="0"/>
              <a:t>Sub-routines</a:t>
            </a:r>
            <a:endParaRPr lang="en-US" sz="1200" dirty="0"/>
          </a:p>
        </p:txBody>
      </p:sp>
      <p:sp>
        <p:nvSpPr>
          <p:cNvPr id="19" name="Right Brace 18"/>
          <p:cNvSpPr/>
          <p:nvPr/>
        </p:nvSpPr>
        <p:spPr>
          <a:xfrm flipH="1">
            <a:off x="1981200" y="3581400"/>
            <a:ext cx="609600" cy="2895600"/>
          </a:xfrm>
          <a:prstGeom prst="rightBrace">
            <a:avLst>
              <a:gd name="adj1" fmla="val 4373"/>
              <a:gd name="adj2" fmla="val 43146"/>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1143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p:cNvSpPr>
            <a:spLocks noGrp="1"/>
          </p:cNvSpPr>
          <p:nvPr>
            <p:ph type="title"/>
          </p:nvPr>
        </p:nvSpPr>
        <p:spPr>
          <a:xfrm>
            <a:off x="457200" y="0"/>
            <a:ext cx="8229600" cy="1143000"/>
          </a:xfrm>
        </p:spPr>
        <p:txBody>
          <a:bodyPr>
            <a:normAutofit fontScale="90000"/>
          </a:bodyPr>
          <a:lstStyle/>
          <a:p>
            <a:r>
              <a:rPr lang="en-US" dirty="0" smtClean="0"/>
              <a:t>Lab 6</a:t>
            </a:r>
            <a:br>
              <a:rPr lang="en-US" dirty="0" smtClean="0"/>
            </a:br>
            <a:r>
              <a:rPr lang="en-US" dirty="0" smtClean="0"/>
              <a:t>Temp Sensor/Heater (Basic Stamp 2)</a:t>
            </a:r>
            <a:endParaRPr lang="en-US" dirty="0"/>
          </a:p>
        </p:txBody>
      </p:sp>
      <p:sp>
        <p:nvSpPr>
          <p:cNvPr id="6" name="TextBox 5"/>
          <p:cNvSpPr txBox="1"/>
          <p:nvPr/>
        </p:nvSpPr>
        <p:spPr>
          <a:xfrm>
            <a:off x="3886200" y="1295400"/>
            <a:ext cx="1219200" cy="369332"/>
          </a:xfrm>
          <a:prstGeom prst="rect">
            <a:avLst/>
          </a:prstGeom>
          <a:noFill/>
          <a:ln>
            <a:solidFill>
              <a:schemeClr val="tx1"/>
            </a:solidFill>
          </a:ln>
        </p:spPr>
        <p:txBody>
          <a:bodyPr wrap="square" rtlCol="0">
            <a:spAutoFit/>
          </a:bodyPr>
          <a:lstStyle/>
          <a:p>
            <a:r>
              <a:rPr lang="en-US" dirty="0" smtClean="0"/>
              <a:t>Hardware</a:t>
            </a:r>
            <a:endParaRPr lang="en-US" dirty="0"/>
          </a:p>
        </p:txBody>
      </p:sp>
      <p:pic>
        <p:nvPicPr>
          <p:cNvPr id="7" name="Picture 2" descr="E:\Engineering\2014 Fall\Digital Fundamentals\lab 5\DSCN2385.JPG"/>
          <p:cNvPicPr>
            <a:picLocks noChangeAspect="1" noChangeArrowheads="1"/>
          </p:cNvPicPr>
          <p:nvPr/>
        </p:nvPicPr>
        <p:blipFill>
          <a:blip r:embed="rId2" cstate="print"/>
          <a:srcRect l="18748" t="36104" r="18170" b="27632"/>
          <a:stretch>
            <a:fillRect/>
          </a:stretch>
        </p:blipFill>
        <p:spPr bwMode="auto">
          <a:xfrm>
            <a:off x="381000" y="2133600"/>
            <a:ext cx="4953000" cy="2135697"/>
          </a:xfrm>
          <a:prstGeom prst="rect">
            <a:avLst/>
          </a:prstGeom>
          <a:noFill/>
        </p:spPr>
      </p:pic>
      <p:sp>
        <p:nvSpPr>
          <p:cNvPr id="8" name="TextBox 7"/>
          <p:cNvSpPr txBox="1"/>
          <p:nvPr/>
        </p:nvSpPr>
        <p:spPr>
          <a:xfrm>
            <a:off x="1066800" y="1828800"/>
            <a:ext cx="609600" cy="276999"/>
          </a:xfrm>
          <a:prstGeom prst="rect">
            <a:avLst/>
          </a:prstGeom>
          <a:solidFill>
            <a:srgbClr val="9FEB53"/>
          </a:solidFill>
        </p:spPr>
        <p:txBody>
          <a:bodyPr wrap="square" rtlCol="0">
            <a:spAutoFit/>
          </a:bodyPr>
          <a:lstStyle/>
          <a:p>
            <a:r>
              <a:rPr lang="en-US" sz="1200" dirty="0" smtClean="0"/>
              <a:t>Switch</a:t>
            </a:r>
            <a:endParaRPr lang="en-US" sz="1200" dirty="0"/>
          </a:p>
        </p:txBody>
      </p:sp>
      <p:cxnSp>
        <p:nvCxnSpPr>
          <p:cNvPr id="9" name="Straight Arrow Connector 8"/>
          <p:cNvCxnSpPr/>
          <p:nvPr/>
        </p:nvCxnSpPr>
        <p:spPr>
          <a:xfrm>
            <a:off x="1524000" y="2105800"/>
            <a:ext cx="381000" cy="7136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2667000" y="4419600"/>
            <a:ext cx="914400" cy="276999"/>
          </a:xfrm>
          <a:prstGeom prst="rect">
            <a:avLst/>
          </a:prstGeom>
          <a:solidFill>
            <a:srgbClr val="9FEB53"/>
          </a:solidFill>
        </p:spPr>
        <p:txBody>
          <a:bodyPr wrap="square" rtlCol="0">
            <a:spAutoFit/>
          </a:bodyPr>
          <a:lstStyle/>
          <a:p>
            <a:r>
              <a:rPr lang="en-US" sz="1200" dirty="0" smtClean="0"/>
              <a:t>Resistors</a:t>
            </a:r>
            <a:endParaRPr lang="en-US" sz="1200" dirty="0"/>
          </a:p>
        </p:txBody>
      </p:sp>
      <p:cxnSp>
        <p:nvCxnSpPr>
          <p:cNvPr id="11" name="Straight Arrow Connector 10"/>
          <p:cNvCxnSpPr/>
          <p:nvPr/>
        </p:nvCxnSpPr>
        <p:spPr>
          <a:xfrm flipV="1">
            <a:off x="3581400" y="3276600"/>
            <a:ext cx="914400" cy="11430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flipV="1">
            <a:off x="1524000" y="3505200"/>
            <a:ext cx="1143000" cy="9144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5257800" y="1600200"/>
            <a:ext cx="914400" cy="276999"/>
          </a:xfrm>
          <a:prstGeom prst="rect">
            <a:avLst/>
          </a:prstGeom>
          <a:solidFill>
            <a:srgbClr val="9FEB53"/>
          </a:solidFill>
        </p:spPr>
        <p:txBody>
          <a:bodyPr wrap="square" rtlCol="0">
            <a:spAutoFit/>
          </a:bodyPr>
          <a:lstStyle/>
          <a:p>
            <a:r>
              <a:rPr lang="en-US" sz="1200" dirty="0" smtClean="0"/>
              <a:t>LED </a:t>
            </a:r>
            <a:r>
              <a:rPr lang="en-US" sz="1200" dirty="0" smtClean="0"/>
              <a:t>Light</a:t>
            </a:r>
            <a:endParaRPr lang="en-US" sz="1200" dirty="0"/>
          </a:p>
        </p:txBody>
      </p:sp>
      <p:cxnSp>
        <p:nvCxnSpPr>
          <p:cNvPr id="14" name="Straight Arrow Connector 13"/>
          <p:cNvCxnSpPr/>
          <p:nvPr/>
        </p:nvCxnSpPr>
        <p:spPr>
          <a:xfrm flipH="1">
            <a:off x="4114800" y="1905000"/>
            <a:ext cx="1066800" cy="8382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0" y="1143000"/>
            <a:ext cx="1524000" cy="369332"/>
          </a:xfrm>
          <a:prstGeom prst="rect">
            <a:avLst/>
          </a:prstGeom>
          <a:solidFill>
            <a:schemeClr val="accent6">
              <a:lumMod val="75000"/>
            </a:schemeClr>
          </a:solidFill>
          <a:ln>
            <a:solidFill>
              <a:schemeClr val="tx1"/>
            </a:solidFill>
          </a:ln>
        </p:spPr>
        <p:txBody>
          <a:bodyPr wrap="square" rtlCol="0">
            <a:spAutoFit/>
          </a:bodyPr>
          <a:lstStyle/>
          <a:p>
            <a:r>
              <a:rPr lang="en-US" dirty="0" smtClean="0"/>
              <a:t> Schematics:</a:t>
            </a:r>
            <a:endParaRPr lang="en-US" dirty="0"/>
          </a:p>
        </p:txBody>
      </p:sp>
      <p:pic>
        <p:nvPicPr>
          <p:cNvPr id="5122" name="Picture 2" descr="E:\Engineering\2014 Fall\Digital Fundamentals\lab 6\DSCN2386.JPG"/>
          <p:cNvPicPr>
            <a:picLocks noChangeAspect="1" noChangeArrowheads="1"/>
          </p:cNvPicPr>
          <p:nvPr/>
        </p:nvPicPr>
        <p:blipFill>
          <a:blip r:embed="rId3" cstate="print"/>
          <a:srcRect l="31480" t="23147" r="35532" b="32873"/>
          <a:stretch>
            <a:fillRect/>
          </a:stretch>
        </p:blipFill>
        <p:spPr bwMode="auto">
          <a:xfrm>
            <a:off x="5791200" y="2895600"/>
            <a:ext cx="2743200" cy="2743200"/>
          </a:xfrm>
          <a:prstGeom prst="rect">
            <a:avLst/>
          </a:prstGeom>
          <a:noFill/>
        </p:spPr>
      </p:pic>
      <p:sp>
        <p:nvSpPr>
          <p:cNvPr id="17" name="TextBox 16"/>
          <p:cNvSpPr txBox="1"/>
          <p:nvPr/>
        </p:nvSpPr>
        <p:spPr>
          <a:xfrm>
            <a:off x="7772400" y="2209800"/>
            <a:ext cx="914400" cy="276999"/>
          </a:xfrm>
          <a:prstGeom prst="rect">
            <a:avLst/>
          </a:prstGeom>
          <a:solidFill>
            <a:srgbClr val="9FEB53"/>
          </a:solidFill>
        </p:spPr>
        <p:txBody>
          <a:bodyPr wrap="square" rtlCol="0">
            <a:spAutoFit/>
          </a:bodyPr>
          <a:lstStyle/>
          <a:p>
            <a:r>
              <a:rPr lang="en-US" sz="1200" dirty="0" smtClean="0"/>
              <a:t>Capacitor </a:t>
            </a:r>
            <a:endParaRPr lang="en-US" sz="1200" dirty="0"/>
          </a:p>
        </p:txBody>
      </p:sp>
      <p:sp>
        <p:nvSpPr>
          <p:cNvPr id="18" name="TextBox 17"/>
          <p:cNvSpPr txBox="1"/>
          <p:nvPr/>
        </p:nvSpPr>
        <p:spPr>
          <a:xfrm>
            <a:off x="4419600" y="5361801"/>
            <a:ext cx="1143000" cy="276999"/>
          </a:xfrm>
          <a:prstGeom prst="rect">
            <a:avLst/>
          </a:prstGeom>
          <a:solidFill>
            <a:srgbClr val="9FEB53"/>
          </a:solidFill>
        </p:spPr>
        <p:txBody>
          <a:bodyPr wrap="square" rtlCol="0">
            <a:spAutoFit/>
          </a:bodyPr>
          <a:lstStyle/>
          <a:p>
            <a:r>
              <a:rPr lang="en-US" sz="1200" dirty="0" smtClean="0"/>
              <a:t>Potentiometer </a:t>
            </a:r>
            <a:endParaRPr lang="en-US" sz="1200" dirty="0"/>
          </a:p>
        </p:txBody>
      </p:sp>
      <p:cxnSp>
        <p:nvCxnSpPr>
          <p:cNvPr id="19" name="Straight Arrow Connector 18"/>
          <p:cNvCxnSpPr/>
          <p:nvPr/>
        </p:nvCxnSpPr>
        <p:spPr>
          <a:xfrm flipV="1">
            <a:off x="5562600" y="4800600"/>
            <a:ext cx="1524000" cy="5334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a:off x="7162800" y="2514600"/>
            <a:ext cx="609600" cy="11430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1143000"/>
            <a:ext cx="1219200" cy="369332"/>
          </a:xfrm>
          <a:prstGeom prst="rect">
            <a:avLst/>
          </a:prstGeom>
          <a:solidFill>
            <a:srgbClr val="FF0000"/>
          </a:solidFill>
          <a:ln>
            <a:solidFill>
              <a:schemeClr val="tx1"/>
            </a:solidFill>
          </a:ln>
        </p:spPr>
        <p:txBody>
          <a:bodyPr wrap="square" rtlCol="0">
            <a:spAutoFit/>
          </a:bodyPr>
          <a:lstStyle/>
          <a:p>
            <a:r>
              <a:rPr lang="en-US" dirty="0" smtClean="0"/>
              <a:t>Lab Work:</a:t>
            </a:r>
            <a:endParaRPr lang="en-US" dirty="0"/>
          </a:p>
        </p:txBody>
      </p:sp>
      <p:sp>
        <p:nvSpPr>
          <p:cNvPr id="5" name="Rectangle 4"/>
          <p:cNvSpPr/>
          <p:nvPr/>
        </p:nvSpPr>
        <p:spPr>
          <a:xfrm>
            <a:off x="0" y="0"/>
            <a:ext cx="9144000" cy="1143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p:cNvSpPr>
            <a:spLocks noGrp="1"/>
          </p:cNvSpPr>
          <p:nvPr>
            <p:ph type="title"/>
          </p:nvPr>
        </p:nvSpPr>
        <p:spPr>
          <a:xfrm>
            <a:off x="457200" y="0"/>
            <a:ext cx="8229600" cy="1143000"/>
          </a:xfrm>
        </p:spPr>
        <p:txBody>
          <a:bodyPr>
            <a:normAutofit fontScale="90000"/>
          </a:bodyPr>
          <a:lstStyle/>
          <a:p>
            <a:r>
              <a:rPr lang="en-US" dirty="0" smtClean="0"/>
              <a:t>Lab 6</a:t>
            </a:r>
            <a:br>
              <a:rPr lang="en-US" dirty="0" smtClean="0"/>
            </a:br>
            <a:r>
              <a:rPr lang="en-US" dirty="0" smtClean="0"/>
              <a:t>Temp Sensor/Heater (Basic Stamp 2)</a:t>
            </a:r>
            <a:endParaRPr lang="en-US" dirty="0"/>
          </a:p>
        </p:txBody>
      </p:sp>
      <p:pic>
        <p:nvPicPr>
          <p:cNvPr id="4098" name="Picture 2" descr="E:\Engineering\2014 Fall\Digital Fundamentals\lab 6\DSCN2348.JPG"/>
          <p:cNvPicPr>
            <a:picLocks noChangeAspect="1" noChangeArrowheads="1"/>
          </p:cNvPicPr>
          <p:nvPr/>
        </p:nvPicPr>
        <p:blipFill>
          <a:blip r:embed="rId2" cstate="print"/>
          <a:srcRect l="23728" t="22376" r="13769" b="22070"/>
          <a:stretch>
            <a:fillRect/>
          </a:stretch>
        </p:blipFill>
        <p:spPr bwMode="auto">
          <a:xfrm>
            <a:off x="1600200" y="2057400"/>
            <a:ext cx="5943600" cy="3962400"/>
          </a:xfrm>
          <a:prstGeom prst="rect">
            <a:avLst/>
          </a:prstGeom>
          <a:noFill/>
        </p:spPr>
      </p:pic>
      <p:sp>
        <p:nvSpPr>
          <p:cNvPr id="7" name="TextBox 6"/>
          <p:cNvSpPr txBox="1"/>
          <p:nvPr/>
        </p:nvSpPr>
        <p:spPr>
          <a:xfrm>
            <a:off x="5105400" y="6324600"/>
            <a:ext cx="914400" cy="276999"/>
          </a:xfrm>
          <a:prstGeom prst="rect">
            <a:avLst/>
          </a:prstGeom>
          <a:solidFill>
            <a:srgbClr val="9FEB53"/>
          </a:solidFill>
        </p:spPr>
        <p:txBody>
          <a:bodyPr wrap="square" rtlCol="0">
            <a:spAutoFit/>
          </a:bodyPr>
          <a:lstStyle/>
          <a:p>
            <a:r>
              <a:rPr lang="en-US" sz="1200" dirty="0" smtClean="0"/>
              <a:t>LED </a:t>
            </a:r>
            <a:r>
              <a:rPr lang="en-US" sz="1200" dirty="0" smtClean="0"/>
              <a:t>Light</a:t>
            </a:r>
            <a:endParaRPr lang="en-US" sz="1200" dirty="0"/>
          </a:p>
        </p:txBody>
      </p:sp>
      <p:cxnSp>
        <p:nvCxnSpPr>
          <p:cNvPr id="8" name="Straight Arrow Connector 7"/>
          <p:cNvCxnSpPr/>
          <p:nvPr/>
        </p:nvCxnSpPr>
        <p:spPr>
          <a:xfrm flipH="1" flipV="1">
            <a:off x="5638800" y="4572000"/>
            <a:ext cx="381000" cy="1752600"/>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4724400" y="1600200"/>
            <a:ext cx="914400" cy="276999"/>
          </a:xfrm>
          <a:prstGeom prst="rect">
            <a:avLst/>
          </a:prstGeom>
          <a:solidFill>
            <a:srgbClr val="9FEB53"/>
          </a:solidFill>
        </p:spPr>
        <p:txBody>
          <a:bodyPr wrap="square" rtlCol="0">
            <a:spAutoFit/>
          </a:bodyPr>
          <a:lstStyle/>
          <a:p>
            <a:r>
              <a:rPr lang="en-US" sz="1200" dirty="0" smtClean="0"/>
              <a:t>Capacitor </a:t>
            </a:r>
            <a:endParaRPr lang="en-US" sz="1200" dirty="0"/>
          </a:p>
        </p:txBody>
      </p:sp>
      <p:cxnSp>
        <p:nvCxnSpPr>
          <p:cNvPr id="11" name="Straight Arrow Connector 10"/>
          <p:cNvCxnSpPr/>
          <p:nvPr/>
        </p:nvCxnSpPr>
        <p:spPr>
          <a:xfrm>
            <a:off x="5181600" y="1905000"/>
            <a:ext cx="381000" cy="1143000"/>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3886200" y="6096000"/>
            <a:ext cx="762000" cy="461665"/>
          </a:xfrm>
          <a:prstGeom prst="rect">
            <a:avLst/>
          </a:prstGeom>
          <a:solidFill>
            <a:srgbClr val="9FEB53"/>
          </a:solidFill>
        </p:spPr>
        <p:txBody>
          <a:bodyPr wrap="square" rtlCol="0">
            <a:spAutoFit/>
          </a:bodyPr>
          <a:lstStyle/>
          <a:p>
            <a:r>
              <a:rPr lang="en-US" sz="1200" dirty="0" smtClean="0"/>
              <a:t>10k</a:t>
            </a:r>
            <a:r>
              <a:rPr lang="en-US" sz="1200" dirty="0" smtClean="0"/>
              <a:t> ohm resistor</a:t>
            </a:r>
            <a:endParaRPr lang="en-US" sz="1200" dirty="0"/>
          </a:p>
        </p:txBody>
      </p:sp>
      <p:cxnSp>
        <p:nvCxnSpPr>
          <p:cNvPr id="14" name="Straight Arrow Connector 13"/>
          <p:cNvCxnSpPr/>
          <p:nvPr/>
        </p:nvCxnSpPr>
        <p:spPr>
          <a:xfrm flipV="1">
            <a:off x="4648200" y="4343400"/>
            <a:ext cx="685800" cy="1752600"/>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7848600" y="3733800"/>
            <a:ext cx="762000" cy="461665"/>
          </a:xfrm>
          <a:prstGeom prst="rect">
            <a:avLst/>
          </a:prstGeom>
          <a:solidFill>
            <a:srgbClr val="9FEB53"/>
          </a:solidFill>
        </p:spPr>
        <p:txBody>
          <a:bodyPr wrap="square" rtlCol="0">
            <a:spAutoFit/>
          </a:bodyPr>
          <a:lstStyle/>
          <a:p>
            <a:r>
              <a:rPr lang="en-US" sz="1200" dirty="0" smtClean="0"/>
              <a:t>220 ohm resistor</a:t>
            </a:r>
            <a:endParaRPr lang="en-US" sz="1200" dirty="0"/>
          </a:p>
        </p:txBody>
      </p:sp>
      <p:cxnSp>
        <p:nvCxnSpPr>
          <p:cNvPr id="17" name="Straight Arrow Connector 16"/>
          <p:cNvCxnSpPr/>
          <p:nvPr/>
        </p:nvCxnSpPr>
        <p:spPr>
          <a:xfrm flipH="1" flipV="1">
            <a:off x="6934200" y="3962400"/>
            <a:ext cx="914400" cy="228600"/>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3581400" y="1628001"/>
            <a:ext cx="609600" cy="276999"/>
          </a:xfrm>
          <a:prstGeom prst="rect">
            <a:avLst/>
          </a:prstGeom>
          <a:solidFill>
            <a:srgbClr val="9FEB53"/>
          </a:solidFill>
        </p:spPr>
        <p:txBody>
          <a:bodyPr wrap="square" rtlCol="0">
            <a:spAutoFit/>
          </a:bodyPr>
          <a:lstStyle/>
          <a:p>
            <a:r>
              <a:rPr lang="en-US" sz="1200" dirty="0" smtClean="0"/>
              <a:t>Switch</a:t>
            </a:r>
            <a:endParaRPr lang="en-US" sz="1200" dirty="0"/>
          </a:p>
        </p:txBody>
      </p:sp>
      <p:cxnSp>
        <p:nvCxnSpPr>
          <p:cNvPr id="20" name="Straight Arrow Connector 19"/>
          <p:cNvCxnSpPr/>
          <p:nvPr/>
        </p:nvCxnSpPr>
        <p:spPr>
          <a:xfrm>
            <a:off x="4191000" y="1905000"/>
            <a:ext cx="0" cy="533400"/>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76200" y="3200400"/>
            <a:ext cx="1447800" cy="276999"/>
          </a:xfrm>
          <a:prstGeom prst="rect">
            <a:avLst/>
          </a:prstGeom>
          <a:solidFill>
            <a:srgbClr val="9FEB53"/>
          </a:solidFill>
        </p:spPr>
        <p:txBody>
          <a:bodyPr wrap="square" rtlCol="0">
            <a:spAutoFit/>
          </a:bodyPr>
          <a:lstStyle/>
          <a:p>
            <a:r>
              <a:rPr lang="en-US" sz="1200" dirty="0" smtClean="0"/>
              <a:t>Programmable  Chip</a:t>
            </a:r>
            <a:endParaRPr lang="en-US" sz="1200" dirty="0"/>
          </a:p>
        </p:txBody>
      </p:sp>
      <p:cxnSp>
        <p:nvCxnSpPr>
          <p:cNvPr id="23" name="Straight Arrow Connector 22"/>
          <p:cNvCxnSpPr/>
          <p:nvPr/>
        </p:nvCxnSpPr>
        <p:spPr>
          <a:xfrm>
            <a:off x="1524000" y="3505200"/>
            <a:ext cx="838200" cy="609600"/>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7620000" y="5181600"/>
            <a:ext cx="1143000" cy="276999"/>
          </a:xfrm>
          <a:prstGeom prst="rect">
            <a:avLst/>
          </a:prstGeom>
          <a:solidFill>
            <a:srgbClr val="9FEB53"/>
          </a:solidFill>
        </p:spPr>
        <p:txBody>
          <a:bodyPr wrap="square" rtlCol="0">
            <a:spAutoFit/>
          </a:bodyPr>
          <a:lstStyle/>
          <a:p>
            <a:r>
              <a:rPr lang="en-US" sz="1200" dirty="0" smtClean="0"/>
              <a:t>Potentiometer </a:t>
            </a:r>
            <a:endParaRPr lang="en-US" sz="1200" dirty="0"/>
          </a:p>
        </p:txBody>
      </p:sp>
      <p:cxnSp>
        <p:nvCxnSpPr>
          <p:cNvPr id="27" name="Straight Arrow Connector 26"/>
          <p:cNvCxnSpPr/>
          <p:nvPr/>
        </p:nvCxnSpPr>
        <p:spPr>
          <a:xfrm flipH="1" flipV="1">
            <a:off x="6172200" y="4343400"/>
            <a:ext cx="1447800" cy="838200"/>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1143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p:cNvSpPr>
            <a:spLocks noGrp="1"/>
          </p:cNvSpPr>
          <p:nvPr>
            <p:ph type="title"/>
          </p:nvPr>
        </p:nvSpPr>
        <p:spPr>
          <a:xfrm>
            <a:off x="457200" y="0"/>
            <a:ext cx="8229600" cy="1143000"/>
          </a:xfrm>
        </p:spPr>
        <p:txBody>
          <a:bodyPr>
            <a:normAutofit fontScale="90000"/>
          </a:bodyPr>
          <a:lstStyle/>
          <a:p>
            <a:r>
              <a:rPr lang="en-US" dirty="0" smtClean="0"/>
              <a:t>Lab 6</a:t>
            </a:r>
            <a:br>
              <a:rPr lang="en-US" dirty="0" smtClean="0"/>
            </a:br>
            <a:r>
              <a:rPr lang="en-US" dirty="0" smtClean="0"/>
              <a:t>Temp Sensor/Heater (Basic Stamp 2)</a:t>
            </a:r>
            <a:endParaRPr lang="en-US" dirty="0"/>
          </a:p>
        </p:txBody>
      </p:sp>
      <p:sp>
        <p:nvSpPr>
          <p:cNvPr id="6" name="TextBox 5"/>
          <p:cNvSpPr txBox="1"/>
          <p:nvPr/>
        </p:nvSpPr>
        <p:spPr>
          <a:xfrm>
            <a:off x="0" y="1143000"/>
            <a:ext cx="1219200" cy="369332"/>
          </a:xfrm>
          <a:prstGeom prst="rect">
            <a:avLst/>
          </a:prstGeom>
          <a:solidFill>
            <a:srgbClr val="FF0000"/>
          </a:solidFill>
          <a:ln>
            <a:solidFill>
              <a:schemeClr val="tx1"/>
            </a:solidFill>
          </a:ln>
        </p:spPr>
        <p:txBody>
          <a:bodyPr wrap="square" rtlCol="0">
            <a:spAutoFit/>
          </a:bodyPr>
          <a:lstStyle/>
          <a:p>
            <a:r>
              <a:rPr lang="en-US" dirty="0" smtClean="0"/>
              <a:t>Lab Work:</a:t>
            </a:r>
            <a:endParaRPr lang="en-US" dirty="0"/>
          </a:p>
        </p:txBody>
      </p:sp>
      <p:pic>
        <p:nvPicPr>
          <p:cNvPr id="6146" name="Picture 2" descr="E:\Engineering\2014 Fall\Digital Fundamentals\lab 6\Capture.JPG"/>
          <p:cNvPicPr>
            <a:picLocks noChangeAspect="1" noChangeArrowheads="1"/>
          </p:cNvPicPr>
          <p:nvPr/>
        </p:nvPicPr>
        <p:blipFill>
          <a:blip r:embed="rId2" cstate="print"/>
          <a:srcRect/>
          <a:stretch>
            <a:fillRect/>
          </a:stretch>
        </p:blipFill>
        <p:spPr bwMode="auto">
          <a:xfrm>
            <a:off x="304800" y="1600201"/>
            <a:ext cx="4885094" cy="2438400"/>
          </a:xfrm>
          <a:prstGeom prst="rect">
            <a:avLst/>
          </a:prstGeom>
          <a:noFill/>
        </p:spPr>
      </p:pic>
      <p:pic>
        <p:nvPicPr>
          <p:cNvPr id="6147" name="Picture 3" descr="E:\Engineering\2014 Fall\Digital Fundamentals\lab 6\capture 2.JPG"/>
          <p:cNvPicPr>
            <a:picLocks noChangeAspect="1" noChangeArrowheads="1"/>
          </p:cNvPicPr>
          <p:nvPr/>
        </p:nvPicPr>
        <p:blipFill>
          <a:blip r:embed="rId3" cstate="print"/>
          <a:srcRect/>
          <a:stretch>
            <a:fillRect/>
          </a:stretch>
        </p:blipFill>
        <p:spPr bwMode="auto">
          <a:xfrm>
            <a:off x="257175" y="4154647"/>
            <a:ext cx="4924425" cy="2474753"/>
          </a:xfrm>
          <a:prstGeom prst="rect">
            <a:avLst/>
          </a:prstGeom>
          <a:noFill/>
        </p:spPr>
      </p:pic>
      <p:sp>
        <p:nvSpPr>
          <p:cNvPr id="9" name="TextBox 8"/>
          <p:cNvSpPr txBox="1"/>
          <p:nvPr/>
        </p:nvSpPr>
        <p:spPr>
          <a:xfrm>
            <a:off x="5486400" y="2209800"/>
            <a:ext cx="3048000" cy="646331"/>
          </a:xfrm>
          <a:prstGeom prst="rect">
            <a:avLst/>
          </a:prstGeom>
          <a:noFill/>
          <a:ln>
            <a:solidFill>
              <a:schemeClr val="tx1"/>
            </a:solidFill>
          </a:ln>
        </p:spPr>
        <p:txBody>
          <a:bodyPr wrap="square" rtlCol="0">
            <a:spAutoFit/>
          </a:bodyPr>
          <a:lstStyle/>
          <a:p>
            <a:r>
              <a:rPr lang="en-US" dirty="0" smtClean="0"/>
              <a:t>The debug screen saying that the heater energized at 100.</a:t>
            </a:r>
            <a:endParaRPr lang="en-US" dirty="0"/>
          </a:p>
        </p:txBody>
      </p:sp>
      <p:sp>
        <p:nvSpPr>
          <p:cNvPr id="10" name="TextBox 9"/>
          <p:cNvSpPr txBox="1"/>
          <p:nvPr/>
        </p:nvSpPr>
        <p:spPr>
          <a:xfrm>
            <a:off x="5334000" y="4953000"/>
            <a:ext cx="3048000" cy="923330"/>
          </a:xfrm>
          <a:prstGeom prst="rect">
            <a:avLst/>
          </a:prstGeom>
          <a:noFill/>
          <a:ln>
            <a:solidFill>
              <a:schemeClr val="tx1"/>
            </a:solidFill>
          </a:ln>
        </p:spPr>
        <p:txBody>
          <a:bodyPr wrap="square" rtlCol="0">
            <a:spAutoFit/>
          </a:bodyPr>
          <a:lstStyle/>
          <a:p>
            <a:r>
              <a:rPr lang="en-US" dirty="0" smtClean="0"/>
              <a:t>The debug screen saying that the heater de-energized at 121.</a:t>
            </a:r>
            <a:endParaRPr 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4000" cy="1143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0"/>
            <a:ext cx="8229600" cy="1143000"/>
          </a:xfrm>
        </p:spPr>
        <p:txBody>
          <a:bodyPr>
            <a:normAutofit fontScale="90000"/>
          </a:bodyPr>
          <a:lstStyle/>
          <a:p>
            <a:r>
              <a:rPr lang="en-US" dirty="0" smtClean="0"/>
              <a:t>Lab 1</a:t>
            </a:r>
            <a:br>
              <a:rPr lang="en-US" dirty="0" smtClean="0"/>
            </a:br>
            <a:r>
              <a:rPr lang="en-US" dirty="0" err="1" smtClean="0"/>
              <a:t>And/Or</a:t>
            </a:r>
            <a:r>
              <a:rPr lang="en-US" dirty="0" smtClean="0"/>
              <a:t> Gates</a:t>
            </a:r>
            <a:endParaRPr lang="en-US" dirty="0"/>
          </a:p>
        </p:txBody>
      </p:sp>
      <p:sp>
        <p:nvSpPr>
          <p:cNvPr id="5" name="TextBox 4"/>
          <p:cNvSpPr txBox="1"/>
          <p:nvPr/>
        </p:nvSpPr>
        <p:spPr>
          <a:xfrm>
            <a:off x="0" y="1143000"/>
            <a:ext cx="2514600" cy="4247317"/>
          </a:xfrm>
          <a:prstGeom prst="rect">
            <a:avLst/>
          </a:prstGeom>
          <a:solidFill>
            <a:srgbClr val="9FEB53"/>
          </a:solidFill>
          <a:ln>
            <a:solidFill>
              <a:schemeClr val="tx1"/>
            </a:solidFill>
          </a:ln>
        </p:spPr>
        <p:txBody>
          <a:bodyPr wrap="square" rtlCol="0">
            <a:spAutoFit/>
          </a:bodyPr>
          <a:lstStyle/>
          <a:p>
            <a:r>
              <a:rPr lang="en-US" dirty="0" smtClean="0"/>
              <a:t>Equipment:</a:t>
            </a:r>
          </a:p>
          <a:p>
            <a:pPr>
              <a:buFontTx/>
              <a:buChar char="-"/>
            </a:pPr>
            <a:r>
              <a:rPr lang="en-US" dirty="0" smtClean="0"/>
              <a:t>Breadboard </a:t>
            </a:r>
          </a:p>
          <a:p>
            <a:r>
              <a:rPr lang="en-US" dirty="0"/>
              <a:t>  </a:t>
            </a:r>
            <a:r>
              <a:rPr lang="en-US" dirty="0" smtClean="0"/>
              <a:t>     Brand: NI ELVIS II+</a:t>
            </a:r>
          </a:p>
          <a:p>
            <a:r>
              <a:rPr lang="en-US" dirty="0"/>
              <a:t>	</a:t>
            </a:r>
            <a:r>
              <a:rPr lang="en-US" dirty="0" smtClean="0"/>
              <a:t>SN: 14C6E29</a:t>
            </a:r>
          </a:p>
          <a:p>
            <a:pPr>
              <a:buFontTx/>
              <a:buChar char="-"/>
            </a:pPr>
            <a:r>
              <a:rPr lang="en-US" dirty="0" smtClean="0"/>
              <a:t>Digital </a:t>
            </a:r>
            <a:r>
              <a:rPr lang="en-US" dirty="0" err="1" smtClean="0"/>
              <a:t>Multimeter</a:t>
            </a:r>
            <a:r>
              <a:rPr lang="en-US" dirty="0" smtClean="0"/>
              <a:t> </a:t>
            </a:r>
          </a:p>
          <a:p>
            <a:r>
              <a:rPr lang="en-US" dirty="0" smtClean="0"/>
              <a:t>       Brand: GWINSTEK</a:t>
            </a:r>
          </a:p>
          <a:p>
            <a:r>
              <a:rPr lang="en-US" dirty="0"/>
              <a:t>	</a:t>
            </a:r>
            <a:r>
              <a:rPr lang="en-US" dirty="0" smtClean="0"/>
              <a:t>GDM: 3245</a:t>
            </a:r>
          </a:p>
          <a:p>
            <a:r>
              <a:rPr lang="en-US" dirty="0"/>
              <a:t>	</a:t>
            </a:r>
            <a:r>
              <a:rPr lang="en-US" dirty="0" smtClean="0"/>
              <a:t>SN: CL860334</a:t>
            </a:r>
          </a:p>
          <a:p>
            <a:r>
              <a:rPr lang="en-US" dirty="0" smtClean="0"/>
              <a:t>-AND Gate</a:t>
            </a:r>
          </a:p>
          <a:p>
            <a:r>
              <a:rPr lang="en-US" dirty="0" smtClean="0"/>
              <a:t>	Chip: 74LS08D</a:t>
            </a:r>
          </a:p>
          <a:p>
            <a:pPr>
              <a:buFontTx/>
              <a:buChar char="-"/>
            </a:pPr>
            <a:r>
              <a:rPr lang="en-US" dirty="0" smtClean="0"/>
              <a:t>OR Gate</a:t>
            </a:r>
          </a:p>
          <a:p>
            <a:r>
              <a:rPr lang="en-US" dirty="0"/>
              <a:t>	</a:t>
            </a:r>
            <a:r>
              <a:rPr lang="en-US" dirty="0" smtClean="0"/>
              <a:t>Chip: 74LS32D</a:t>
            </a:r>
          </a:p>
          <a:p>
            <a:r>
              <a:rPr lang="en-US" dirty="0" smtClean="0"/>
              <a:t>-Miscellaneous Wire </a:t>
            </a:r>
          </a:p>
          <a:p>
            <a:endParaRPr lang="en-US" dirty="0" smtClean="0"/>
          </a:p>
          <a:p>
            <a:r>
              <a:rPr lang="en-US" dirty="0"/>
              <a:t>	</a:t>
            </a:r>
            <a:endParaRPr lang="en-US" dirty="0" smtClean="0"/>
          </a:p>
        </p:txBody>
      </p:sp>
      <p:sp>
        <p:nvSpPr>
          <p:cNvPr id="6" name="TextBox 5"/>
          <p:cNvSpPr txBox="1"/>
          <p:nvPr/>
        </p:nvSpPr>
        <p:spPr>
          <a:xfrm>
            <a:off x="2514600" y="1154668"/>
            <a:ext cx="6629400" cy="369332"/>
          </a:xfrm>
          <a:prstGeom prst="rect">
            <a:avLst/>
          </a:prstGeom>
          <a:solidFill>
            <a:srgbClr val="EA5454"/>
          </a:solidFill>
          <a:ln>
            <a:solidFill>
              <a:schemeClr val="tx1"/>
            </a:solidFill>
          </a:ln>
        </p:spPr>
        <p:txBody>
          <a:bodyPr wrap="square" rtlCol="0">
            <a:spAutoFit/>
          </a:bodyPr>
          <a:lstStyle/>
          <a:p>
            <a:r>
              <a:rPr lang="en-US" dirty="0" smtClean="0"/>
              <a:t>Objective: To show the functions of AND </a:t>
            </a:r>
            <a:r>
              <a:rPr lang="en-US" dirty="0" err="1" smtClean="0"/>
              <a:t>and</a:t>
            </a:r>
            <a:r>
              <a:rPr lang="en-US" dirty="0" smtClean="0"/>
              <a:t> OR gates.</a:t>
            </a:r>
            <a:endParaRPr lang="en-US" dirty="0"/>
          </a:p>
        </p:txBody>
      </p:sp>
      <p:sp>
        <p:nvSpPr>
          <p:cNvPr id="9" name="TextBox 8"/>
          <p:cNvSpPr txBox="1"/>
          <p:nvPr/>
        </p:nvSpPr>
        <p:spPr>
          <a:xfrm>
            <a:off x="2514600" y="1524000"/>
            <a:ext cx="6629400" cy="923330"/>
          </a:xfrm>
          <a:prstGeom prst="rect">
            <a:avLst/>
          </a:prstGeom>
          <a:solidFill>
            <a:srgbClr val="FFC000"/>
          </a:solidFill>
          <a:ln>
            <a:solidFill>
              <a:schemeClr val="tx1"/>
            </a:solidFill>
          </a:ln>
        </p:spPr>
        <p:txBody>
          <a:bodyPr wrap="square" rtlCol="0">
            <a:spAutoFit/>
          </a:bodyPr>
          <a:lstStyle/>
          <a:p>
            <a:r>
              <a:rPr lang="en-US" dirty="0" smtClean="0"/>
              <a:t>Background: An And Gate sends an output when all inputs are sending a signal. An Or Gate sends an output when just one input sends a signal. </a:t>
            </a:r>
          </a:p>
        </p:txBody>
      </p:sp>
      <p:pic>
        <p:nvPicPr>
          <p:cNvPr id="1026" name="Picture 2" descr="E:\Engineering\2014 Fall\Digital Fundamentals\Lab 1\AND gate truth table.jpg"/>
          <p:cNvPicPr>
            <a:picLocks noChangeAspect="1" noChangeArrowheads="1"/>
          </p:cNvPicPr>
          <p:nvPr/>
        </p:nvPicPr>
        <p:blipFill>
          <a:blip r:embed="rId2" cstate="print"/>
          <a:srcRect/>
          <a:stretch>
            <a:fillRect/>
          </a:stretch>
        </p:blipFill>
        <p:spPr bwMode="auto">
          <a:xfrm>
            <a:off x="2971800" y="2819400"/>
            <a:ext cx="3429000" cy="1427833"/>
          </a:xfrm>
          <a:prstGeom prst="rect">
            <a:avLst/>
          </a:prstGeom>
          <a:noFill/>
        </p:spPr>
      </p:pic>
      <p:pic>
        <p:nvPicPr>
          <p:cNvPr id="1027" name="Picture 3" descr="E:\Engineering\2014 Fall\Digital Fundamentals\Lab 1\OR gate truth table.jpg"/>
          <p:cNvPicPr>
            <a:picLocks noChangeAspect="1" noChangeArrowheads="1"/>
          </p:cNvPicPr>
          <p:nvPr/>
        </p:nvPicPr>
        <p:blipFill>
          <a:blip r:embed="rId3" cstate="print"/>
          <a:srcRect/>
          <a:stretch>
            <a:fillRect/>
          </a:stretch>
        </p:blipFill>
        <p:spPr bwMode="auto">
          <a:xfrm>
            <a:off x="2667000" y="4624866"/>
            <a:ext cx="4038597" cy="1623534"/>
          </a:xfrm>
          <a:prstGeom prst="rect">
            <a:avLst/>
          </a:prstGeom>
          <a:noFill/>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p:cNvSpPr/>
          <p:nvPr/>
        </p:nvSpPr>
        <p:spPr>
          <a:xfrm>
            <a:off x="3886200" y="1143000"/>
            <a:ext cx="5257800" cy="5715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0" y="0"/>
            <a:ext cx="9144000" cy="1143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p:cNvSpPr>
            <a:spLocks noGrp="1"/>
          </p:cNvSpPr>
          <p:nvPr>
            <p:ph type="title"/>
          </p:nvPr>
        </p:nvSpPr>
        <p:spPr>
          <a:xfrm>
            <a:off x="457200" y="0"/>
            <a:ext cx="8229600" cy="1143000"/>
          </a:xfrm>
        </p:spPr>
        <p:txBody>
          <a:bodyPr>
            <a:normAutofit fontScale="90000"/>
          </a:bodyPr>
          <a:lstStyle/>
          <a:p>
            <a:r>
              <a:rPr lang="en-US" dirty="0" smtClean="0"/>
              <a:t>Lab 1</a:t>
            </a:r>
            <a:br>
              <a:rPr lang="en-US" dirty="0" smtClean="0"/>
            </a:br>
            <a:r>
              <a:rPr lang="en-US" dirty="0" err="1" smtClean="0"/>
              <a:t>And/Or</a:t>
            </a:r>
            <a:r>
              <a:rPr lang="en-US" dirty="0" smtClean="0"/>
              <a:t> Gates</a:t>
            </a:r>
            <a:endParaRPr lang="en-US" dirty="0"/>
          </a:p>
        </p:txBody>
      </p:sp>
      <p:sp>
        <p:nvSpPr>
          <p:cNvPr id="6" name="TextBox 5"/>
          <p:cNvSpPr txBox="1"/>
          <p:nvPr/>
        </p:nvSpPr>
        <p:spPr>
          <a:xfrm>
            <a:off x="0" y="1143000"/>
            <a:ext cx="1524000" cy="369332"/>
          </a:xfrm>
          <a:prstGeom prst="rect">
            <a:avLst/>
          </a:prstGeom>
          <a:solidFill>
            <a:schemeClr val="accent6">
              <a:lumMod val="75000"/>
            </a:schemeClr>
          </a:solidFill>
          <a:ln>
            <a:solidFill>
              <a:schemeClr val="tx1"/>
            </a:solidFill>
          </a:ln>
        </p:spPr>
        <p:txBody>
          <a:bodyPr wrap="square" rtlCol="0">
            <a:spAutoFit/>
          </a:bodyPr>
          <a:lstStyle/>
          <a:p>
            <a:r>
              <a:rPr lang="en-US" dirty="0" smtClean="0"/>
              <a:t> Schematics:</a:t>
            </a:r>
            <a:endParaRPr lang="en-US" dirty="0"/>
          </a:p>
        </p:txBody>
      </p:sp>
      <p:pic>
        <p:nvPicPr>
          <p:cNvPr id="2050" name="Picture 2" descr="E:\Engineering\2014 Fall\Digital Fundamentals\Lab 1\setup lab 1.PNG"/>
          <p:cNvPicPr>
            <a:picLocks noChangeAspect="1" noChangeArrowheads="1"/>
          </p:cNvPicPr>
          <p:nvPr/>
        </p:nvPicPr>
        <p:blipFill>
          <a:blip r:embed="rId2" cstate="print"/>
          <a:srcRect/>
          <a:stretch>
            <a:fillRect/>
          </a:stretch>
        </p:blipFill>
        <p:spPr bwMode="auto">
          <a:xfrm>
            <a:off x="3962400" y="2667000"/>
            <a:ext cx="5181600" cy="2970509"/>
          </a:xfrm>
          <a:prstGeom prst="rect">
            <a:avLst/>
          </a:prstGeom>
          <a:noFill/>
        </p:spPr>
      </p:pic>
      <p:sp>
        <p:nvSpPr>
          <p:cNvPr id="7" name="TextBox 6"/>
          <p:cNvSpPr txBox="1"/>
          <p:nvPr/>
        </p:nvSpPr>
        <p:spPr>
          <a:xfrm>
            <a:off x="6934200" y="2133600"/>
            <a:ext cx="914400" cy="276999"/>
          </a:xfrm>
          <a:prstGeom prst="rect">
            <a:avLst/>
          </a:prstGeom>
          <a:solidFill>
            <a:srgbClr val="9FEB53"/>
          </a:solidFill>
        </p:spPr>
        <p:txBody>
          <a:bodyPr wrap="square" rtlCol="0">
            <a:spAutoFit/>
          </a:bodyPr>
          <a:lstStyle/>
          <a:p>
            <a:r>
              <a:rPr lang="en-US" sz="1200" dirty="0" smtClean="0"/>
              <a:t>And Gate</a:t>
            </a:r>
            <a:endParaRPr lang="en-US" sz="1200" dirty="0"/>
          </a:p>
        </p:txBody>
      </p:sp>
      <p:sp>
        <p:nvSpPr>
          <p:cNvPr id="8" name="TextBox 7"/>
          <p:cNvSpPr txBox="1"/>
          <p:nvPr/>
        </p:nvSpPr>
        <p:spPr>
          <a:xfrm>
            <a:off x="5715000" y="2133600"/>
            <a:ext cx="914400" cy="276999"/>
          </a:xfrm>
          <a:prstGeom prst="rect">
            <a:avLst/>
          </a:prstGeom>
          <a:solidFill>
            <a:srgbClr val="9FEB53"/>
          </a:solidFill>
        </p:spPr>
        <p:txBody>
          <a:bodyPr wrap="square" rtlCol="0">
            <a:spAutoFit/>
          </a:bodyPr>
          <a:lstStyle/>
          <a:p>
            <a:r>
              <a:rPr lang="en-US" sz="1200" dirty="0" smtClean="0"/>
              <a:t>Or Gate</a:t>
            </a:r>
            <a:endParaRPr lang="en-US" sz="1200" dirty="0"/>
          </a:p>
        </p:txBody>
      </p:sp>
      <p:cxnSp>
        <p:nvCxnSpPr>
          <p:cNvPr id="10" name="Straight Arrow Connector 9"/>
          <p:cNvCxnSpPr/>
          <p:nvPr/>
        </p:nvCxnSpPr>
        <p:spPr>
          <a:xfrm>
            <a:off x="6172200" y="2438400"/>
            <a:ext cx="457200" cy="14478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6705600" y="2362200"/>
            <a:ext cx="228600" cy="10668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8153400" y="5867400"/>
            <a:ext cx="914400" cy="276999"/>
          </a:xfrm>
          <a:prstGeom prst="rect">
            <a:avLst/>
          </a:prstGeom>
          <a:solidFill>
            <a:srgbClr val="9FEB53"/>
          </a:solidFill>
        </p:spPr>
        <p:txBody>
          <a:bodyPr wrap="square" rtlCol="0">
            <a:spAutoFit/>
          </a:bodyPr>
          <a:lstStyle/>
          <a:p>
            <a:r>
              <a:rPr lang="en-US" sz="1200" dirty="0" smtClean="0"/>
              <a:t>LED Lights</a:t>
            </a:r>
            <a:endParaRPr lang="en-US" sz="1200" dirty="0"/>
          </a:p>
        </p:txBody>
      </p:sp>
      <p:cxnSp>
        <p:nvCxnSpPr>
          <p:cNvPr id="15" name="Straight Arrow Connector 14"/>
          <p:cNvCxnSpPr/>
          <p:nvPr/>
        </p:nvCxnSpPr>
        <p:spPr>
          <a:xfrm flipV="1">
            <a:off x="8305800" y="3505200"/>
            <a:ext cx="457200" cy="23622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8305800" y="4343400"/>
            <a:ext cx="152400" cy="15240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4114800" y="2133600"/>
            <a:ext cx="914400" cy="276999"/>
          </a:xfrm>
          <a:prstGeom prst="rect">
            <a:avLst/>
          </a:prstGeom>
          <a:solidFill>
            <a:srgbClr val="9FEB53"/>
          </a:solidFill>
        </p:spPr>
        <p:txBody>
          <a:bodyPr wrap="square" rtlCol="0">
            <a:spAutoFit/>
          </a:bodyPr>
          <a:lstStyle/>
          <a:p>
            <a:r>
              <a:rPr lang="en-US" sz="1200" dirty="0" smtClean="0"/>
              <a:t>Resistors</a:t>
            </a:r>
            <a:endParaRPr lang="en-US" sz="1200" dirty="0"/>
          </a:p>
        </p:txBody>
      </p:sp>
      <p:cxnSp>
        <p:nvCxnSpPr>
          <p:cNvPr id="20" name="Straight Arrow Connector 19"/>
          <p:cNvCxnSpPr/>
          <p:nvPr/>
        </p:nvCxnSpPr>
        <p:spPr>
          <a:xfrm>
            <a:off x="4648200" y="2362200"/>
            <a:ext cx="685800" cy="7620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4648200" y="2362200"/>
            <a:ext cx="152400" cy="7620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3074" name="Picture 2" descr="E:\Engineering\2014 Fall\Digital Fundamentals\Lab 1\2009425125052216.jpg"/>
          <p:cNvPicPr>
            <a:picLocks noChangeAspect="1" noChangeArrowheads="1"/>
          </p:cNvPicPr>
          <p:nvPr/>
        </p:nvPicPr>
        <p:blipFill>
          <a:blip r:embed="rId3" cstate="print"/>
          <a:srcRect/>
          <a:stretch>
            <a:fillRect/>
          </a:stretch>
        </p:blipFill>
        <p:spPr bwMode="auto">
          <a:xfrm rot="5400000">
            <a:off x="839531" y="3961066"/>
            <a:ext cx="2362202" cy="1298065"/>
          </a:xfrm>
          <a:prstGeom prst="rect">
            <a:avLst/>
          </a:prstGeom>
          <a:noFill/>
        </p:spPr>
      </p:pic>
      <p:sp>
        <p:nvSpPr>
          <p:cNvPr id="31" name="TextBox 30"/>
          <p:cNvSpPr txBox="1"/>
          <p:nvPr/>
        </p:nvSpPr>
        <p:spPr>
          <a:xfrm>
            <a:off x="5715000" y="1459468"/>
            <a:ext cx="1219200" cy="369332"/>
          </a:xfrm>
          <a:prstGeom prst="rect">
            <a:avLst/>
          </a:prstGeom>
          <a:noFill/>
          <a:ln>
            <a:solidFill>
              <a:schemeClr val="tx1"/>
            </a:solidFill>
          </a:ln>
        </p:spPr>
        <p:txBody>
          <a:bodyPr wrap="square" rtlCol="0">
            <a:spAutoFit/>
          </a:bodyPr>
          <a:lstStyle/>
          <a:p>
            <a:r>
              <a:rPr lang="en-US" dirty="0" err="1" smtClean="0"/>
              <a:t>Multisim</a:t>
            </a:r>
            <a:endParaRPr lang="en-US" dirty="0"/>
          </a:p>
        </p:txBody>
      </p:sp>
      <p:sp>
        <p:nvSpPr>
          <p:cNvPr id="32" name="TextBox 31"/>
          <p:cNvSpPr txBox="1"/>
          <p:nvPr/>
        </p:nvSpPr>
        <p:spPr>
          <a:xfrm>
            <a:off x="685800" y="2133600"/>
            <a:ext cx="2819400" cy="369332"/>
          </a:xfrm>
          <a:prstGeom prst="rect">
            <a:avLst/>
          </a:prstGeom>
          <a:noFill/>
          <a:ln>
            <a:solidFill>
              <a:schemeClr val="tx1"/>
            </a:solidFill>
          </a:ln>
        </p:spPr>
        <p:txBody>
          <a:bodyPr wrap="square" rtlCol="0">
            <a:spAutoFit/>
          </a:bodyPr>
          <a:lstStyle/>
          <a:p>
            <a:r>
              <a:rPr lang="en-US" dirty="0" smtClean="0"/>
              <a:t>Schematics for the chips </a:t>
            </a:r>
            <a:endParaRPr lang="en-US" dirty="0"/>
          </a:p>
        </p:txBody>
      </p:sp>
      <p:sp>
        <p:nvSpPr>
          <p:cNvPr id="33" name="TextBox 32"/>
          <p:cNvSpPr txBox="1"/>
          <p:nvPr/>
        </p:nvSpPr>
        <p:spPr>
          <a:xfrm>
            <a:off x="1066800" y="2895597"/>
            <a:ext cx="1219200" cy="276999"/>
          </a:xfrm>
          <a:prstGeom prst="rect">
            <a:avLst/>
          </a:prstGeom>
          <a:solidFill>
            <a:srgbClr val="9FEB53"/>
          </a:solidFill>
        </p:spPr>
        <p:txBody>
          <a:bodyPr wrap="square" rtlCol="0">
            <a:spAutoFit/>
          </a:bodyPr>
          <a:lstStyle/>
          <a:p>
            <a:r>
              <a:rPr lang="en-US" sz="1200" dirty="0" smtClean="0"/>
              <a:t>Individual gates </a:t>
            </a:r>
            <a:endParaRPr lang="en-US" sz="1200" dirty="0"/>
          </a:p>
        </p:txBody>
      </p:sp>
      <p:cxnSp>
        <p:nvCxnSpPr>
          <p:cNvPr id="34" name="Straight Arrow Connector 33"/>
          <p:cNvCxnSpPr/>
          <p:nvPr/>
        </p:nvCxnSpPr>
        <p:spPr>
          <a:xfrm>
            <a:off x="1676400" y="3200397"/>
            <a:ext cx="152400" cy="9144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381000" y="3428997"/>
            <a:ext cx="914400" cy="276999"/>
          </a:xfrm>
          <a:prstGeom prst="rect">
            <a:avLst/>
          </a:prstGeom>
          <a:solidFill>
            <a:srgbClr val="9FEB53"/>
          </a:solidFill>
        </p:spPr>
        <p:txBody>
          <a:bodyPr wrap="square" rtlCol="0">
            <a:spAutoFit/>
          </a:bodyPr>
          <a:lstStyle/>
          <a:p>
            <a:r>
              <a:rPr lang="en-US" sz="1200" dirty="0" smtClean="0"/>
              <a:t>Gate inputs</a:t>
            </a:r>
            <a:endParaRPr lang="en-US" sz="1200" dirty="0"/>
          </a:p>
        </p:txBody>
      </p:sp>
      <p:cxnSp>
        <p:nvCxnSpPr>
          <p:cNvPr id="43" name="Straight Arrow Connector 42"/>
          <p:cNvCxnSpPr/>
          <p:nvPr/>
        </p:nvCxnSpPr>
        <p:spPr>
          <a:xfrm>
            <a:off x="1295400" y="3657597"/>
            <a:ext cx="228600" cy="2286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a:off x="1295400" y="3733797"/>
            <a:ext cx="228600" cy="4572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76200" y="4191000"/>
            <a:ext cx="990600" cy="276999"/>
          </a:xfrm>
          <a:prstGeom prst="rect">
            <a:avLst/>
          </a:prstGeom>
          <a:solidFill>
            <a:srgbClr val="9FEB53"/>
          </a:solidFill>
        </p:spPr>
        <p:txBody>
          <a:bodyPr wrap="square" rtlCol="0">
            <a:spAutoFit/>
          </a:bodyPr>
          <a:lstStyle/>
          <a:p>
            <a:r>
              <a:rPr lang="en-US" sz="1200" dirty="0" smtClean="0"/>
              <a:t>Gate output</a:t>
            </a:r>
            <a:endParaRPr lang="en-US" sz="1200" dirty="0"/>
          </a:p>
        </p:txBody>
      </p:sp>
      <p:cxnSp>
        <p:nvCxnSpPr>
          <p:cNvPr id="48" name="Straight Arrow Connector 47"/>
          <p:cNvCxnSpPr/>
          <p:nvPr/>
        </p:nvCxnSpPr>
        <p:spPr>
          <a:xfrm>
            <a:off x="1066800" y="4343397"/>
            <a:ext cx="381000"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1" name="TextBox 50"/>
          <p:cNvSpPr txBox="1"/>
          <p:nvPr/>
        </p:nvSpPr>
        <p:spPr>
          <a:xfrm>
            <a:off x="2667000" y="3047997"/>
            <a:ext cx="1066800" cy="646331"/>
          </a:xfrm>
          <a:prstGeom prst="rect">
            <a:avLst/>
          </a:prstGeom>
          <a:solidFill>
            <a:srgbClr val="9FEB53"/>
          </a:solidFill>
        </p:spPr>
        <p:txBody>
          <a:bodyPr wrap="square" rtlCol="0">
            <a:spAutoFit/>
          </a:bodyPr>
          <a:lstStyle/>
          <a:p>
            <a:r>
              <a:rPr lang="en-US" sz="1200" dirty="0" smtClean="0"/>
              <a:t>Power to the chip</a:t>
            </a:r>
          </a:p>
          <a:p>
            <a:endParaRPr lang="en-US" sz="1200" dirty="0"/>
          </a:p>
        </p:txBody>
      </p:sp>
      <p:cxnSp>
        <p:nvCxnSpPr>
          <p:cNvPr id="52" name="Straight Arrow Connector 51"/>
          <p:cNvCxnSpPr/>
          <p:nvPr/>
        </p:nvCxnSpPr>
        <p:spPr>
          <a:xfrm flipH="1">
            <a:off x="2438400" y="3657597"/>
            <a:ext cx="228600" cy="2286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4" name="TextBox 53"/>
          <p:cNvSpPr txBox="1"/>
          <p:nvPr/>
        </p:nvSpPr>
        <p:spPr>
          <a:xfrm>
            <a:off x="152400" y="4876797"/>
            <a:ext cx="914400" cy="461665"/>
          </a:xfrm>
          <a:prstGeom prst="rect">
            <a:avLst/>
          </a:prstGeom>
          <a:solidFill>
            <a:srgbClr val="9FEB53"/>
          </a:solidFill>
        </p:spPr>
        <p:txBody>
          <a:bodyPr wrap="square" rtlCol="0">
            <a:spAutoFit/>
          </a:bodyPr>
          <a:lstStyle/>
          <a:p>
            <a:r>
              <a:rPr lang="en-US" sz="1200" dirty="0" smtClean="0"/>
              <a:t>Ground for the chip</a:t>
            </a:r>
            <a:endParaRPr lang="en-US" sz="1200" dirty="0"/>
          </a:p>
        </p:txBody>
      </p:sp>
      <p:cxnSp>
        <p:nvCxnSpPr>
          <p:cNvPr id="55" name="Straight Arrow Connector 54"/>
          <p:cNvCxnSpPr/>
          <p:nvPr/>
        </p:nvCxnSpPr>
        <p:spPr>
          <a:xfrm>
            <a:off x="1066800" y="5181597"/>
            <a:ext cx="457200" cy="762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7" name="TextBox 56"/>
          <p:cNvSpPr txBox="1"/>
          <p:nvPr/>
        </p:nvSpPr>
        <p:spPr>
          <a:xfrm>
            <a:off x="4876800" y="5895201"/>
            <a:ext cx="914400" cy="276999"/>
          </a:xfrm>
          <a:prstGeom prst="rect">
            <a:avLst/>
          </a:prstGeom>
          <a:solidFill>
            <a:srgbClr val="9FEB53"/>
          </a:solidFill>
        </p:spPr>
        <p:txBody>
          <a:bodyPr wrap="square" rtlCol="0">
            <a:spAutoFit/>
          </a:bodyPr>
          <a:lstStyle/>
          <a:p>
            <a:r>
              <a:rPr lang="en-US" sz="1200" dirty="0" smtClean="0"/>
              <a:t>Switches</a:t>
            </a:r>
            <a:endParaRPr lang="en-US" sz="1200" dirty="0"/>
          </a:p>
        </p:txBody>
      </p:sp>
      <p:cxnSp>
        <p:nvCxnSpPr>
          <p:cNvPr id="58" name="Straight Arrow Connector 57"/>
          <p:cNvCxnSpPr/>
          <p:nvPr/>
        </p:nvCxnSpPr>
        <p:spPr>
          <a:xfrm flipV="1">
            <a:off x="5334000" y="4648200"/>
            <a:ext cx="0" cy="12192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p:nvPr/>
        </p:nvCxnSpPr>
        <p:spPr>
          <a:xfrm flipH="1" flipV="1">
            <a:off x="4876800" y="4572000"/>
            <a:ext cx="457200" cy="12954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1143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p:cNvSpPr>
            <a:spLocks noGrp="1"/>
          </p:cNvSpPr>
          <p:nvPr>
            <p:ph type="title"/>
          </p:nvPr>
        </p:nvSpPr>
        <p:spPr>
          <a:xfrm>
            <a:off x="457200" y="0"/>
            <a:ext cx="8229600" cy="1143000"/>
          </a:xfrm>
        </p:spPr>
        <p:txBody>
          <a:bodyPr>
            <a:normAutofit fontScale="90000"/>
          </a:bodyPr>
          <a:lstStyle/>
          <a:p>
            <a:r>
              <a:rPr lang="en-US" dirty="0" smtClean="0"/>
              <a:t>Lab 1</a:t>
            </a:r>
            <a:br>
              <a:rPr lang="en-US" dirty="0" smtClean="0"/>
            </a:br>
            <a:r>
              <a:rPr lang="en-US" dirty="0" err="1" smtClean="0"/>
              <a:t>And/Or</a:t>
            </a:r>
            <a:r>
              <a:rPr lang="en-US" dirty="0" smtClean="0"/>
              <a:t> Gates</a:t>
            </a:r>
            <a:endParaRPr lang="en-US" dirty="0"/>
          </a:p>
        </p:txBody>
      </p:sp>
      <p:sp>
        <p:nvSpPr>
          <p:cNvPr id="6" name="TextBox 5"/>
          <p:cNvSpPr txBox="1"/>
          <p:nvPr/>
        </p:nvSpPr>
        <p:spPr>
          <a:xfrm>
            <a:off x="0" y="1143000"/>
            <a:ext cx="1219200" cy="369332"/>
          </a:xfrm>
          <a:prstGeom prst="rect">
            <a:avLst/>
          </a:prstGeom>
          <a:solidFill>
            <a:srgbClr val="FF0000"/>
          </a:solidFill>
          <a:ln>
            <a:solidFill>
              <a:schemeClr val="tx1"/>
            </a:solidFill>
          </a:ln>
        </p:spPr>
        <p:txBody>
          <a:bodyPr wrap="square" rtlCol="0">
            <a:spAutoFit/>
          </a:bodyPr>
          <a:lstStyle/>
          <a:p>
            <a:r>
              <a:rPr lang="en-US" dirty="0" smtClean="0"/>
              <a:t>Lab Work:</a:t>
            </a:r>
            <a:endParaRPr lang="en-US" dirty="0"/>
          </a:p>
        </p:txBody>
      </p:sp>
      <p:pic>
        <p:nvPicPr>
          <p:cNvPr id="2051" name="Picture 3" descr="E:\Engineering\2014 Fall\Digital Fundamentals\Lab 1\Screenshot (6).png"/>
          <p:cNvPicPr>
            <a:picLocks noChangeAspect="1" noChangeArrowheads="1"/>
          </p:cNvPicPr>
          <p:nvPr/>
        </p:nvPicPr>
        <p:blipFill>
          <a:blip r:embed="rId2" cstate="print"/>
          <a:srcRect l="12821" r="12820" b="6553"/>
          <a:stretch>
            <a:fillRect/>
          </a:stretch>
        </p:blipFill>
        <p:spPr bwMode="auto">
          <a:xfrm>
            <a:off x="4419600" y="2209800"/>
            <a:ext cx="4419600" cy="3124200"/>
          </a:xfrm>
          <a:prstGeom prst="rect">
            <a:avLst/>
          </a:prstGeom>
          <a:noFill/>
        </p:spPr>
      </p:pic>
      <p:sp>
        <p:nvSpPr>
          <p:cNvPr id="7" name="TextBox 6"/>
          <p:cNvSpPr txBox="1"/>
          <p:nvPr/>
        </p:nvSpPr>
        <p:spPr>
          <a:xfrm>
            <a:off x="4038600" y="1600200"/>
            <a:ext cx="914400" cy="276999"/>
          </a:xfrm>
          <a:prstGeom prst="rect">
            <a:avLst/>
          </a:prstGeom>
          <a:solidFill>
            <a:srgbClr val="9FEB53"/>
          </a:solidFill>
        </p:spPr>
        <p:txBody>
          <a:bodyPr wrap="square" rtlCol="0">
            <a:spAutoFit/>
          </a:bodyPr>
          <a:lstStyle/>
          <a:p>
            <a:r>
              <a:rPr lang="en-US" sz="1200" dirty="0" smtClean="0"/>
              <a:t>Resistors</a:t>
            </a:r>
            <a:endParaRPr lang="en-US" sz="1200" dirty="0"/>
          </a:p>
        </p:txBody>
      </p:sp>
      <p:cxnSp>
        <p:nvCxnSpPr>
          <p:cNvPr id="8" name="Straight Arrow Connector 7"/>
          <p:cNvCxnSpPr/>
          <p:nvPr/>
        </p:nvCxnSpPr>
        <p:spPr>
          <a:xfrm>
            <a:off x="4191000" y="1905000"/>
            <a:ext cx="990600" cy="1447800"/>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4191000" y="1905000"/>
            <a:ext cx="990600" cy="2209800"/>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3429000" y="3200400"/>
            <a:ext cx="914400" cy="276999"/>
          </a:xfrm>
          <a:prstGeom prst="rect">
            <a:avLst/>
          </a:prstGeom>
          <a:solidFill>
            <a:srgbClr val="9FEB53"/>
          </a:solidFill>
        </p:spPr>
        <p:txBody>
          <a:bodyPr wrap="square" rtlCol="0">
            <a:spAutoFit/>
          </a:bodyPr>
          <a:lstStyle/>
          <a:p>
            <a:r>
              <a:rPr lang="en-US" sz="1200" dirty="0" smtClean="0"/>
              <a:t>Switches</a:t>
            </a:r>
            <a:endParaRPr lang="en-US" sz="1200" dirty="0"/>
          </a:p>
        </p:txBody>
      </p:sp>
      <p:cxnSp>
        <p:nvCxnSpPr>
          <p:cNvPr id="16" name="Straight Arrow Connector 15"/>
          <p:cNvCxnSpPr/>
          <p:nvPr/>
        </p:nvCxnSpPr>
        <p:spPr>
          <a:xfrm flipV="1">
            <a:off x="4343400" y="2819400"/>
            <a:ext cx="685800" cy="609600"/>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4343400" y="3429000"/>
            <a:ext cx="304800" cy="914400"/>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5638800" y="5590401"/>
            <a:ext cx="914400" cy="276999"/>
          </a:xfrm>
          <a:prstGeom prst="rect">
            <a:avLst/>
          </a:prstGeom>
          <a:solidFill>
            <a:srgbClr val="9FEB53"/>
          </a:solidFill>
        </p:spPr>
        <p:txBody>
          <a:bodyPr wrap="square" rtlCol="0">
            <a:spAutoFit/>
          </a:bodyPr>
          <a:lstStyle/>
          <a:p>
            <a:r>
              <a:rPr lang="en-US" sz="1200" dirty="0" smtClean="0"/>
              <a:t>Or Gate</a:t>
            </a:r>
            <a:endParaRPr lang="en-US" sz="1200" dirty="0"/>
          </a:p>
        </p:txBody>
      </p:sp>
      <p:cxnSp>
        <p:nvCxnSpPr>
          <p:cNvPr id="22" name="Straight Arrow Connector 21"/>
          <p:cNvCxnSpPr/>
          <p:nvPr/>
        </p:nvCxnSpPr>
        <p:spPr>
          <a:xfrm flipH="1" flipV="1">
            <a:off x="5715000" y="4800600"/>
            <a:ext cx="76200" cy="762000"/>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5715000" y="1600200"/>
            <a:ext cx="914400" cy="276999"/>
          </a:xfrm>
          <a:prstGeom prst="rect">
            <a:avLst/>
          </a:prstGeom>
          <a:solidFill>
            <a:srgbClr val="9FEB53"/>
          </a:solidFill>
        </p:spPr>
        <p:txBody>
          <a:bodyPr wrap="square" rtlCol="0">
            <a:spAutoFit/>
          </a:bodyPr>
          <a:lstStyle/>
          <a:p>
            <a:r>
              <a:rPr lang="en-US" sz="1200" dirty="0" smtClean="0"/>
              <a:t>And Gate</a:t>
            </a:r>
            <a:endParaRPr lang="en-US" sz="1200" dirty="0"/>
          </a:p>
        </p:txBody>
      </p:sp>
      <p:cxnSp>
        <p:nvCxnSpPr>
          <p:cNvPr id="26" name="Straight Arrow Connector 25"/>
          <p:cNvCxnSpPr/>
          <p:nvPr/>
        </p:nvCxnSpPr>
        <p:spPr>
          <a:xfrm flipH="1">
            <a:off x="5715000" y="1905000"/>
            <a:ext cx="228600" cy="1447800"/>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7391400" y="1676400"/>
            <a:ext cx="914400" cy="276999"/>
          </a:xfrm>
          <a:prstGeom prst="rect">
            <a:avLst/>
          </a:prstGeom>
          <a:solidFill>
            <a:srgbClr val="9FEB53"/>
          </a:solidFill>
        </p:spPr>
        <p:txBody>
          <a:bodyPr wrap="square" rtlCol="0">
            <a:spAutoFit/>
          </a:bodyPr>
          <a:lstStyle/>
          <a:p>
            <a:r>
              <a:rPr lang="en-US" sz="1200" dirty="0" smtClean="0"/>
              <a:t>LED Lights</a:t>
            </a:r>
            <a:endParaRPr lang="en-US" sz="1200" dirty="0"/>
          </a:p>
        </p:txBody>
      </p:sp>
      <p:cxnSp>
        <p:nvCxnSpPr>
          <p:cNvPr id="29" name="Straight Arrow Connector 28"/>
          <p:cNvCxnSpPr/>
          <p:nvPr/>
        </p:nvCxnSpPr>
        <p:spPr>
          <a:xfrm>
            <a:off x="7620000" y="1981200"/>
            <a:ext cx="838200" cy="685800"/>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7620000" y="1981200"/>
            <a:ext cx="914400" cy="1219200"/>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228600" y="3429000"/>
            <a:ext cx="3048000" cy="1477328"/>
          </a:xfrm>
          <a:prstGeom prst="rect">
            <a:avLst/>
          </a:prstGeom>
          <a:noFill/>
          <a:ln>
            <a:solidFill>
              <a:schemeClr val="tx1"/>
            </a:solidFill>
          </a:ln>
        </p:spPr>
        <p:txBody>
          <a:bodyPr wrap="square" rtlCol="0">
            <a:spAutoFit/>
          </a:bodyPr>
          <a:lstStyle/>
          <a:p>
            <a:r>
              <a:rPr lang="en-US" dirty="0" smtClean="0"/>
              <a:t>The voltage of the circuit was taken using an oscilloscope. The voltage when the LEDs were on was 3.22 V and when they were off it was .16 V.</a:t>
            </a:r>
            <a:endParaRPr lang="en-US"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1143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0"/>
            <a:ext cx="8229600" cy="1143000"/>
          </a:xfrm>
        </p:spPr>
        <p:txBody>
          <a:bodyPr>
            <a:normAutofit fontScale="90000"/>
          </a:bodyPr>
          <a:lstStyle/>
          <a:p>
            <a:r>
              <a:rPr lang="en-US" dirty="0" smtClean="0"/>
              <a:t>Lab 2</a:t>
            </a:r>
            <a:br>
              <a:rPr lang="en-US" dirty="0" smtClean="0"/>
            </a:br>
            <a:r>
              <a:rPr lang="en-US" dirty="0" smtClean="0"/>
              <a:t> </a:t>
            </a:r>
            <a:r>
              <a:rPr lang="en-US" dirty="0" err="1" smtClean="0"/>
              <a:t>Nand</a:t>
            </a:r>
            <a:r>
              <a:rPr lang="en-US" dirty="0" smtClean="0"/>
              <a:t> Alternative</a:t>
            </a:r>
            <a:endParaRPr lang="en-US" dirty="0"/>
          </a:p>
        </p:txBody>
      </p:sp>
      <p:sp>
        <p:nvSpPr>
          <p:cNvPr id="4" name="TextBox 3"/>
          <p:cNvSpPr txBox="1"/>
          <p:nvPr/>
        </p:nvSpPr>
        <p:spPr>
          <a:xfrm>
            <a:off x="0" y="1143000"/>
            <a:ext cx="2514600" cy="5355312"/>
          </a:xfrm>
          <a:prstGeom prst="rect">
            <a:avLst/>
          </a:prstGeom>
          <a:solidFill>
            <a:srgbClr val="9FEB53"/>
          </a:solidFill>
          <a:ln>
            <a:solidFill>
              <a:schemeClr val="tx1"/>
            </a:solidFill>
          </a:ln>
        </p:spPr>
        <p:txBody>
          <a:bodyPr wrap="square" rtlCol="0">
            <a:spAutoFit/>
          </a:bodyPr>
          <a:lstStyle/>
          <a:p>
            <a:r>
              <a:rPr lang="en-US" dirty="0" smtClean="0"/>
              <a:t>Equipment:</a:t>
            </a:r>
          </a:p>
          <a:p>
            <a:pPr>
              <a:buFontTx/>
              <a:buChar char="-"/>
            </a:pPr>
            <a:r>
              <a:rPr lang="en-US" dirty="0" smtClean="0"/>
              <a:t>Breadboard </a:t>
            </a:r>
          </a:p>
          <a:p>
            <a:r>
              <a:rPr lang="en-US" dirty="0"/>
              <a:t>  </a:t>
            </a:r>
            <a:r>
              <a:rPr lang="en-US" dirty="0" smtClean="0"/>
              <a:t>     Brand: NI ELVIS II+</a:t>
            </a:r>
          </a:p>
          <a:p>
            <a:r>
              <a:rPr lang="en-US" dirty="0"/>
              <a:t>	</a:t>
            </a:r>
            <a:r>
              <a:rPr lang="en-US" dirty="0" smtClean="0"/>
              <a:t>SN: 1677D1E</a:t>
            </a:r>
          </a:p>
          <a:p>
            <a:pPr>
              <a:buFontTx/>
              <a:buChar char="-"/>
            </a:pPr>
            <a:r>
              <a:rPr lang="en-US" dirty="0" smtClean="0"/>
              <a:t>Digital </a:t>
            </a:r>
            <a:r>
              <a:rPr lang="en-US" dirty="0" err="1" smtClean="0"/>
              <a:t>Multimeter</a:t>
            </a:r>
            <a:r>
              <a:rPr lang="en-US" dirty="0" smtClean="0"/>
              <a:t> </a:t>
            </a:r>
          </a:p>
          <a:p>
            <a:r>
              <a:rPr lang="en-US" dirty="0" smtClean="0"/>
              <a:t>       Brand: GWINSTEK</a:t>
            </a:r>
          </a:p>
          <a:p>
            <a:r>
              <a:rPr lang="en-US" dirty="0"/>
              <a:t>	</a:t>
            </a:r>
            <a:r>
              <a:rPr lang="en-US" dirty="0" smtClean="0"/>
              <a:t>GDM: 8245</a:t>
            </a:r>
          </a:p>
          <a:p>
            <a:r>
              <a:rPr lang="en-US" dirty="0"/>
              <a:t>	</a:t>
            </a:r>
            <a:r>
              <a:rPr lang="en-US" dirty="0" smtClean="0"/>
              <a:t>SN: CL860332</a:t>
            </a:r>
          </a:p>
          <a:p>
            <a:r>
              <a:rPr lang="en-US" dirty="0" smtClean="0"/>
              <a:t>-AND Gate</a:t>
            </a:r>
          </a:p>
          <a:p>
            <a:r>
              <a:rPr lang="en-US" dirty="0" smtClean="0"/>
              <a:t>	Chip: 74LS08D</a:t>
            </a:r>
          </a:p>
          <a:p>
            <a:pPr>
              <a:buFontTx/>
              <a:buChar char="-"/>
            </a:pPr>
            <a:r>
              <a:rPr lang="en-US" dirty="0" smtClean="0"/>
              <a:t>OR Gate</a:t>
            </a:r>
          </a:p>
          <a:p>
            <a:r>
              <a:rPr lang="en-US" dirty="0"/>
              <a:t>	</a:t>
            </a:r>
            <a:r>
              <a:rPr lang="en-US" dirty="0" smtClean="0"/>
              <a:t>Chip: 74LS32D</a:t>
            </a:r>
          </a:p>
          <a:p>
            <a:r>
              <a:rPr lang="en-US" dirty="0" smtClean="0"/>
              <a:t>-NOT Gate</a:t>
            </a:r>
          </a:p>
          <a:p>
            <a:r>
              <a:rPr lang="en-US" dirty="0"/>
              <a:t>	</a:t>
            </a:r>
            <a:r>
              <a:rPr lang="en-US" dirty="0" smtClean="0"/>
              <a:t>Chip: 74LS04D</a:t>
            </a:r>
          </a:p>
          <a:p>
            <a:r>
              <a:rPr lang="en-US" dirty="0" smtClean="0"/>
              <a:t>-NAND Gate</a:t>
            </a:r>
          </a:p>
          <a:p>
            <a:r>
              <a:rPr lang="en-US" dirty="0"/>
              <a:t>	</a:t>
            </a:r>
            <a:r>
              <a:rPr lang="en-US" dirty="0" smtClean="0"/>
              <a:t>Chip: 74LS00D</a:t>
            </a:r>
          </a:p>
          <a:p>
            <a:r>
              <a:rPr lang="en-US" dirty="0" smtClean="0"/>
              <a:t>-Miscellaneous Wire </a:t>
            </a:r>
          </a:p>
          <a:p>
            <a:endParaRPr lang="en-US" dirty="0" smtClean="0"/>
          </a:p>
          <a:p>
            <a:r>
              <a:rPr lang="en-US" dirty="0"/>
              <a:t>	</a:t>
            </a:r>
            <a:endParaRPr lang="en-US" dirty="0" smtClean="0"/>
          </a:p>
        </p:txBody>
      </p:sp>
      <p:sp>
        <p:nvSpPr>
          <p:cNvPr id="6" name="TextBox 5"/>
          <p:cNvSpPr txBox="1"/>
          <p:nvPr/>
        </p:nvSpPr>
        <p:spPr>
          <a:xfrm>
            <a:off x="2514600" y="1143000"/>
            <a:ext cx="6629400" cy="646331"/>
          </a:xfrm>
          <a:prstGeom prst="rect">
            <a:avLst/>
          </a:prstGeom>
          <a:solidFill>
            <a:srgbClr val="EA5454"/>
          </a:solidFill>
          <a:ln>
            <a:solidFill>
              <a:schemeClr val="tx1"/>
            </a:solidFill>
          </a:ln>
        </p:spPr>
        <p:txBody>
          <a:bodyPr wrap="square" rtlCol="0">
            <a:spAutoFit/>
          </a:bodyPr>
          <a:lstStyle/>
          <a:p>
            <a:r>
              <a:rPr lang="en-US" dirty="0" smtClean="0"/>
              <a:t>Objective: To show how a logic circuit can be reduced to a single kind of gate.</a:t>
            </a:r>
            <a:endParaRPr lang="en-US" dirty="0"/>
          </a:p>
        </p:txBody>
      </p:sp>
      <p:sp>
        <p:nvSpPr>
          <p:cNvPr id="8" name="TextBox 7"/>
          <p:cNvSpPr txBox="1"/>
          <p:nvPr/>
        </p:nvSpPr>
        <p:spPr>
          <a:xfrm>
            <a:off x="2514600" y="1752600"/>
            <a:ext cx="6629400" cy="1754326"/>
          </a:xfrm>
          <a:prstGeom prst="rect">
            <a:avLst/>
          </a:prstGeom>
          <a:solidFill>
            <a:srgbClr val="FFC000"/>
          </a:solidFill>
          <a:ln>
            <a:solidFill>
              <a:schemeClr val="tx1"/>
            </a:solidFill>
          </a:ln>
        </p:spPr>
        <p:txBody>
          <a:bodyPr wrap="square" rtlCol="0">
            <a:spAutoFit/>
          </a:bodyPr>
          <a:lstStyle/>
          <a:p>
            <a:r>
              <a:rPr lang="en-US" dirty="0" smtClean="0"/>
              <a:t>Background: Not gates work by inverting whatever signal is going into it. </a:t>
            </a:r>
            <a:r>
              <a:rPr lang="en-US" dirty="0" err="1" smtClean="0"/>
              <a:t>Nand</a:t>
            </a:r>
            <a:r>
              <a:rPr lang="en-US" dirty="0" smtClean="0"/>
              <a:t> gates behave like the inverse of an And gate so a </a:t>
            </a:r>
            <a:r>
              <a:rPr lang="en-US" dirty="0" err="1" smtClean="0"/>
              <a:t>Nand</a:t>
            </a:r>
            <a:r>
              <a:rPr lang="en-US" dirty="0" smtClean="0"/>
              <a:t> gate will send an output when one or both of the signals have a logic state of 0 and will not send a signal when both of the signals are a logic state of 1. </a:t>
            </a:r>
            <a:r>
              <a:rPr lang="en-US" dirty="0" err="1" smtClean="0"/>
              <a:t>Nand</a:t>
            </a:r>
            <a:r>
              <a:rPr lang="en-US" dirty="0" smtClean="0"/>
              <a:t> gates also have a universal property. This means that you can build a circuit using only </a:t>
            </a:r>
            <a:r>
              <a:rPr lang="en-US" dirty="0" err="1" smtClean="0"/>
              <a:t>Nand</a:t>
            </a:r>
            <a:r>
              <a:rPr lang="en-US" dirty="0" smtClean="0"/>
              <a:t> gates. </a:t>
            </a:r>
          </a:p>
        </p:txBody>
      </p:sp>
      <p:pic>
        <p:nvPicPr>
          <p:cNvPr id="1026" name="Picture 2" descr="E:\Engineering\2014 Fall\Digital Fundamentals\Lab 2\Nand Gate.JPG"/>
          <p:cNvPicPr>
            <a:picLocks noChangeAspect="1" noChangeArrowheads="1"/>
          </p:cNvPicPr>
          <p:nvPr/>
        </p:nvPicPr>
        <p:blipFill>
          <a:blip r:embed="rId2" cstate="print"/>
          <a:srcRect t="4726"/>
          <a:stretch>
            <a:fillRect/>
          </a:stretch>
        </p:blipFill>
        <p:spPr bwMode="auto">
          <a:xfrm>
            <a:off x="2743200" y="5105400"/>
            <a:ext cx="4114800" cy="1536315"/>
          </a:xfrm>
          <a:prstGeom prst="rect">
            <a:avLst/>
          </a:prstGeom>
          <a:noFill/>
        </p:spPr>
      </p:pic>
      <p:pic>
        <p:nvPicPr>
          <p:cNvPr id="1027" name="Picture 3" descr="E:\Engineering\2014 Fall\Digital Fundamentals\Lab 2\Not truth.JPG"/>
          <p:cNvPicPr>
            <a:picLocks noChangeAspect="1" noChangeArrowheads="1"/>
          </p:cNvPicPr>
          <p:nvPr/>
        </p:nvPicPr>
        <p:blipFill>
          <a:blip r:embed="rId3" cstate="print"/>
          <a:srcRect/>
          <a:stretch>
            <a:fillRect/>
          </a:stretch>
        </p:blipFill>
        <p:spPr bwMode="auto">
          <a:xfrm>
            <a:off x="2895600" y="3733800"/>
            <a:ext cx="960437" cy="934767"/>
          </a:xfrm>
          <a:prstGeom prst="rect">
            <a:avLst/>
          </a:prstGeom>
          <a:noFill/>
        </p:spPr>
      </p:pic>
      <p:pic>
        <p:nvPicPr>
          <p:cNvPr id="1028" name="Picture 4" descr="E:\Engineering\2014 Fall\Digital Fundamentals\Lab 2\Not Gate.JPG"/>
          <p:cNvPicPr>
            <a:picLocks noChangeAspect="1" noChangeArrowheads="1"/>
          </p:cNvPicPr>
          <p:nvPr/>
        </p:nvPicPr>
        <p:blipFill>
          <a:blip r:embed="rId4" cstate="print"/>
          <a:srcRect/>
          <a:stretch>
            <a:fillRect/>
          </a:stretch>
        </p:blipFill>
        <p:spPr bwMode="auto">
          <a:xfrm>
            <a:off x="3962400" y="3733800"/>
            <a:ext cx="2255838" cy="1241451"/>
          </a:xfrm>
          <a:prstGeom prst="rect">
            <a:avLst/>
          </a:prstGeom>
          <a:noFill/>
        </p:spPr>
      </p:pic>
      <p:sp>
        <p:nvSpPr>
          <p:cNvPr id="10" name="TextBox 9"/>
          <p:cNvSpPr txBox="1"/>
          <p:nvPr/>
        </p:nvSpPr>
        <p:spPr>
          <a:xfrm>
            <a:off x="3581400" y="4876800"/>
            <a:ext cx="838200" cy="338554"/>
          </a:xfrm>
          <a:prstGeom prst="rect">
            <a:avLst/>
          </a:prstGeom>
          <a:noFill/>
        </p:spPr>
        <p:txBody>
          <a:bodyPr wrap="square" rtlCol="0">
            <a:spAutoFit/>
          </a:bodyPr>
          <a:lstStyle/>
          <a:p>
            <a:r>
              <a:rPr lang="en-US" sz="1600" dirty="0" smtClean="0"/>
              <a:t>NAND</a:t>
            </a:r>
            <a:endParaRPr lang="en-US" sz="16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1143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p:cNvSpPr>
            <a:spLocks noGrp="1"/>
          </p:cNvSpPr>
          <p:nvPr>
            <p:ph type="title"/>
          </p:nvPr>
        </p:nvSpPr>
        <p:spPr>
          <a:xfrm>
            <a:off x="457200" y="0"/>
            <a:ext cx="8229600" cy="1143000"/>
          </a:xfrm>
        </p:spPr>
        <p:txBody>
          <a:bodyPr>
            <a:normAutofit fontScale="90000"/>
          </a:bodyPr>
          <a:lstStyle/>
          <a:p>
            <a:r>
              <a:rPr lang="en-US" dirty="0" smtClean="0"/>
              <a:t>Lab 2</a:t>
            </a:r>
            <a:br>
              <a:rPr lang="en-US" dirty="0" smtClean="0"/>
            </a:br>
            <a:r>
              <a:rPr lang="en-US" dirty="0" smtClean="0"/>
              <a:t> </a:t>
            </a:r>
            <a:r>
              <a:rPr lang="en-US" dirty="0" err="1" smtClean="0"/>
              <a:t>Nand</a:t>
            </a:r>
            <a:r>
              <a:rPr lang="en-US" dirty="0" smtClean="0"/>
              <a:t> Alternative</a:t>
            </a:r>
            <a:endParaRPr lang="en-US" dirty="0"/>
          </a:p>
        </p:txBody>
      </p:sp>
      <p:sp>
        <p:nvSpPr>
          <p:cNvPr id="6" name="TextBox 5"/>
          <p:cNvSpPr txBox="1"/>
          <p:nvPr/>
        </p:nvSpPr>
        <p:spPr>
          <a:xfrm>
            <a:off x="0" y="1143000"/>
            <a:ext cx="1524000" cy="369332"/>
          </a:xfrm>
          <a:prstGeom prst="rect">
            <a:avLst/>
          </a:prstGeom>
          <a:solidFill>
            <a:schemeClr val="accent6">
              <a:lumMod val="75000"/>
            </a:schemeClr>
          </a:solidFill>
          <a:ln>
            <a:solidFill>
              <a:schemeClr val="tx1"/>
            </a:solidFill>
          </a:ln>
        </p:spPr>
        <p:txBody>
          <a:bodyPr wrap="square" rtlCol="0">
            <a:spAutoFit/>
          </a:bodyPr>
          <a:lstStyle/>
          <a:p>
            <a:r>
              <a:rPr lang="en-US" dirty="0" smtClean="0"/>
              <a:t> Schematics:</a:t>
            </a:r>
            <a:endParaRPr lang="en-US" dirty="0"/>
          </a:p>
        </p:txBody>
      </p:sp>
      <p:pic>
        <p:nvPicPr>
          <p:cNvPr id="4098" name="Picture 2" descr="E:\Engineering\2014 Fall\Digital Fundamentals\Lab 2\alternate gates week 5.PNG"/>
          <p:cNvPicPr>
            <a:picLocks noChangeAspect="1" noChangeArrowheads="1"/>
          </p:cNvPicPr>
          <p:nvPr/>
        </p:nvPicPr>
        <p:blipFill>
          <a:blip r:embed="rId2" cstate="print"/>
          <a:srcRect/>
          <a:stretch>
            <a:fillRect/>
          </a:stretch>
        </p:blipFill>
        <p:spPr bwMode="auto">
          <a:xfrm>
            <a:off x="1905000" y="1905001"/>
            <a:ext cx="5583345" cy="4191000"/>
          </a:xfrm>
          <a:prstGeom prst="rect">
            <a:avLst/>
          </a:prstGeom>
          <a:noFill/>
        </p:spPr>
      </p:pic>
      <p:sp>
        <p:nvSpPr>
          <p:cNvPr id="7" name="TextBox 6"/>
          <p:cNvSpPr txBox="1"/>
          <p:nvPr/>
        </p:nvSpPr>
        <p:spPr>
          <a:xfrm>
            <a:off x="685800" y="1676400"/>
            <a:ext cx="914400" cy="276999"/>
          </a:xfrm>
          <a:prstGeom prst="rect">
            <a:avLst/>
          </a:prstGeom>
          <a:solidFill>
            <a:srgbClr val="9FEB53"/>
          </a:solidFill>
        </p:spPr>
        <p:txBody>
          <a:bodyPr wrap="square" rtlCol="0">
            <a:spAutoFit/>
          </a:bodyPr>
          <a:lstStyle/>
          <a:p>
            <a:r>
              <a:rPr lang="en-US" sz="1200" dirty="0" smtClean="0"/>
              <a:t>Resistors</a:t>
            </a:r>
            <a:endParaRPr lang="en-US" sz="1200" dirty="0"/>
          </a:p>
        </p:txBody>
      </p:sp>
      <p:cxnSp>
        <p:nvCxnSpPr>
          <p:cNvPr id="8" name="Straight Arrow Connector 7"/>
          <p:cNvCxnSpPr/>
          <p:nvPr/>
        </p:nvCxnSpPr>
        <p:spPr>
          <a:xfrm>
            <a:off x="1600200" y="1905000"/>
            <a:ext cx="990600" cy="9144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1600200" y="1905000"/>
            <a:ext cx="1447800" cy="9144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1600200" y="1905000"/>
            <a:ext cx="1981200" cy="9906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1600200" y="1905000"/>
            <a:ext cx="2514600" cy="9144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914400" y="3124200"/>
            <a:ext cx="914400" cy="276999"/>
          </a:xfrm>
          <a:prstGeom prst="rect">
            <a:avLst/>
          </a:prstGeom>
          <a:solidFill>
            <a:srgbClr val="9FEB53"/>
          </a:solidFill>
        </p:spPr>
        <p:txBody>
          <a:bodyPr wrap="square" rtlCol="0">
            <a:spAutoFit/>
          </a:bodyPr>
          <a:lstStyle/>
          <a:p>
            <a:r>
              <a:rPr lang="en-US" sz="1200" dirty="0" smtClean="0"/>
              <a:t>Switches</a:t>
            </a:r>
            <a:endParaRPr lang="en-US" sz="1200" dirty="0"/>
          </a:p>
        </p:txBody>
      </p:sp>
      <p:cxnSp>
        <p:nvCxnSpPr>
          <p:cNvPr id="17" name="Straight Arrow Connector 16"/>
          <p:cNvCxnSpPr/>
          <p:nvPr/>
        </p:nvCxnSpPr>
        <p:spPr>
          <a:xfrm>
            <a:off x="1828800" y="3429000"/>
            <a:ext cx="762000" cy="6858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1828800" y="3429000"/>
            <a:ext cx="1295400" cy="6096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1828800" y="3429000"/>
            <a:ext cx="1752600" cy="6858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1828800" y="3429000"/>
            <a:ext cx="2286000" cy="7620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6629400" y="1524000"/>
            <a:ext cx="914400" cy="276999"/>
          </a:xfrm>
          <a:prstGeom prst="rect">
            <a:avLst/>
          </a:prstGeom>
          <a:solidFill>
            <a:srgbClr val="9FEB53"/>
          </a:solidFill>
        </p:spPr>
        <p:txBody>
          <a:bodyPr wrap="square" rtlCol="0">
            <a:spAutoFit/>
          </a:bodyPr>
          <a:lstStyle/>
          <a:p>
            <a:r>
              <a:rPr lang="en-US" sz="1200" dirty="0" err="1" smtClean="0"/>
              <a:t>Nand</a:t>
            </a:r>
            <a:r>
              <a:rPr lang="en-US" sz="1200" dirty="0" smtClean="0"/>
              <a:t> Gates</a:t>
            </a:r>
            <a:endParaRPr lang="en-US" sz="1200" dirty="0"/>
          </a:p>
        </p:txBody>
      </p:sp>
      <p:cxnSp>
        <p:nvCxnSpPr>
          <p:cNvPr id="29" name="Straight Arrow Connector 28"/>
          <p:cNvCxnSpPr/>
          <p:nvPr/>
        </p:nvCxnSpPr>
        <p:spPr>
          <a:xfrm>
            <a:off x="6629400" y="1752600"/>
            <a:ext cx="0" cy="7620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H="1">
            <a:off x="5943600" y="1752600"/>
            <a:ext cx="685800" cy="8382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flipH="1">
            <a:off x="5334000" y="1752600"/>
            <a:ext cx="1295400" cy="10668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flipH="1">
            <a:off x="5257800" y="1752600"/>
            <a:ext cx="1371600" cy="6096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4114800" y="6276201"/>
            <a:ext cx="914400" cy="276999"/>
          </a:xfrm>
          <a:prstGeom prst="rect">
            <a:avLst/>
          </a:prstGeom>
          <a:solidFill>
            <a:srgbClr val="9FEB53"/>
          </a:solidFill>
        </p:spPr>
        <p:txBody>
          <a:bodyPr wrap="square" rtlCol="0">
            <a:spAutoFit/>
          </a:bodyPr>
          <a:lstStyle/>
          <a:p>
            <a:r>
              <a:rPr lang="en-US" sz="1200" dirty="0" smtClean="0"/>
              <a:t>Not Gates</a:t>
            </a:r>
            <a:endParaRPr lang="en-US" sz="1200" dirty="0"/>
          </a:p>
        </p:txBody>
      </p:sp>
      <p:cxnSp>
        <p:nvCxnSpPr>
          <p:cNvPr id="41" name="Straight Arrow Connector 40"/>
          <p:cNvCxnSpPr/>
          <p:nvPr/>
        </p:nvCxnSpPr>
        <p:spPr>
          <a:xfrm flipV="1">
            <a:off x="5029200" y="5334000"/>
            <a:ext cx="304800" cy="9144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flipV="1">
            <a:off x="5029200" y="4876800"/>
            <a:ext cx="381000" cy="13716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flipV="1">
            <a:off x="5029200" y="4419600"/>
            <a:ext cx="381000" cy="18288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flipV="1">
            <a:off x="5029200" y="4038600"/>
            <a:ext cx="381000" cy="22098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a:off x="5943600" y="6248400"/>
            <a:ext cx="914400" cy="276999"/>
          </a:xfrm>
          <a:prstGeom prst="rect">
            <a:avLst/>
          </a:prstGeom>
          <a:solidFill>
            <a:srgbClr val="9FEB53"/>
          </a:solidFill>
        </p:spPr>
        <p:txBody>
          <a:bodyPr wrap="square" rtlCol="0">
            <a:spAutoFit/>
          </a:bodyPr>
          <a:lstStyle/>
          <a:p>
            <a:r>
              <a:rPr lang="en-US" sz="1200" dirty="0" smtClean="0"/>
              <a:t>Or Gates</a:t>
            </a:r>
            <a:endParaRPr lang="en-US" sz="1200" dirty="0"/>
          </a:p>
        </p:txBody>
      </p:sp>
      <p:cxnSp>
        <p:nvCxnSpPr>
          <p:cNvPr id="50" name="Straight Arrow Connector 49"/>
          <p:cNvCxnSpPr/>
          <p:nvPr/>
        </p:nvCxnSpPr>
        <p:spPr>
          <a:xfrm flipH="1" flipV="1">
            <a:off x="6019800" y="4267200"/>
            <a:ext cx="457200" cy="19812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flipH="1" flipV="1">
            <a:off x="6019800" y="5181600"/>
            <a:ext cx="457200" cy="10668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flipH="1" flipV="1">
            <a:off x="6781800" y="4724400"/>
            <a:ext cx="304800" cy="15240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7" name="TextBox 56"/>
          <p:cNvSpPr txBox="1"/>
          <p:nvPr/>
        </p:nvSpPr>
        <p:spPr>
          <a:xfrm>
            <a:off x="7848600" y="3733800"/>
            <a:ext cx="914400" cy="276999"/>
          </a:xfrm>
          <a:prstGeom prst="rect">
            <a:avLst/>
          </a:prstGeom>
          <a:solidFill>
            <a:srgbClr val="9FEB53"/>
          </a:solidFill>
        </p:spPr>
        <p:txBody>
          <a:bodyPr wrap="square" rtlCol="0">
            <a:spAutoFit/>
          </a:bodyPr>
          <a:lstStyle/>
          <a:p>
            <a:r>
              <a:rPr lang="en-US" sz="1200" dirty="0" smtClean="0"/>
              <a:t>LED Lights</a:t>
            </a:r>
            <a:endParaRPr lang="en-US" sz="1200" dirty="0"/>
          </a:p>
        </p:txBody>
      </p:sp>
      <p:sp>
        <p:nvSpPr>
          <p:cNvPr id="58" name="TextBox 57"/>
          <p:cNvSpPr txBox="1"/>
          <p:nvPr/>
        </p:nvSpPr>
        <p:spPr>
          <a:xfrm>
            <a:off x="7086600" y="6248400"/>
            <a:ext cx="914400" cy="276999"/>
          </a:xfrm>
          <a:prstGeom prst="rect">
            <a:avLst/>
          </a:prstGeom>
          <a:solidFill>
            <a:srgbClr val="9FEB53"/>
          </a:solidFill>
        </p:spPr>
        <p:txBody>
          <a:bodyPr wrap="square" rtlCol="0">
            <a:spAutoFit/>
          </a:bodyPr>
          <a:lstStyle/>
          <a:p>
            <a:r>
              <a:rPr lang="en-US" sz="1200" dirty="0" smtClean="0"/>
              <a:t>And Gate</a:t>
            </a:r>
            <a:endParaRPr lang="en-US" sz="1200" dirty="0"/>
          </a:p>
        </p:txBody>
      </p:sp>
      <p:cxnSp>
        <p:nvCxnSpPr>
          <p:cNvPr id="59" name="Straight Arrow Connector 58"/>
          <p:cNvCxnSpPr/>
          <p:nvPr/>
        </p:nvCxnSpPr>
        <p:spPr>
          <a:xfrm flipH="1" flipV="1">
            <a:off x="7239000" y="2895600"/>
            <a:ext cx="609600" cy="8382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p:nvPr/>
        </p:nvCxnSpPr>
        <p:spPr>
          <a:xfrm flipH="1">
            <a:off x="7162800" y="3733800"/>
            <a:ext cx="685800" cy="18288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3" name="TextBox 62"/>
          <p:cNvSpPr txBox="1"/>
          <p:nvPr/>
        </p:nvSpPr>
        <p:spPr>
          <a:xfrm>
            <a:off x="3962400" y="1447800"/>
            <a:ext cx="1219200" cy="369332"/>
          </a:xfrm>
          <a:prstGeom prst="rect">
            <a:avLst/>
          </a:prstGeom>
          <a:noFill/>
          <a:ln>
            <a:solidFill>
              <a:schemeClr val="tx1"/>
            </a:solidFill>
          </a:ln>
        </p:spPr>
        <p:txBody>
          <a:bodyPr wrap="square" rtlCol="0">
            <a:spAutoFit/>
          </a:bodyPr>
          <a:lstStyle/>
          <a:p>
            <a:r>
              <a:rPr lang="en-US" dirty="0" err="1" smtClean="0"/>
              <a:t>Multisim</a:t>
            </a:r>
            <a:endParaRPr 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1143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p:cNvSpPr>
            <a:spLocks noGrp="1"/>
          </p:cNvSpPr>
          <p:nvPr>
            <p:ph type="title"/>
          </p:nvPr>
        </p:nvSpPr>
        <p:spPr>
          <a:xfrm>
            <a:off x="457200" y="0"/>
            <a:ext cx="8229600" cy="1143000"/>
          </a:xfrm>
        </p:spPr>
        <p:txBody>
          <a:bodyPr>
            <a:normAutofit fontScale="90000"/>
          </a:bodyPr>
          <a:lstStyle/>
          <a:p>
            <a:r>
              <a:rPr lang="en-US" dirty="0" smtClean="0"/>
              <a:t>Lab 2</a:t>
            </a:r>
            <a:br>
              <a:rPr lang="en-US" dirty="0" smtClean="0"/>
            </a:br>
            <a:r>
              <a:rPr lang="en-US" dirty="0" smtClean="0"/>
              <a:t> </a:t>
            </a:r>
            <a:r>
              <a:rPr lang="en-US" dirty="0" err="1" smtClean="0"/>
              <a:t>Nand</a:t>
            </a:r>
            <a:r>
              <a:rPr lang="en-US" dirty="0" smtClean="0"/>
              <a:t> Alternative</a:t>
            </a:r>
            <a:endParaRPr lang="en-US" dirty="0"/>
          </a:p>
        </p:txBody>
      </p:sp>
      <p:sp>
        <p:nvSpPr>
          <p:cNvPr id="6" name="TextBox 5"/>
          <p:cNvSpPr txBox="1"/>
          <p:nvPr/>
        </p:nvSpPr>
        <p:spPr>
          <a:xfrm>
            <a:off x="0" y="1143000"/>
            <a:ext cx="1524000" cy="369332"/>
          </a:xfrm>
          <a:prstGeom prst="rect">
            <a:avLst/>
          </a:prstGeom>
          <a:solidFill>
            <a:schemeClr val="accent6">
              <a:lumMod val="75000"/>
            </a:schemeClr>
          </a:solidFill>
          <a:ln>
            <a:solidFill>
              <a:schemeClr val="tx1"/>
            </a:solidFill>
          </a:ln>
        </p:spPr>
        <p:txBody>
          <a:bodyPr wrap="square" rtlCol="0">
            <a:spAutoFit/>
          </a:bodyPr>
          <a:lstStyle/>
          <a:p>
            <a:r>
              <a:rPr lang="en-US" dirty="0" smtClean="0"/>
              <a:t> Schematics:</a:t>
            </a:r>
            <a:endParaRPr lang="en-US" dirty="0"/>
          </a:p>
        </p:txBody>
      </p:sp>
      <p:sp>
        <p:nvSpPr>
          <p:cNvPr id="8" name="TextBox 7"/>
          <p:cNvSpPr txBox="1"/>
          <p:nvPr/>
        </p:nvSpPr>
        <p:spPr>
          <a:xfrm>
            <a:off x="3124200" y="1371600"/>
            <a:ext cx="2819400" cy="369332"/>
          </a:xfrm>
          <a:prstGeom prst="rect">
            <a:avLst/>
          </a:prstGeom>
          <a:noFill/>
          <a:ln>
            <a:solidFill>
              <a:schemeClr val="tx1"/>
            </a:solidFill>
          </a:ln>
        </p:spPr>
        <p:txBody>
          <a:bodyPr wrap="square" rtlCol="0">
            <a:spAutoFit/>
          </a:bodyPr>
          <a:lstStyle/>
          <a:p>
            <a:r>
              <a:rPr lang="en-US" dirty="0" smtClean="0"/>
              <a:t>Schematics for the chips </a:t>
            </a:r>
            <a:endParaRPr lang="en-US" dirty="0"/>
          </a:p>
        </p:txBody>
      </p:sp>
      <p:pic>
        <p:nvPicPr>
          <p:cNvPr id="2050" name="Picture 2" descr="E:\Engineering\2014 Fall\Digital Fundamentals\Lab 2\7400.jpg"/>
          <p:cNvPicPr>
            <a:picLocks noChangeAspect="1" noChangeArrowheads="1"/>
          </p:cNvPicPr>
          <p:nvPr/>
        </p:nvPicPr>
        <p:blipFill>
          <a:blip r:embed="rId2" cstate="print"/>
          <a:srcRect b="44838"/>
          <a:stretch>
            <a:fillRect/>
          </a:stretch>
        </p:blipFill>
        <p:spPr bwMode="auto">
          <a:xfrm rot="5400000">
            <a:off x="621549" y="3007476"/>
            <a:ext cx="2614526" cy="1781175"/>
          </a:xfrm>
          <a:prstGeom prst="rect">
            <a:avLst/>
          </a:prstGeom>
          <a:noFill/>
        </p:spPr>
      </p:pic>
      <p:sp>
        <p:nvSpPr>
          <p:cNvPr id="10" name="TextBox 9"/>
          <p:cNvSpPr txBox="1"/>
          <p:nvPr/>
        </p:nvSpPr>
        <p:spPr>
          <a:xfrm>
            <a:off x="0" y="2390001"/>
            <a:ext cx="914400" cy="276999"/>
          </a:xfrm>
          <a:prstGeom prst="rect">
            <a:avLst/>
          </a:prstGeom>
          <a:solidFill>
            <a:srgbClr val="9FEB53"/>
          </a:solidFill>
        </p:spPr>
        <p:txBody>
          <a:bodyPr wrap="square" rtlCol="0">
            <a:spAutoFit/>
          </a:bodyPr>
          <a:lstStyle/>
          <a:p>
            <a:r>
              <a:rPr lang="en-US" sz="1200" dirty="0" smtClean="0"/>
              <a:t>Gate inputs</a:t>
            </a:r>
            <a:endParaRPr lang="en-US" sz="1200" dirty="0"/>
          </a:p>
        </p:txBody>
      </p:sp>
      <p:pic>
        <p:nvPicPr>
          <p:cNvPr id="2051" name="Picture 3" descr="E:\Engineering\2014 Fall\Digital Fundamentals\Lab 2\download.jpg"/>
          <p:cNvPicPr>
            <a:picLocks noChangeAspect="1" noChangeArrowheads="1"/>
          </p:cNvPicPr>
          <p:nvPr/>
        </p:nvPicPr>
        <p:blipFill>
          <a:blip r:embed="rId3" cstate="print"/>
          <a:srcRect/>
          <a:stretch>
            <a:fillRect/>
          </a:stretch>
        </p:blipFill>
        <p:spPr bwMode="auto">
          <a:xfrm rot="5400000">
            <a:off x="3429000" y="2362200"/>
            <a:ext cx="2295525" cy="1990725"/>
          </a:xfrm>
          <a:prstGeom prst="rect">
            <a:avLst/>
          </a:prstGeom>
          <a:noFill/>
        </p:spPr>
      </p:pic>
      <p:pic>
        <p:nvPicPr>
          <p:cNvPr id="2052" name="Picture 4" descr="E:\Engineering\2014 Fall\Digital Fundamentals\Lab 2\HD74LS32-pinout.jpg"/>
          <p:cNvPicPr>
            <a:picLocks noChangeAspect="1" noChangeArrowheads="1"/>
          </p:cNvPicPr>
          <p:nvPr/>
        </p:nvPicPr>
        <p:blipFill>
          <a:blip r:embed="rId4" cstate="print"/>
          <a:srcRect/>
          <a:stretch>
            <a:fillRect/>
          </a:stretch>
        </p:blipFill>
        <p:spPr bwMode="auto">
          <a:xfrm>
            <a:off x="6477000" y="4191000"/>
            <a:ext cx="2667000" cy="1958051"/>
          </a:xfrm>
          <a:prstGeom prst="rect">
            <a:avLst/>
          </a:prstGeom>
          <a:noFill/>
        </p:spPr>
      </p:pic>
      <p:sp>
        <p:nvSpPr>
          <p:cNvPr id="13" name="TextBox 12"/>
          <p:cNvSpPr txBox="1"/>
          <p:nvPr/>
        </p:nvSpPr>
        <p:spPr>
          <a:xfrm>
            <a:off x="3048000" y="1905000"/>
            <a:ext cx="914400" cy="276999"/>
          </a:xfrm>
          <a:prstGeom prst="rect">
            <a:avLst/>
          </a:prstGeom>
          <a:solidFill>
            <a:srgbClr val="9FEB53"/>
          </a:solidFill>
        </p:spPr>
        <p:txBody>
          <a:bodyPr wrap="square" rtlCol="0">
            <a:spAutoFit/>
          </a:bodyPr>
          <a:lstStyle/>
          <a:p>
            <a:r>
              <a:rPr lang="en-US" sz="1200" dirty="0" smtClean="0"/>
              <a:t>Gate input</a:t>
            </a:r>
            <a:endParaRPr lang="en-US" sz="1200" dirty="0"/>
          </a:p>
        </p:txBody>
      </p:sp>
      <p:sp>
        <p:nvSpPr>
          <p:cNvPr id="14" name="TextBox 13"/>
          <p:cNvSpPr txBox="1"/>
          <p:nvPr/>
        </p:nvSpPr>
        <p:spPr>
          <a:xfrm>
            <a:off x="5791200" y="3657600"/>
            <a:ext cx="914400" cy="276999"/>
          </a:xfrm>
          <a:prstGeom prst="rect">
            <a:avLst/>
          </a:prstGeom>
          <a:solidFill>
            <a:srgbClr val="9FEB53"/>
          </a:solidFill>
        </p:spPr>
        <p:txBody>
          <a:bodyPr wrap="square" rtlCol="0">
            <a:spAutoFit/>
          </a:bodyPr>
          <a:lstStyle/>
          <a:p>
            <a:r>
              <a:rPr lang="en-US" sz="1200" dirty="0" smtClean="0"/>
              <a:t>Gate inputs</a:t>
            </a:r>
            <a:endParaRPr lang="en-US" sz="1200" dirty="0"/>
          </a:p>
        </p:txBody>
      </p:sp>
      <p:cxnSp>
        <p:nvCxnSpPr>
          <p:cNvPr id="15" name="Straight Arrow Connector 14"/>
          <p:cNvCxnSpPr/>
          <p:nvPr/>
        </p:nvCxnSpPr>
        <p:spPr>
          <a:xfrm>
            <a:off x="914400" y="2667000"/>
            <a:ext cx="457200" cy="2286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914400" y="2667000"/>
            <a:ext cx="457200" cy="5334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3962400" y="2209800"/>
            <a:ext cx="0" cy="3810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6019800" y="3962400"/>
            <a:ext cx="914400" cy="4572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6019800" y="3962400"/>
            <a:ext cx="914400" cy="7620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0" y="2999601"/>
            <a:ext cx="990600" cy="276999"/>
          </a:xfrm>
          <a:prstGeom prst="rect">
            <a:avLst/>
          </a:prstGeom>
          <a:solidFill>
            <a:srgbClr val="9FEB53"/>
          </a:solidFill>
        </p:spPr>
        <p:txBody>
          <a:bodyPr wrap="square" rtlCol="0">
            <a:spAutoFit/>
          </a:bodyPr>
          <a:lstStyle/>
          <a:p>
            <a:r>
              <a:rPr lang="en-US" sz="1200" dirty="0" smtClean="0"/>
              <a:t>Gate output</a:t>
            </a:r>
            <a:endParaRPr lang="en-US" sz="1200" dirty="0"/>
          </a:p>
        </p:txBody>
      </p:sp>
      <p:cxnSp>
        <p:nvCxnSpPr>
          <p:cNvPr id="26" name="Straight Arrow Connector 25"/>
          <p:cNvCxnSpPr/>
          <p:nvPr/>
        </p:nvCxnSpPr>
        <p:spPr>
          <a:xfrm>
            <a:off x="990600" y="3200400"/>
            <a:ext cx="381000" cy="3810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2895600" y="3533001"/>
            <a:ext cx="990600" cy="276999"/>
          </a:xfrm>
          <a:prstGeom prst="rect">
            <a:avLst/>
          </a:prstGeom>
          <a:solidFill>
            <a:srgbClr val="9FEB53"/>
          </a:solidFill>
        </p:spPr>
        <p:txBody>
          <a:bodyPr wrap="square" rtlCol="0">
            <a:spAutoFit/>
          </a:bodyPr>
          <a:lstStyle/>
          <a:p>
            <a:r>
              <a:rPr lang="en-US" sz="1200" dirty="0" smtClean="0"/>
              <a:t>Gate output</a:t>
            </a:r>
            <a:endParaRPr lang="en-US" sz="1200" dirty="0"/>
          </a:p>
        </p:txBody>
      </p:sp>
      <p:cxnSp>
        <p:nvCxnSpPr>
          <p:cNvPr id="29" name="Straight Arrow Connector 28"/>
          <p:cNvCxnSpPr/>
          <p:nvPr/>
        </p:nvCxnSpPr>
        <p:spPr>
          <a:xfrm flipV="1">
            <a:off x="3886200" y="2895600"/>
            <a:ext cx="152400" cy="6096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5410200" y="5257800"/>
            <a:ext cx="990600" cy="276999"/>
          </a:xfrm>
          <a:prstGeom prst="rect">
            <a:avLst/>
          </a:prstGeom>
          <a:solidFill>
            <a:srgbClr val="9FEB53"/>
          </a:solidFill>
        </p:spPr>
        <p:txBody>
          <a:bodyPr wrap="square" rtlCol="0">
            <a:spAutoFit/>
          </a:bodyPr>
          <a:lstStyle/>
          <a:p>
            <a:r>
              <a:rPr lang="en-US" sz="1200" dirty="0" smtClean="0"/>
              <a:t>Gate output</a:t>
            </a:r>
            <a:endParaRPr lang="en-US" sz="1200" dirty="0"/>
          </a:p>
        </p:txBody>
      </p:sp>
      <p:cxnSp>
        <p:nvCxnSpPr>
          <p:cNvPr id="32" name="Straight Arrow Connector 31"/>
          <p:cNvCxnSpPr/>
          <p:nvPr/>
        </p:nvCxnSpPr>
        <p:spPr>
          <a:xfrm flipV="1">
            <a:off x="6400800" y="4953000"/>
            <a:ext cx="533400" cy="3048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0" y="5257800"/>
            <a:ext cx="914400" cy="461665"/>
          </a:xfrm>
          <a:prstGeom prst="rect">
            <a:avLst/>
          </a:prstGeom>
          <a:solidFill>
            <a:srgbClr val="9FEB53"/>
          </a:solidFill>
        </p:spPr>
        <p:txBody>
          <a:bodyPr wrap="square" rtlCol="0">
            <a:spAutoFit/>
          </a:bodyPr>
          <a:lstStyle/>
          <a:p>
            <a:r>
              <a:rPr lang="en-US" sz="1200" dirty="0" smtClean="0"/>
              <a:t>Ground for the chip</a:t>
            </a:r>
            <a:endParaRPr lang="en-US" sz="1200" dirty="0"/>
          </a:p>
        </p:txBody>
      </p:sp>
      <p:sp>
        <p:nvSpPr>
          <p:cNvPr id="35" name="TextBox 34"/>
          <p:cNvSpPr txBox="1"/>
          <p:nvPr/>
        </p:nvSpPr>
        <p:spPr>
          <a:xfrm>
            <a:off x="3124200" y="4419600"/>
            <a:ext cx="914400" cy="461665"/>
          </a:xfrm>
          <a:prstGeom prst="rect">
            <a:avLst/>
          </a:prstGeom>
          <a:solidFill>
            <a:srgbClr val="9FEB53"/>
          </a:solidFill>
        </p:spPr>
        <p:txBody>
          <a:bodyPr wrap="square" rtlCol="0">
            <a:spAutoFit/>
          </a:bodyPr>
          <a:lstStyle/>
          <a:p>
            <a:r>
              <a:rPr lang="en-US" sz="1200" dirty="0" smtClean="0"/>
              <a:t>Ground for the chip</a:t>
            </a:r>
            <a:endParaRPr lang="en-US" sz="1200" dirty="0"/>
          </a:p>
        </p:txBody>
      </p:sp>
      <p:sp>
        <p:nvSpPr>
          <p:cNvPr id="36" name="TextBox 35"/>
          <p:cNvSpPr txBox="1"/>
          <p:nvPr/>
        </p:nvSpPr>
        <p:spPr>
          <a:xfrm>
            <a:off x="5715000" y="6248400"/>
            <a:ext cx="914400" cy="461665"/>
          </a:xfrm>
          <a:prstGeom prst="rect">
            <a:avLst/>
          </a:prstGeom>
          <a:solidFill>
            <a:srgbClr val="9FEB53"/>
          </a:solidFill>
        </p:spPr>
        <p:txBody>
          <a:bodyPr wrap="square" rtlCol="0">
            <a:spAutoFit/>
          </a:bodyPr>
          <a:lstStyle/>
          <a:p>
            <a:r>
              <a:rPr lang="en-US" sz="1200" dirty="0" smtClean="0"/>
              <a:t>Ground for the chip</a:t>
            </a:r>
            <a:endParaRPr lang="en-US" sz="1200" dirty="0"/>
          </a:p>
        </p:txBody>
      </p:sp>
      <p:cxnSp>
        <p:nvCxnSpPr>
          <p:cNvPr id="37" name="Straight Arrow Connector 36"/>
          <p:cNvCxnSpPr/>
          <p:nvPr/>
        </p:nvCxnSpPr>
        <p:spPr>
          <a:xfrm flipV="1">
            <a:off x="914400" y="4953000"/>
            <a:ext cx="533400" cy="3048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flipV="1">
            <a:off x="4038600" y="4114800"/>
            <a:ext cx="0" cy="3048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flipV="1">
            <a:off x="6629400" y="5943600"/>
            <a:ext cx="381000" cy="3048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a:off x="2133600" y="1828800"/>
            <a:ext cx="838200" cy="646331"/>
          </a:xfrm>
          <a:prstGeom prst="rect">
            <a:avLst/>
          </a:prstGeom>
          <a:solidFill>
            <a:srgbClr val="9FEB53"/>
          </a:solidFill>
        </p:spPr>
        <p:txBody>
          <a:bodyPr wrap="square" rtlCol="0">
            <a:spAutoFit/>
          </a:bodyPr>
          <a:lstStyle/>
          <a:p>
            <a:r>
              <a:rPr lang="en-US" sz="1200" dirty="0" smtClean="0"/>
              <a:t>Power to the chip</a:t>
            </a:r>
          </a:p>
          <a:p>
            <a:endParaRPr lang="en-US" sz="1200" dirty="0"/>
          </a:p>
        </p:txBody>
      </p:sp>
      <p:sp>
        <p:nvSpPr>
          <p:cNvPr id="45" name="TextBox 44"/>
          <p:cNvSpPr txBox="1"/>
          <p:nvPr/>
        </p:nvSpPr>
        <p:spPr>
          <a:xfrm>
            <a:off x="6096000" y="2667000"/>
            <a:ext cx="838200" cy="646331"/>
          </a:xfrm>
          <a:prstGeom prst="rect">
            <a:avLst/>
          </a:prstGeom>
          <a:solidFill>
            <a:srgbClr val="9FEB53"/>
          </a:solidFill>
        </p:spPr>
        <p:txBody>
          <a:bodyPr wrap="square" rtlCol="0">
            <a:spAutoFit/>
          </a:bodyPr>
          <a:lstStyle/>
          <a:p>
            <a:r>
              <a:rPr lang="en-US" sz="1200" dirty="0" smtClean="0"/>
              <a:t>Power to the chip</a:t>
            </a:r>
          </a:p>
          <a:p>
            <a:endParaRPr lang="en-US" sz="1200" dirty="0"/>
          </a:p>
        </p:txBody>
      </p:sp>
      <p:sp>
        <p:nvSpPr>
          <p:cNvPr id="46" name="TextBox 45"/>
          <p:cNvSpPr txBox="1"/>
          <p:nvPr/>
        </p:nvSpPr>
        <p:spPr>
          <a:xfrm>
            <a:off x="8229600" y="3124200"/>
            <a:ext cx="838200" cy="646331"/>
          </a:xfrm>
          <a:prstGeom prst="rect">
            <a:avLst/>
          </a:prstGeom>
          <a:solidFill>
            <a:srgbClr val="9FEB53"/>
          </a:solidFill>
        </p:spPr>
        <p:txBody>
          <a:bodyPr wrap="square" rtlCol="0">
            <a:spAutoFit/>
          </a:bodyPr>
          <a:lstStyle/>
          <a:p>
            <a:r>
              <a:rPr lang="en-US" sz="1200" dirty="0" smtClean="0"/>
              <a:t>Power to the chip</a:t>
            </a:r>
          </a:p>
          <a:p>
            <a:endParaRPr lang="en-US" sz="1200" dirty="0"/>
          </a:p>
        </p:txBody>
      </p:sp>
      <p:cxnSp>
        <p:nvCxnSpPr>
          <p:cNvPr id="47" name="Straight Arrow Connector 46"/>
          <p:cNvCxnSpPr/>
          <p:nvPr/>
        </p:nvCxnSpPr>
        <p:spPr>
          <a:xfrm>
            <a:off x="2514600" y="2514600"/>
            <a:ext cx="152400" cy="3048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flipH="1" flipV="1">
            <a:off x="5181600" y="2667000"/>
            <a:ext cx="914400" cy="3810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a:off x="8382000" y="3810000"/>
            <a:ext cx="152400" cy="6096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3" name="TextBox 52"/>
          <p:cNvSpPr txBox="1"/>
          <p:nvPr/>
        </p:nvSpPr>
        <p:spPr>
          <a:xfrm>
            <a:off x="609600" y="1828800"/>
            <a:ext cx="1219200" cy="461665"/>
          </a:xfrm>
          <a:prstGeom prst="rect">
            <a:avLst/>
          </a:prstGeom>
          <a:solidFill>
            <a:srgbClr val="9FEB53"/>
          </a:solidFill>
        </p:spPr>
        <p:txBody>
          <a:bodyPr wrap="square" rtlCol="0">
            <a:spAutoFit/>
          </a:bodyPr>
          <a:lstStyle/>
          <a:p>
            <a:r>
              <a:rPr lang="en-US" sz="1200" dirty="0" smtClean="0"/>
              <a:t>Individual  </a:t>
            </a:r>
            <a:r>
              <a:rPr lang="en-US" sz="1200" dirty="0" err="1" smtClean="0"/>
              <a:t>Nand</a:t>
            </a:r>
            <a:r>
              <a:rPr lang="en-US" sz="1200" dirty="0" smtClean="0"/>
              <a:t> gate</a:t>
            </a:r>
            <a:endParaRPr lang="en-US" sz="1200" dirty="0"/>
          </a:p>
        </p:txBody>
      </p:sp>
      <p:cxnSp>
        <p:nvCxnSpPr>
          <p:cNvPr id="56" name="Straight Arrow Connector 55"/>
          <p:cNvCxnSpPr/>
          <p:nvPr/>
        </p:nvCxnSpPr>
        <p:spPr>
          <a:xfrm>
            <a:off x="1295400" y="2286000"/>
            <a:ext cx="533400" cy="8382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8" name="TextBox 57"/>
          <p:cNvSpPr txBox="1"/>
          <p:nvPr/>
        </p:nvSpPr>
        <p:spPr>
          <a:xfrm>
            <a:off x="4191000" y="1828800"/>
            <a:ext cx="1219200" cy="461665"/>
          </a:xfrm>
          <a:prstGeom prst="rect">
            <a:avLst/>
          </a:prstGeom>
          <a:solidFill>
            <a:srgbClr val="9FEB53"/>
          </a:solidFill>
        </p:spPr>
        <p:txBody>
          <a:bodyPr wrap="square" rtlCol="0">
            <a:spAutoFit/>
          </a:bodyPr>
          <a:lstStyle/>
          <a:p>
            <a:r>
              <a:rPr lang="en-US" sz="1200" dirty="0" smtClean="0"/>
              <a:t>Individual  Not gate</a:t>
            </a:r>
            <a:endParaRPr lang="en-US" sz="1200" dirty="0"/>
          </a:p>
        </p:txBody>
      </p:sp>
      <p:cxnSp>
        <p:nvCxnSpPr>
          <p:cNvPr id="59" name="Straight Arrow Connector 58"/>
          <p:cNvCxnSpPr/>
          <p:nvPr/>
        </p:nvCxnSpPr>
        <p:spPr>
          <a:xfrm>
            <a:off x="4419600" y="2286000"/>
            <a:ext cx="0" cy="4572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3" name="TextBox 62"/>
          <p:cNvSpPr txBox="1"/>
          <p:nvPr/>
        </p:nvSpPr>
        <p:spPr>
          <a:xfrm>
            <a:off x="6858000" y="3505200"/>
            <a:ext cx="1219200" cy="461665"/>
          </a:xfrm>
          <a:prstGeom prst="rect">
            <a:avLst/>
          </a:prstGeom>
          <a:solidFill>
            <a:srgbClr val="9FEB53"/>
          </a:solidFill>
        </p:spPr>
        <p:txBody>
          <a:bodyPr wrap="square" rtlCol="0">
            <a:spAutoFit/>
          </a:bodyPr>
          <a:lstStyle/>
          <a:p>
            <a:r>
              <a:rPr lang="en-US" sz="1200" dirty="0" smtClean="0"/>
              <a:t>Individual  Or gate</a:t>
            </a:r>
            <a:endParaRPr lang="en-US" sz="1200" dirty="0"/>
          </a:p>
        </p:txBody>
      </p:sp>
      <p:cxnSp>
        <p:nvCxnSpPr>
          <p:cNvPr id="64" name="Straight Arrow Connector 63"/>
          <p:cNvCxnSpPr/>
          <p:nvPr/>
        </p:nvCxnSpPr>
        <p:spPr>
          <a:xfrm flipH="1">
            <a:off x="7543800" y="3962400"/>
            <a:ext cx="304800" cy="7620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1143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p:cNvSpPr>
            <a:spLocks noGrp="1"/>
          </p:cNvSpPr>
          <p:nvPr>
            <p:ph type="title"/>
          </p:nvPr>
        </p:nvSpPr>
        <p:spPr>
          <a:xfrm>
            <a:off x="457200" y="0"/>
            <a:ext cx="8229600" cy="1143000"/>
          </a:xfrm>
        </p:spPr>
        <p:txBody>
          <a:bodyPr>
            <a:normAutofit fontScale="90000"/>
          </a:bodyPr>
          <a:lstStyle/>
          <a:p>
            <a:r>
              <a:rPr lang="en-US" dirty="0" smtClean="0"/>
              <a:t>Lab 2</a:t>
            </a:r>
            <a:br>
              <a:rPr lang="en-US" dirty="0" smtClean="0"/>
            </a:br>
            <a:r>
              <a:rPr lang="en-US" dirty="0" smtClean="0"/>
              <a:t> </a:t>
            </a:r>
            <a:r>
              <a:rPr lang="en-US" dirty="0" err="1" smtClean="0"/>
              <a:t>Nand</a:t>
            </a:r>
            <a:r>
              <a:rPr lang="en-US" dirty="0" smtClean="0"/>
              <a:t> Alternative</a:t>
            </a:r>
            <a:endParaRPr lang="en-US" dirty="0"/>
          </a:p>
        </p:txBody>
      </p:sp>
      <p:sp>
        <p:nvSpPr>
          <p:cNvPr id="6" name="TextBox 5"/>
          <p:cNvSpPr txBox="1"/>
          <p:nvPr/>
        </p:nvSpPr>
        <p:spPr>
          <a:xfrm>
            <a:off x="0" y="1143000"/>
            <a:ext cx="1219200" cy="369332"/>
          </a:xfrm>
          <a:prstGeom prst="rect">
            <a:avLst/>
          </a:prstGeom>
          <a:solidFill>
            <a:srgbClr val="FF0000"/>
          </a:solidFill>
          <a:ln>
            <a:solidFill>
              <a:schemeClr val="tx1"/>
            </a:solidFill>
          </a:ln>
        </p:spPr>
        <p:txBody>
          <a:bodyPr wrap="square" rtlCol="0">
            <a:spAutoFit/>
          </a:bodyPr>
          <a:lstStyle/>
          <a:p>
            <a:r>
              <a:rPr lang="en-US" dirty="0" smtClean="0"/>
              <a:t>Lab Work:</a:t>
            </a:r>
            <a:endParaRPr lang="en-US" dirty="0"/>
          </a:p>
        </p:txBody>
      </p:sp>
      <p:pic>
        <p:nvPicPr>
          <p:cNvPr id="3074" name="Picture 2" descr="E:\Engineering\2014 Fall\Digital Fundamentals\Lab 2\DSCN2308.JPG"/>
          <p:cNvPicPr>
            <a:picLocks noChangeAspect="1" noChangeArrowheads="1"/>
          </p:cNvPicPr>
          <p:nvPr/>
        </p:nvPicPr>
        <p:blipFill>
          <a:blip r:embed="rId2" cstate="print"/>
          <a:srcRect l="18889" r="4444" b="7407"/>
          <a:stretch>
            <a:fillRect/>
          </a:stretch>
        </p:blipFill>
        <p:spPr bwMode="auto">
          <a:xfrm>
            <a:off x="1828800" y="1524000"/>
            <a:ext cx="5486400" cy="4969997"/>
          </a:xfrm>
          <a:prstGeom prst="rect">
            <a:avLst/>
          </a:prstGeom>
          <a:noFill/>
        </p:spPr>
      </p:pic>
      <p:sp>
        <p:nvSpPr>
          <p:cNvPr id="7" name="TextBox 6"/>
          <p:cNvSpPr txBox="1"/>
          <p:nvPr/>
        </p:nvSpPr>
        <p:spPr>
          <a:xfrm>
            <a:off x="304800" y="6504801"/>
            <a:ext cx="914400" cy="276999"/>
          </a:xfrm>
          <a:prstGeom prst="rect">
            <a:avLst/>
          </a:prstGeom>
          <a:solidFill>
            <a:srgbClr val="9FEB53"/>
          </a:solidFill>
        </p:spPr>
        <p:txBody>
          <a:bodyPr wrap="square" rtlCol="0">
            <a:spAutoFit/>
          </a:bodyPr>
          <a:lstStyle/>
          <a:p>
            <a:r>
              <a:rPr lang="en-US" sz="1200" dirty="0" smtClean="0"/>
              <a:t>Resistors</a:t>
            </a:r>
            <a:endParaRPr lang="en-US" sz="1200" dirty="0"/>
          </a:p>
        </p:txBody>
      </p:sp>
      <p:cxnSp>
        <p:nvCxnSpPr>
          <p:cNvPr id="8" name="Straight Arrow Connector 7"/>
          <p:cNvCxnSpPr/>
          <p:nvPr/>
        </p:nvCxnSpPr>
        <p:spPr>
          <a:xfrm flipV="1">
            <a:off x="1219200" y="6096000"/>
            <a:ext cx="1066800" cy="457200"/>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1219200" y="5943600"/>
            <a:ext cx="1066800" cy="609600"/>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1219200" y="5867400"/>
            <a:ext cx="990600" cy="685800"/>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1219200" y="5562600"/>
            <a:ext cx="1143000" cy="990600"/>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762000" y="4724400"/>
            <a:ext cx="914400" cy="276999"/>
          </a:xfrm>
          <a:prstGeom prst="rect">
            <a:avLst/>
          </a:prstGeom>
          <a:solidFill>
            <a:srgbClr val="9FEB53"/>
          </a:solidFill>
        </p:spPr>
        <p:txBody>
          <a:bodyPr wrap="square" rtlCol="0">
            <a:spAutoFit/>
          </a:bodyPr>
          <a:lstStyle/>
          <a:p>
            <a:r>
              <a:rPr lang="en-US" sz="1200" dirty="0" smtClean="0"/>
              <a:t>Switches</a:t>
            </a:r>
            <a:endParaRPr lang="en-US" sz="1200" dirty="0"/>
          </a:p>
        </p:txBody>
      </p:sp>
      <p:cxnSp>
        <p:nvCxnSpPr>
          <p:cNvPr id="21" name="Straight Arrow Connector 20"/>
          <p:cNvCxnSpPr/>
          <p:nvPr/>
        </p:nvCxnSpPr>
        <p:spPr>
          <a:xfrm>
            <a:off x="1676400" y="5029200"/>
            <a:ext cx="1219200" cy="609600"/>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7543800" y="1524000"/>
            <a:ext cx="914400" cy="276999"/>
          </a:xfrm>
          <a:prstGeom prst="rect">
            <a:avLst/>
          </a:prstGeom>
          <a:solidFill>
            <a:srgbClr val="9FEB53"/>
          </a:solidFill>
        </p:spPr>
        <p:txBody>
          <a:bodyPr wrap="square" rtlCol="0">
            <a:spAutoFit/>
          </a:bodyPr>
          <a:lstStyle/>
          <a:p>
            <a:r>
              <a:rPr lang="en-US" sz="1200" dirty="0" err="1" smtClean="0"/>
              <a:t>Nand</a:t>
            </a:r>
            <a:r>
              <a:rPr lang="en-US" sz="1200" dirty="0" smtClean="0"/>
              <a:t> Gates</a:t>
            </a:r>
            <a:endParaRPr lang="en-US" sz="1200" dirty="0"/>
          </a:p>
        </p:txBody>
      </p:sp>
      <p:cxnSp>
        <p:nvCxnSpPr>
          <p:cNvPr id="24" name="Straight Arrow Connector 23"/>
          <p:cNvCxnSpPr/>
          <p:nvPr/>
        </p:nvCxnSpPr>
        <p:spPr>
          <a:xfrm flipH="1">
            <a:off x="5257800" y="1828800"/>
            <a:ext cx="2286000" cy="1371600"/>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7848600" y="3200400"/>
            <a:ext cx="914400" cy="276999"/>
          </a:xfrm>
          <a:prstGeom prst="rect">
            <a:avLst/>
          </a:prstGeom>
          <a:solidFill>
            <a:srgbClr val="9FEB53"/>
          </a:solidFill>
        </p:spPr>
        <p:txBody>
          <a:bodyPr wrap="square" rtlCol="0">
            <a:spAutoFit/>
          </a:bodyPr>
          <a:lstStyle/>
          <a:p>
            <a:r>
              <a:rPr lang="en-US" sz="1200" dirty="0" smtClean="0"/>
              <a:t>LED Lights</a:t>
            </a:r>
            <a:endParaRPr lang="en-US" sz="1200" dirty="0"/>
          </a:p>
        </p:txBody>
      </p:sp>
      <p:cxnSp>
        <p:nvCxnSpPr>
          <p:cNvPr id="27" name="Straight Arrow Connector 26"/>
          <p:cNvCxnSpPr/>
          <p:nvPr/>
        </p:nvCxnSpPr>
        <p:spPr>
          <a:xfrm flipH="1">
            <a:off x="7010400" y="3200400"/>
            <a:ext cx="838200" cy="228600"/>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H="1">
            <a:off x="7086600" y="3200400"/>
            <a:ext cx="762000" cy="304800"/>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7620000" y="4191000"/>
            <a:ext cx="914400" cy="276999"/>
          </a:xfrm>
          <a:prstGeom prst="rect">
            <a:avLst/>
          </a:prstGeom>
          <a:solidFill>
            <a:srgbClr val="9FEB53"/>
          </a:solidFill>
        </p:spPr>
        <p:txBody>
          <a:bodyPr wrap="square" rtlCol="0">
            <a:spAutoFit/>
          </a:bodyPr>
          <a:lstStyle/>
          <a:p>
            <a:r>
              <a:rPr lang="en-US" sz="1200" dirty="0" smtClean="0"/>
              <a:t>Not Gates</a:t>
            </a:r>
            <a:endParaRPr lang="en-US" sz="1200" dirty="0"/>
          </a:p>
        </p:txBody>
      </p:sp>
      <p:cxnSp>
        <p:nvCxnSpPr>
          <p:cNvPr id="32" name="Straight Arrow Connector 31"/>
          <p:cNvCxnSpPr/>
          <p:nvPr/>
        </p:nvCxnSpPr>
        <p:spPr>
          <a:xfrm flipH="1">
            <a:off x="5410200" y="4267200"/>
            <a:ext cx="2209800" cy="609600"/>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7543800" y="4904601"/>
            <a:ext cx="914400" cy="276999"/>
          </a:xfrm>
          <a:prstGeom prst="rect">
            <a:avLst/>
          </a:prstGeom>
          <a:solidFill>
            <a:srgbClr val="9FEB53"/>
          </a:solidFill>
        </p:spPr>
        <p:txBody>
          <a:bodyPr wrap="square" rtlCol="0">
            <a:spAutoFit/>
          </a:bodyPr>
          <a:lstStyle/>
          <a:p>
            <a:r>
              <a:rPr lang="en-US" sz="1200" dirty="0" smtClean="0"/>
              <a:t>Or Gates</a:t>
            </a:r>
            <a:endParaRPr lang="en-US" sz="1200" dirty="0"/>
          </a:p>
        </p:txBody>
      </p:sp>
      <p:cxnSp>
        <p:nvCxnSpPr>
          <p:cNvPr id="35" name="Straight Arrow Connector 34"/>
          <p:cNvCxnSpPr/>
          <p:nvPr/>
        </p:nvCxnSpPr>
        <p:spPr>
          <a:xfrm flipH="1">
            <a:off x="5334000" y="5029200"/>
            <a:ext cx="2209800" cy="381000"/>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7543800" y="5791200"/>
            <a:ext cx="914400" cy="276999"/>
          </a:xfrm>
          <a:prstGeom prst="rect">
            <a:avLst/>
          </a:prstGeom>
          <a:solidFill>
            <a:srgbClr val="9FEB53"/>
          </a:solidFill>
        </p:spPr>
        <p:txBody>
          <a:bodyPr wrap="square" rtlCol="0">
            <a:spAutoFit/>
          </a:bodyPr>
          <a:lstStyle/>
          <a:p>
            <a:r>
              <a:rPr lang="en-US" sz="1200" dirty="0" smtClean="0"/>
              <a:t>And Gate</a:t>
            </a:r>
            <a:endParaRPr lang="en-US" sz="1200" dirty="0"/>
          </a:p>
        </p:txBody>
      </p:sp>
      <p:cxnSp>
        <p:nvCxnSpPr>
          <p:cNvPr id="38" name="Straight Arrow Connector 37"/>
          <p:cNvCxnSpPr/>
          <p:nvPr/>
        </p:nvCxnSpPr>
        <p:spPr>
          <a:xfrm flipH="1">
            <a:off x="5334000" y="5943600"/>
            <a:ext cx="2209800" cy="0"/>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823</TotalTime>
  <Words>998</Words>
  <Application>Microsoft Office PowerPoint</Application>
  <PresentationFormat>On-screen Show (4:3)</PresentationFormat>
  <Paragraphs>309</Paragraphs>
  <Slides>26</Slides>
  <Notes>2</Notes>
  <HiddenSlides>0</HiddenSlides>
  <MMClips>1</MMClip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Office Theme</vt:lpstr>
      <vt:lpstr>EECT112 LAB NOTEBOOK</vt:lpstr>
      <vt:lpstr>Table of Content</vt:lpstr>
      <vt:lpstr>Lab 1 And/Or Gates</vt:lpstr>
      <vt:lpstr>Lab 1 And/Or Gates</vt:lpstr>
      <vt:lpstr>Lab 1 And/Or Gates</vt:lpstr>
      <vt:lpstr>Lab 2  Nand Alternative</vt:lpstr>
      <vt:lpstr>Lab 2  Nand Alternative</vt:lpstr>
      <vt:lpstr>Lab 2  Nand Alternative</vt:lpstr>
      <vt:lpstr>Lab 2  Nand Alternative</vt:lpstr>
      <vt:lpstr>Lab 2  Nand Alternative</vt:lpstr>
      <vt:lpstr>Lab 3 (Mid Term) Car Alarm</vt:lpstr>
      <vt:lpstr>Lab 3 (Mid Term) Car Alarm</vt:lpstr>
      <vt:lpstr>Lab 3 (Mid Term) Car Alarm</vt:lpstr>
      <vt:lpstr>Lab 4 Binary Counter</vt:lpstr>
      <vt:lpstr>Lab 4 Binary Counter</vt:lpstr>
      <vt:lpstr>Lab 4 Binary Counter</vt:lpstr>
      <vt:lpstr>Lab 5 LED Flasher(Basic Stamp 1)</vt:lpstr>
      <vt:lpstr>Lab 5 LED Flasher(Basic Stamp 1)</vt:lpstr>
      <vt:lpstr>Lab 5 LED Flasher(Basic Stamp 1)</vt:lpstr>
      <vt:lpstr>Lab 5 LED Flasher(Basic Stamp 1)</vt:lpstr>
      <vt:lpstr>Lab 5 LED Flasher(Basic Stamp 1)</vt:lpstr>
      <vt:lpstr>Lab 6 Temp Sensor/Heater (Basic Stamp 2)</vt:lpstr>
      <vt:lpstr>Lab 6 Temp Sensor/Heater (Basic Stamp 2)</vt:lpstr>
      <vt:lpstr>Lab 6 Temp Sensor/Heater (Basic Stamp 2)</vt:lpstr>
      <vt:lpstr>Lab 6 Temp Sensor/Heater (Basic Stamp 2)</vt:lpstr>
      <vt:lpstr>Lab 6 Temp Sensor/Heater (Basic Stamp 2)</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EECT112 LAB NOTEBOOK</dc:title>
  <dc:creator>Dakota Johnson</dc:creator>
  <cp:lastModifiedBy>Dakota Johnson</cp:lastModifiedBy>
  <cp:revision>135</cp:revision>
  <dcterms:created xsi:type="dcterms:W3CDTF">2014-10-06T21:11:58Z</dcterms:created>
  <dcterms:modified xsi:type="dcterms:W3CDTF">2014-12-19T19:46:17Z</dcterms:modified>
</cp:coreProperties>
</file>