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85" r:id="rId2"/>
    <p:sldMasterId id="2147483880" r:id="rId3"/>
    <p:sldMasterId id="2147483904" r:id="rId4"/>
  </p:sldMasterIdLst>
  <p:sldIdLst>
    <p:sldId id="256" r:id="rId5"/>
    <p:sldId id="257" r:id="rId6"/>
    <p:sldId id="259" r:id="rId7"/>
    <p:sldId id="266" r:id="rId8"/>
    <p:sldId id="265" r:id="rId9"/>
    <p:sldId id="267" r:id="rId10"/>
    <p:sldId id="263" r:id="rId11"/>
    <p:sldId id="260"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7588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67503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77091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93868449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85138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17185075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897129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D1648-8006-432F-82BD-6DE0F74D5FB1}"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48910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D1648-8006-432F-82BD-6DE0F74D5FB1}"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0247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82835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4844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47113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401014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814584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421651648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14861395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830216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45188175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373389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D1648-8006-432F-82BD-6DE0F74D5FB1}"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63680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D1648-8006-432F-82BD-6DE0F74D5FB1}"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151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21816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688713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700029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40431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148705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09901849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87332072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273517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43381409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529923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D1648-8006-432F-82BD-6DE0F74D5FB1}"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6573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D1648-8006-432F-82BD-6DE0F74D5FB1}"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591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1851388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545889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359452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653627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688029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6202880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D1648-8006-432F-82BD-6DE0F74D5FB1}"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5581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D1648-8006-432F-82BD-6DE0F74D5FB1}"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159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53420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396637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D1648-8006-432F-82BD-6DE0F74D5FB1}" type="slidenum">
              <a:rPr lang="en-US" smtClean="0"/>
              <a:pPr/>
              <a:t>‹#›</a:t>
            </a:fld>
            <a:endParaRPr lang="en-US"/>
          </a:p>
        </p:txBody>
      </p:sp>
    </p:spTree>
    <p:extLst>
      <p:ext uri="{BB962C8B-B14F-4D97-AF65-F5344CB8AC3E}">
        <p14:creationId xmlns:p14="http://schemas.microsoft.com/office/powerpoint/2010/main" val="2036782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E395E2E-22F7-4556-8D58-79DFC6FA0AEE}" type="datetimeFigureOut">
              <a:rPr lang="en-US" smtClean="0"/>
              <a:pPr/>
              <a:t>12/15/2015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40D1648-8006-432F-82BD-6DE0F74D5FB1}" type="slidenum">
              <a:rPr lang="en-US" smtClean="0"/>
              <a:pPr/>
              <a:t>‹#›</a:t>
            </a:fld>
            <a:endParaRPr lang="en-US"/>
          </a:p>
        </p:txBody>
      </p:sp>
    </p:spTree>
    <p:extLst>
      <p:ext uri="{BB962C8B-B14F-4D97-AF65-F5344CB8AC3E}">
        <p14:creationId xmlns:p14="http://schemas.microsoft.com/office/powerpoint/2010/main" val="16505826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E395E2E-22F7-4556-8D58-79DFC6FA0AEE}" type="datetimeFigureOut">
              <a:rPr lang="en-US" smtClean="0"/>
              <a:pPr/>
              <a:t>12/15/2015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40D1648-8006-432F-82BD-6DE0F74D5FB1}" type="slidenum">
              <a:rPr lang="en-US" smtClean="0"/>
              <a:pPr/>
              <a:t>‹#›</a:t>
            </a:fld>
            <a:endParaRPr lang="en-US"/>
          </a:p>
        </p:txBody>
      </p:sp>
    </p:spTree>
    <p:extLst>
      <p:ext uri="{BB962C8B-B14F-4D97-AF65-F5344CB8AC3E}">
        <p14:creationId xmlns:p14="http://schemas.microsoft.com/office/powerpoint/2010/main" val="315101376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E395E2E-22F7-4556-8D58-79DFC6FA0AEE}" type="datetimeFigureOut">
              <a:rPr lang="en-US" smtClean="0"/>
              <a:pPr/>
              <a:t>12/15/2015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40D1648-8006-432F-82BD-6DE0F74D5FB1}" type="slidenum">
              <a:rPr lang="en-US" smtClean="0"/>
              <a:pPr/>
              <a:t>‹#›</a:t>
            </a:fld>
            <a:endParaRPr lang="en-US"/>
          </a:p>
        </p:txBody>
      </p:sp>
    </p:spTree>
    <p:extLst>
      <p:ext uri="{BB962C8B-B14F-4D97-AF65-F5344CB8AC3E}">
        <p14:creationId xmlns:p14="http://schemas.microsoft.com/office/powerpoint/2010/main" val="143856989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E395E2E-22F7-4556-8D58-79DFC6FA0AEE}" type="datetimeFigureOut">
              <a:rPr lang="en-US" smtClean="0"/>
              <a:pPr/>
              <a:t>12/15/2015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40D1648-8006-432F-82BD-6DE0F74D5FB1}" type="slidenum">
              <a:rPr lang="en-US" smtClean="0"/>
              <a:pPr/>
              <a:t>‹#›</a:t>
            </a:fld>
            <a:endParaRPr lang="en-US"/>
          </a:p>
        </p:txBody>
      </p:sp>
    </p:spTree>
    <p:extLst>
      <p:ext uri="{BB962C8B-B14F-4D97-AF65-F5344CB8AC3E}">
        <p14:creationId xmlns:p14="http://schemas.microsoft.com/office/powerpoint/2010/main" val="141606397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Data%20Sheets/08L53RD.pdf"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2: LED</a:t>
            </a:r>
            <a:endParaRPr lang="en-US" dirty="0"/>
          </a:p>
        </p:txBody>
      </p:sp>
      <p:sp>
        <p:nvSpPr>
          <p:cNvPr id="3" name="Subtitle 2"/>
          <p:cNvSpPr>
            <a:spLocks noGrp="1"/>
          </p:cNvSpPr>
          <p:nvPr>
            <p:ph type="subTitle" idx="1"/>
          </p:nvPr>
        </p:nvSpPr>
        <p:spPr/>
        <p:txBody>
          <a:bodyPr>
            <a:normAutofit fontScale="55000" lnSpcReduction="20000"/>
          </a:bodyPr>
          <a:lstStyle/>
          <a:p>
            <a:r>
              <a:rPr lang="en-US" dirty="0" smtClean="0"/>
              <a:t>By: Dakota Johnson</a:t>
            </a:r>
          </a:p>
          <a:p>
            <a:r>
              <a:rPr lang="en-US" dirty="0" smtClean="0"/>
              <a:t> Lab Partner: Josiah Abel</a:t>
            </a:r>
          </a:p>
          <a:p>
            <a:r>
              <a:rPr lang="en-US" dirty="0" smtClean="0"/>
              <a:t>Instructor: Andy Bell</a:t>
            </a:r>
          </a:p>
          <a:p>
            <a:r>
              <a:rPr lang="en-US" dirty="0" smtClean="0"/>
              <a:t>Bench Number: 6</a:t>
            </a:r>
          </a:p>
          <a:p>
            <a:r>
              <a:rPr lang="en-US" dirty="0" smtClean="0"/>
              <a:t>Class: EECT 121-50C</a:t>
            </a:r>
          </a:p>
          <a:p>
            <a:r>
              <a:rPr lang="en-US" dirty="0" smtClean="0"/>
              <a:t>Date: 12/15/2015</a:t>
            </a:r>
            <a:endParaRPr lang="en-US" dirty="0"/>
          </a:p>
        </p:txBody>
      </p:sp>
      <p:sp>
        <p:nvSpPr>
          <p:cNvPr id="4" name="L-Shape 3"/>
          <p:cNvSpPr/>
          <p:nvPr/>
        </p:nvSpPr>
        <p:spPr>
          <a:xfrm>
            <a:off x="0" y="6331527"/>
            <a:ext cx="4368800" cy="526473"/>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10800000">
            <a:off x="7823200" y="0"/>
            <a:ext cx="4368800" cy="526473"/>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393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7109"/>
            <a:ext cx="10515600" cy="1325563"/>
          </a:xfrm>
        </p:spPr>
        <p:txBody>
          <a:bodyPr/>
          <a:lstStyle/>
          <a:p>
            <a:pPr algn="ctr"/>
            <a:r>
              <a:rPr lang="en-US" dirty="0" smtClean="0"/>
              <a:t>Objectives:</a:t>
            </a:r>
            <a:endParaRPr lang="en-US" dirty="0"/>
          </a:p>
        </p:txBody>
      </p:sp>
      <p:sp>
        <p:nvSpPr>
          <p:cNvPr id="3" name="Content Placeholder 2"/>
          <p:cNvSpPr>
            <a:spLocks noGrp="1"/>
          </p:cNvSpPr>
          <p:nvPr>
            <p:ph idx="1"/>
          </p:nvPr>
        </p:nvSpPr>
        <p:spPr>
          <a:xfrm>
            <a:off x="838200" y="1299439"/>
            <a:ext cx="10515600" cy="1547278"/>
          </a:xfrm>
          <a:solidFill>
            <a:schemeClr val="accent6">
              <a:lumMod val="20000"/>
              <a:lumOff val="80000"/>
            </a:schemeClr>
          </a:solidFill>
        </p:spPr>
        <p:txBody>
          <a:bodyPr>
            <a:normAutofit/>
          </a:bodyPr>
          <a:lstStyle/>
          <a:p>
            <a:r>
              <a:rPr lang="en-US" sz="2400" dirty="0" smtClean="0"/>
              <a:t>To </a:t>
            </a:r>
            <a:r>
              <a:rPr lang="en-US" sz="2400" dirty="0"/>
              <a:t>find the fundamental characteristics of an LED using simulations and experimentation.</a:t>
            </a:r>
          </a:p>
          <a:p>
            <a:endParaRPr lang="en-US" sz="2400" dirty="0"/>
          </a:p>
        </p:txBody>
      </p:sp>
      <p:sp>
        <p:nvSpPr>
          <p:cNvPr id="5" name="Content Placeholder 2"/>
          <p:cNvSpPr txBox="1">
            <a:spLocks/>
          </p:cNvSpPr>
          <p:nvPr/>
        </p:nvSpPr>
        <p:spPr>
          <a:xfrm>
            <a:off x="838200" y="3313740"/>
            <a:ext cx="10515600" cy="1547278"/>
          </a:xfrm>
          <a:prstGeom prst="rect">
            <a:avLst/>
          </a:prstGeom>
          <a:solidFill>
            <a:schemeClr val="accent6">
              <a:lumMod val="20000"/>
              <a:lumOff val="80000"/>
            </a:schemeClr>
          </a:solidFill>
        </p:spPr>
        <p:txBody>
          <a:bodyPr vert="horz" lIns="91440" tIns="45720" rIns="91440" bIns="45720" rtlCol="0">
            <a:normAutofit/>
          </a:bodyPr>
          <a:lstStyle/>
          <a:p>
            <a:pPr lvl="2"/>
            <a:r>
              <a:rPr lang="en-US" sz="2800" dirty="0" smtClean="0"/>
              <a:t>Equipment:</a:t>
            </a:r>
          </a:p>
          <a:p>
            <a:pPr marL="1200150" lvl="2" indent="-285750">
              <a:buFont typeface="Arial" panose="020B0604020202020204" pitchFamily="34" charset="0"/>
              <a:buChar char="•"/>
            </a:pPr>
            <a:r>
              <a:rPr lang="en-US" dirty="0" smtClean="0"/>
              <a:t>Digital Multi Meter Brand: </a:t>
            </a:r>
            <a:r>
              <a:rPr lang="en-US" dirty="0" err="1" smtClean="0"/>
              <a:t>GwInstek</a:t>
            </a:r>
            <a:r>
              <a:rPr lang="en-US" dirty="0" smtClean="0"/>
              <a:t> Model #: GDM-8245 SN: CL860332</a:t>
            </a:r>
          </a:p>
          <a:p>
            <a:pPr marL="1200150" lvl="2" indent="-285750">
              <a:buFont typeface="Arial" panose="020B0604020202020204" pitchFamily="34" charset="0"/>
              <a:buChar char="•"/>
            </a:pPr>
            <a:r>
              <a:rPr lang="en-US" dirty="0" smtClean="0"/>
              <a:t>Function Generator Brand: </a:t>
            </a:r>
            <a:r>
              <a:rPr lang="en-US" dirty="0" err="1" smtClean="0"/>
              <a:t>GwInstek</a:t>
            </a:r>
            <a:r>
              <a:rPr lang="en-US" dirty="0" smtClean="0"/>
              <a:t> Model #: GFG-8210 SN: C705245</a:t>
            </a:r>
          </a:p>
          <a:p>
            <a:pPr marL="1200150" lvl="2" indent="-285750">
              <a:buFont typeface="Arial" panose="020B0604020202020204" pitchFamily="34" charset="0"/>
              <a:buChar char="•"/>
            </a:pPr>
            <a:r>
              <a:rPr lang="en-US" dirty="0" smtClean="0"/>
              <a:t>DC Power Supply Model# HY1802D</a:t>
            </a:r>
          </a:p>
          <a:p>
            <a:pPr lvl="2"/>
            <a:endParaRPr lang="en-US" dirty="0" smtClean="0"/>
          </a:p>
          <a:p>
            <a:pPr lvl="2"/>
            <a:endParaRPr lang="en-US" dirty="0" smtClean="0"/>
          </a:p>
          <a:p>
            <a:pPr lvl="2"/>
            <a:endParaRPr lang="en-US" dirty="0" smtClean="0"/>
          </a:p>
        </p:txBody>
      </p:sp>
      <p:sp>
        <p:nvSpPr>
          <p:cNvPr id="6" name="Content Placeholder 2"/>
          <p:cNvSpPr txBox="1">
            <a:spLocks/>
          </p:cNvSpPr>
          <p:nvPr/>
        </p:nvSpPr>
        <p:spPr>
          <a:xfrm>
            <a:off x="838200" y="5011605"/>
            <a:ext cx="10515600" cy="1547278"/>
          </a:xfrm>
          <a:prstGeom prst="rect">
            <a:avLst/>
          </a:prstGeom>
          <a:solidFill>
            <a:schemeClr val="accent6">
              <a:lumMod val="20000"/>
              <a:lumOff val="80000"/>
            </a:schemeClr>
          </a:solidFill>
        </p:spPr>
        <p:txBody>
          <a:bodyPr vert="horz" lIns="91440" tIns="45720" rIns="91440" bIns="45720" rtlCol="0">
            <a:normAutofit lnSpcReduction="10000"/>
          </a:bodyPr>
          <a:lstStyle/>
          <a:p>
            <a:pPr lvl="2"/>
            <a:r>
              <a:rPr lang="en-US" sz="2800" dirty="0" smtClean="0"/>
              <a:t>Parts:</a:t>
            </a:r>
          </a:p>
          <a:p>
            <a:pPr marL="1200150" lvl="2" indent="-285750">
              <a:buFont typeface="Arial" panose="020B0604020202020204" pitchFamily="34" charset="0"/>
              <a:buChar char="•"/>
            </a:pPr>
            <a:r>
              <a:rPr lang="en-US" dirty="0" smtClean="0"/>
              <a:t>Miscellaneous Wires</a:t>
            </a:r>
          </a:p>
          <a:p>
            <a:pPr marL="1200150" lvl="2" indent="-285750">
              <a:buFont typeface="Arial" panose="020B0604020202020204" pitchFamily="34" charset="0"/>
              <a:buChar char="•"/>
            </a:pPr>
            <a:r>
              <a:rPr lang="en-US" dirty="0" smtClean="0"/>
              <a:t>1 150</a:t>
            </a:r>
            <a:r>
              <a:rPr lang="el-GR" dirty="0" smtClean="0"/>
              <a:t>Ω</a:t>
            </a:r>
            <a:r>
              <a:rPr lang="en-US" dirty="0" smtClean="0"/>
              <a:t> Resistor</a:t>
            </a:r>
          </a:p>
          <a:p>
            <a:pPr marL="1200150" lvl="2" indent="-285750">
              <a:buFont typeface="Arial" panose="020B0604020202020204" pitchFamily="34" charset="0"/>
              <a:buChar char="•"/>
            </a:pPr>
            <a:r>
              <a:rPr lang="en-US" dirty="0" smtClean="0"/>
              <a:t>1 100</a:t>
            </a:r>
            <a:r>
              <a:rPr lang="el-GR" dirty="0" smtClean="0"/>
              <a:t>Ω</a:t>
            </a:r>
            <a:r>
              <a:rPr lang="en-US" dirty="0" smtClean="0"/>
              <a:t> Resistor </a:t>
            </a:r>
            <a:endParaRPr lang="en-US" dirty="0"/>
          </a:p>
          <a:p>
            <a:pPr marL="1200150" lvl="2" indent="-285750">
              <a:buFont typeface="Arial" panose="020B0604020202020204" pitchFamily="34" charset="0"/>
              <a:buChar char="•"/>
            </a:pPr>
            <a:r>
              <a:rPr lang="en-US" dirty="0" smtClean="0"/>
              <a:t>1 08L53RD Light Emitting Diode</a:t>
            </a:r>
          </a:p>
          <a:p>
            <a:pPr lvl="2"/>
            <a:endParaRPr lang="en-US" dirty="0" smtClean="0"/>
          </a:p>
          <a:p>
            <a:pPr lvl="2"/>
            <a:endParaRPr lang="en-US" dirty="0" smtClean="0"/>
          </a:p>
        </p:txBody>
      </p:sp>
    </p:spTree>
    <p:extLst>
      <p:ext uri="{BB962C8B-B14F-4D97-AF65-F5344CB8AC3E}">
        <p14:creationId xmlns:p14="http://schemas.microsoft.com/office/powerpoint/2010/main" val="873054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1237" y="-102088"/>
            <a:ext cx="11097490" cy="1108121"/>
          </a:xfrm>
        </p:spPr>
        <p:txBody>
          <a:bodyPr>
            <a:normAutofit/>
          </a:bodyPr>
          <a:lstStyle/>
          <a:p>
            <a:pPr algn="ctr"/>
            <a:r>
              <a:rPr lang="en-US" dirty="0" smtClean="0"/>
              <a:t>Simulations/Schematics: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48" y="1353763"/>
            <a:ext cx="10881868" cy="3206733"/>
          </a:xfrm>
          <a:prstGeom prst="rect">
            <a:avLst/>
          </a:prstGeom>
        </p:spPr>
      </p:pic>
      <p:sp>
        <p:nvSpPr>
          <p:cNvPr id="7" name="TextBox 6"/>
          <p:cNvSpPr txBox="1"/>
          <p:nvPr/>
        </p:nvSpPr>
        <p:spPr>
          <a:xfrm>
            <a:off x="879048" y="4652954"/>
            <a:ext cx="10881868" cy="2031325"/>
          </a:xfrm>
          <a:prstGeom prst="rect">
            <a:avLst/>
          </a:prstGeom>
          <a:solidFill>
            <a:schemeClr val="accent6">
              <a:lumMod val="40000"/>
              <a:lumOff val="60000"/>
            </a:schemeClr>
          </a:solidFill>
        </p:spPr>
        <p:txBody>
          <a:bodyPr wrap="square" rtlCol="0">
            <a:spAutoFit/>
          </a:bodyPr>
          <a:lstStyle/>
          <a:p>
            <a:endParaRPr lang="en-US" dirty="0" smtClean="0"/>
          </a:p>
          <a:p>
            <a:endParaRPr lang="en-US" dirty="0"/>
          </a:p>
          <a:p>
            <a:r>
              <a:rPr lang="en-US" dirty="0" smtClean="0"/>
              <a:t>DC Power Supply was set to 5V. The 08l53 LED was placed in series with both a 150 ohm and 100 ohm resistor. The voltage was slowly adjusted until the LED turned on. In the second simulation the LED was reversed in the circuit so that the anode and cathode were in opposite positions.</a:t>
            </a:r>
          </a:p>
          <a:p>
            <a:endParaRPr lang="en-US" dirty="0"/>
          </a:p>
          <a:p>
            <a:r>
              <a:rPr lang="en-US" dirty="0" smtClean="0"/>
              <a:t> </a:t>
            </a:r>
            <a:endParaRPr lang="en-US" dirty="0"/>
          </a:p>
        </p:txBody>
      </p:sp>
      <p:sp>
        <p:nvSpPr>
          <p:cNvPr id="6" name="TextBox 5"/>
          <p:cNvSpPr txBox="1"/>
          <p:nvPr/>
        </p:nvSpPr>
        <p:spPr>
          <a:xfrm>
            <a:off x="2063109" y="913825"/>
            <a:ext cx="1446038"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Reversed LED</a:t>
            </a:r>
            <a:endParaRPr lang="en-US" dirty="0"/>
          </a:p>
        </p:txBody>
      </p:sp>
      <p:sp>
        <p:nvSpPr>
          <p:cNvPr id="8" name="TextBox 7"/>
          <p:cNvSpPr txBox="1"/>
          <p:nvPr/>
        </p:nvSpPr>
        <p:spPr>
          <a:xfrm>
            <a:off x="7772225" y="911869"/>
            <a:ext cx="1301126"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Regular LED</a:t>
            </a:r>
            <a:endParaRPr lang="en-US" dirty="0"/>
          </a:p>
        </p:txBody>
      </p:sp>
    </p:spTree>
    <p:extLst>
      <p:ext uri="{BB962C8B-B14F-4D97-AF65-F5344CB8AC3E}">
        <p14:creationId xmlns:p14="http://schemas.microsoft.com/office/powerpoint/2010/main" val="3945164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1" name="Rounded Rectangle 30"/>
          <p:cNvSpPr/>
          <p:nvPr/>
        </p:nvSpPr>
        <p:spPr>
          <a:xfrm>
            <a:off x="7353995" y="1013196"/>
            <a:ext cx="3940626" cy="5323059"/>
          </a:xfrm>
          <a:prstGeom prst="roundRect">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133497" y="1095649"/>
            <a:ext cx="3940626" cy="5323059"/>
          </a:xfrm>
          <a:prstGeom prst="roundRect">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594104" y="1372648"/>
            <a:ext cx="2950720" cy="486503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543" t="29256" r="29453" b="33912"/>
          <a:stretch/>
        </p:blipFill>
        <p:spPr>
          <a:xfrm rot="16200000">
            <a:off x="6890456" y="2309875"/>
            <a:ext cx="4867705" cy="2987900"/>
          </a:xfrm>
          <a:prstGeom prst="rect">
            <a:avLst/>
          </a:prstGeom>
        </p:spPr>
      </p:pic>
      <p:cxnSp>
        <p:nvCxnSpPr>
          <p:cNvPr id="6" name="Straight Arrow Connector 5"/>
          <p:cNvCxnSpPr>
            <a:stCxn id="7" idx="1"/>
          </p:cNvCxnSpPr>
          <p:nvPr/>
        </p:nvCxnSpPr>
        <p:spPr>
          <a:xfrm flipH="1">
            <a:off x="3536664" y="2489734"/>
            <a:ext cx="1729525" cy="513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66189" y="2305068"/>
            <a:ext cx="1485471"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100</a:t>
            </a:r>
            <a:r>
              <a:rPr lang="el-GR" dirty="0" smtClean="0"/>
              <a:t>Ω</a:t>
            </a:r>
            <a:r>
              <a:rPr lang="en-US" dirty="0" smtClean="0"/>
              <a:t> Resistor</a:t>
            </a:r>
            <a:endParaRPr lang="en-US" dirty="0"/>
          </a:p>
        </p:txBody>
      </p:sp>
      <p:cxnSp>
        <p:nvCxnSpPr>
          <p:cNvPr id="8" name="Straight Arrow Connector 7"/>
          <p:cNvCxnSpPr>
            <a:stCxn id="7" idx="3"/>
          </p:cNvCxnSpPr>
          <p:nvPr/>
        </p:nvCxnSpPr>
        <p:spPr>
          <a:xfrm>
            <a:off x="6751660" y="2489734"/>
            <a:ext cx="2239940" cy="5297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46444" y="910983"/>
            <a:ext cx="1446038"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Reversed LED</a:t>
            </a:r>
            <a:endParaRPr lang="en-US" dirty="0"/>
          </a:p>
        </p:txBody>
      </p:sp>
      <p:cxnSp>
        <p:nvCxnSpPr>
          <p:cNvPr id="10" name="Straight Arrow Connector 9"/>
          <p:cNvCxnSpPr>
            <a:stCxn id="11" idx="3"/>
          </p:cNvCxnSpPr>
          <p:nvPr/>
        </p:nvCxnSpPr>
        <p:spPr>
          <a:xfrm>
            <a:off x="6743675" y="3570377"/>
            <a:ext cx="2702232" cy="4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58204" y="3385711"/>
            <a:ext cx="1485471"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150</a:t>
            </a:r>
            <a:r>
              <a:rPr lang="el-GR" dirty="0" smtClean="0"/>
              <a:t>Ω</a:t>
            </a:r>
            <a:r>
              <a:rPr lang="en-US" dirty="0" smtClean="0"/>
              <a:t> Resistor</a:t>
            </a:r>
            <a:endParaRPr lang="en-US" dirty="0"/>
          </a:p>
        </p:txBody>
      </p:sp>
      <p:cxnSp>
        <p:nvCxnSpPr>
          <p:cNvPr id="12" name="Straight Arrow Connector 11"/>
          <p:cNvCxnSpPr>
            <a:stCxn id="11" idx="1"/>
          </p:cNvCxnSpPr>
          <p:nvPr/>
        </p:nvCxnSpPr>
        <p:spPr>
          <a:xfrm flipH="1">
            <a:off x="3689059" y="3570377"/>
            <a:ext cx="1569145" cy="2086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4732" y="4410348"/>
            <a:ext cx="809511" cy="369332"/>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dirty="0" smtClean="0"/>
              <a:t>LED</a:t>
            </a:r>
            <a:endParaRPr lang="en-US" dirty="0"/>
          </a:p>
        </p:txBody>
      </p:sp>
      <p:cxnSp>
        <p:nvCxnSpPr>
          <p:cNvPr id="14" name="Straight Arrow Connector 13"/>
          <p:cNvCxnSpPr>
            <a:stCxn id="13" idx="1"/>
          </p:cNvCxnSpPr>
          <p:nvPr/>
        </p:nvCxnSpPr>
        <p:spPr>
          <a:xfrm flipH="1">
            <a:off x="3103810" y="4595014"/>
            <a:ext cx="2460922" cy="530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3"/>
          </p:cNvCxnSpPr>
          <p:nvPr/>
        </p:nvCxnSpPr>
        <p:spPr>
          <a:xfrm>
            <a:off x="6374243" y="4595014"/>
            <a:ext cx="2422027" cy="265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73745" y="851561"/>
            <a:ext cx="1301126"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Regular LED</a:t>
            </a:r>
            <a:endParaRPr lang="en-US" dirty="0"/>
          </a:p>
        </p:txBody>
      </p:sp>
      <p:sp>
        <p:nvSpPr>
          <p:cNvPr id="32" name="Title 1"/>
          <p:cNvSpPr>
            <a:spLocks noGrp="1"/>
          </p:cNvSpPr>
          <p:nvPr>
            <p:ph type="title"/>
          </p:nvPr>
        </p:nvSpPr>
        <p:spPr>
          <a:xfrm>
            <a:off x="825498" y="-10056"/>
            <a:ext cx="10469123" cy="1007128"/>
          </a:xfrm>
        </p:spPr>
        <p:txBody>
          <a:bodyPr>
            <a:normAutofit/>
          </a:bodyPr>
          <a:lstStyle/>
          <a:p>
            <a:pPr algn="ctr"/>
            <a:r>
              <a:rPr lang="en-US" dirty="0" smtClean="0"/>
              <a:t>Lab Setup:</a:t>
            </a:r>
            <a:endParaRPr lang="en-US" dirty="0"/>
          </a:p>
        </p:txBody>
      </p:sp>
      <p:sp>
        <p:nvSpPr>
          <p:cNvPr id="33" name="TextBox 32"/>
          <p:cNvSpPr txBox="1"/>
          <p:nvPr/>
        </p:nvSpPr>
        <p:spPr>
          <a:xfrm>
            <a:off x="1100758" y="6265381"/>
            <a:ext cx="3937425"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smtClean="0"/>
              <a:t>(Anode and Cathode switched in circuit)</a:t>
            </a:r>
            <a:endParaRPr lang="en-US" dirty="0"/>
          </a:p>
        </p:txBody>
      </p:sp>
    </p:spTree>
    <p:extLst>
      <p:ext uri="{BB962C8B-B14F-4D97-AF65-F5344CB8AC3E}">
        <p14:creationId xmlns:p14="http://schemas.microsoft.com/office/powerpoint/2010/main" val="3512919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77" y="906920"/>
            <a:ext cx="4648023" cy="48466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516" t="-188" r="28639" b="41971"/>
          <a:stretch/>
        </p:blipFill>
        <p:spPr>
          <a:xfrm>
            <a:off x="8009931" y="997072"/>
            <a:ext cx="3734873" cy="3992450"/>
          </a:xfrm>
          <a:prstGeom prst="rect">
            <a:avLst/>
          </a:prstGeom>
        </p:spPr>
      </p:pic>
      <p:sp>
        <p:nvSpPr>
          <p:cNvPr id="9" name="Title 1"/>
          <p:cNvSpPr>
            <a:spLocks noGrp="1"/>
          </p:cNvSpPr>
          <p:nvPr>
            <p:ph type="title"/>
          </p:nvPr>
        </p:nvSpPr>
        <p:spPr>
          <a:xfrm>
            <a:off x="825498" y="-10056"/>
            <a:ext cx="10469123" cy="1007128"/>
          </a:xfrm>
        </p:spPr>
        <p:txBody>
          <a:bodyPr>
            <a:normAutofit/>
          </a:bodyPr>
          <a:lstStyle/>
          <a:p>
            <a:pPr algn="ctr"/>
            <a:r>
              <a:rPr lang="en-US" dirty="0" smtClean="0"/>
              <a:t>DATA:</a:t>
            </a:r>
            <a:endParaRPr lang="en-US" dirty="0"/>
          </a:p>
        </p:txBody>
      </p:sp>
      <p:sp>
        <p:nvSpPr>
          <p:cNvPr id="10" name="TextBox 9"/>
          <p:cNvSpPr txBox="1"/>
          <p:nvPr/>
        </p:nvSpPr>
        <p:spPr>
          <a:xfrm>
            <a:off x="5390699" y="5251986"/>
            <a:ext cx="5986697" cy="1200329"/>
          </a:xfrm>
          <a:prstGeom prst="rect">
            <a:avLst/>
          </a:prstGeom>
          <a:solidFill>
            <a:schemeClr val="accent6">
              <a:lumMod val="40000"/>
              <a:lumOff val="60000"/>
            </a:schemeClr>
          </a:solidFill>
        </p:spPr>
        <p:txBody>
          <a:bodyPr wrap="square" rtlCol="0">
            <a:spAutoFit/>
          </a:bodyPr>
          <a:lstStyle/>
          <a:p>
            <a:pPr marL="342900" indent="-342900">
              <a:buAutoNum type="alphaUcPeriod"/>
            </a:pPr>
            <a:r>
              <a:rPr lang="en-US" dirty="0" smtClean="0"/>
              <a:t>Measurements of the LED when the Anode and cathode were properly placed in the circuit</a:t>
            </a:r>
          </a:p>
          <a:p>
            <a:pPr marL="342900" indent="-342900">
              <a:buAutoNum type="alphaUcPeriod"/>
            </a:pPr>
            <a:endParaRPr lang="en-US" dirty="0"/>
          </a:p>
          <a:p>
            <a:pPr marL="342900" indent="-342900">
              <a:buAutoNum type="alphaUcPeriod"/>
            </a:pPr>
            <a:r>
              <a:rPr lang="en-US" dirty="0" smtClean="0"/>
              <a:t>Voltage reading when the LED turned on.</a:t>
            </a:r>
            <a:endParaRPr lang="en-US" dirty="0"/>
          </a:p>
        </p:txBody>
      </p:sp>
      <p:sp>
        <p:nvSpPr>
          <p:cNvPr id="11" name="TextBox 10"/>
          <p:cNvSpPr txBox="1"/>
          <p:nvPr/>
        </p:nvSpPr>
        <p:spPr>
          <a:xfrm>
            <a:off x="4856371" y="906920"/>
            <a:ext cx="376770" cy="369332"/>
          </a:xfrm>
          <a:prstGeom prst="rect">
            <a:avLst/>
          </a:prstGeom>
          <a:solidFill>
            <a:schemeClr val="accent6">
              <a:lumMod val="40000"/>
              <a:lumOff val="60000"/>
            </a:schemeClr>
          </a:solidFill>
        </p:spPr>
        <p:txBody>
          <a:bodyPr wrap="none" rtlCol="0">
            <a:spAutoFit/>
          </a:bodyPr>
          <a:lstStyle/>
          <a:p>
            <a:pPr algn="ctr"/>
            <a:r>
              <a:rPr lang="en-US" dirty="0" smtClean="0"/>
              <a:t>A.</a:t>
            </a:r>
            <a:endParaRPr lang="en-US" dirty="0"/>
          </a:p>
        </p:txBody>
      </p:sp>
      <p:sp>
        <p:nvSpPr>
          <p:cNvPr id="12" name="TextBox 11"/>
          <p:cNvSpPr txBox="1"/>
          <p:nvPr/>
        </p:nvSpPr>
        <p:spPr>
          <a:xfrm>
            <a:off x="11377396" y="997072"/>
            <a:ext cx="367408" cy="369332"/>
          </a:xfrm>
          <a:prstGeom prst="rect">
            <a:avLst/>
          </a:prstGeom>
          <a:solidFill>
            <a:schemeClr val="accent6">
              <a:lumMod val="40000"/>
              <a:lumOff val="60000"/>
            </a:schemeClr>
          </a:solidFill>
        </p:spPr>
        <p:txBody>
          <a:bodyPr wrap="none" rtlCol="0">
            <a:spAutoFit/>
          </a:bodyPr>
          <a:lstStyle/>
          <a:p>
            <a:pPr algn="ctr"/>
            <a:r>
              <a:rPr lang="en-US" dirty="0"/>
              <a:t>B</a:t>
            </a:r>
            <a:r>
              <a:rPr lang="en-US" dirty="0" smtClean="0"/>
              <a:t>.</a:t>
            </a:r>
            <a:endParaRPr lang="en-US" dirty="0"/>
          </a:p>
        </p:txBody>
      </p:sp>
    </p:spTree>
    <p:extLst>
      <p:ext uri="{BB962C8B-B14F-4D97-AF65-F5344CB8AC3E}">
        <p14:creationId xmlns:p14="http://schemas.microsoft.com/office/powerpoint/2010/main" val="1736573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965277" y="763545"/>
            <a:ext cx="10676430" cy="6000610"/>
          </a:xfrm>
          <a:prstGeom prst="roundRect">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SCN2558">
            <a:hlinkClick r:id="" action="ppaction://media"/>
          </p:cNvPr>
          <p:cNvPicPr>
            <a:picLocks noChangeAspect="1"/>
          </p:cNvPicPr>
          <p:nvPr>
            <a:videoFile r:link="rId1"/>
            <p:extLst>
              <p:ext uri="{DAA4B4D4-6D71-4841-9C94-3DE7FCFB9230}">
                <p14:media xmlns:p14="http://schemas.microsoft.com/office/powerpoint/2010/main" r:embed="rId2">
                  <p14:trim st="1000" end="14554.6666"/>
                </p14:media>
              </p:ext>
            </p:extLst>
          </p:nvPr>
        </p:nvPicPr>
        <p:blipFill>
          <a:blip r:embed="rId4"/>
          <a:stretch>
            <a:fillRect/>
          </a:stretch>
        </p:blipFill>
        <p:spPr>
          <a:xfrm>
            <a:off x="1466761" y="1043189"/>
            <a:ext cx="9673463" cy="5441323"/>
          </a:xfrm>
          <a:prstGeom prst="rect">
            <a:avLst/>
          </a:prstGeom>
        </p:spPr>
      </p:pic>
      <p:sp>
        <p:nvSpPr>
          <p:cNvPr id="8" name="Title 1"/>
          <p:cNvSpPr>
            <a:spLocks noGrp="1"/>
          </p:cNvSpPr>
          <p:nvPr>
            <p:ph type="title"/>
          </p:nvPr>
        </p:nvSpPr>
        <p:spPr>
          <a:xfrm>
            <a:off x="825498" y="-10056"/>
            <a:ext cx="10469123" cy="1007128"/>
          </a:xfrm>
        </p:spPr>
        <p:txBody>
          <a:bodyPr>
            <a:normAutofit/>
          </a:bodyPr>
          <a:lstStyle/>
          <a:p>
            <a:pPr algn="ctr"/>
            <a:r>
              <a:rPr lang="en-US" dirty="0" smtClean="0"/>
              <a:t>LED Brightness:</a:t>
            </a:r>
            <a:endParaRPr lang="en-US" dirty="0"/>
          </a:p>
        </p:txBody>
      </p:sp>
    </p:spTree>
    <p:extLst>
      <p:ext uri="{BB962C8B-B14F-4D97-AF65-F5344CB8AC3E}">
        <p14:creationId xmlns:p14="http://schemas.microsoft.com/office/powerpoint/2010/main" val="19672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Troubleshooting:</a:t>
            </a:r>
            <a:endParaRPr lang="en-US" dirty="0"/>
          </a:p>
        </p:txBody>
      </p:sp>
      <p:sp>
        <p:nvSpPr>
          <p:cNvPr id="3" name="Content Placeholder 2"/>
          <p:cNvSpPr>
            <a:spLocks noGrp="1"/>
          </p:cNvSpPr>
          <p:nvPr>
            <p:ph idx="1"/>
          </p:nvPr>
        </p:nvSpPr>
        <p:spPr>
          <a:xfrm>
            <a:off x="845127" y="1828801"/>
            <a:ext cx="10515600" cy="2962140"/>
          </a:xfrm>
          <a:solidFill>
            <a:schemeClr val="accent6">
              <a:lumMod val="20000"/>
              <a:lumOff val="80000"/>
            </a:schemeClr>
          </a:solidFill>
        </p:spPr>
        <p:txBody>
          <a:bodyPr>
            <a:normAutofit/>
          </a:bodyPr>
          <a:lstStyle/>
          <a:p>
            <a:pPr lvl="1"/>
            <a:r>
              <a:rPr lang="en-US" dirty="0" smtClean="0"/>
              <a:t>When running the simulations the LED was not turning on, </a:t>
            </a:r>
            <a:r>
              <a:rPr lang="en-US" dirty="0"/>
              <a:t>e</a:t>
            </a:r>
            <a:r>
              <a:rPr lang="en-US" dirty="0" smtClean="0"/>
              <a:t>ven under the correct circumstances. After careful examination it was determined that the simulation LED was not sensitive to the precise changes in voltage required.</a:t>
            </a:r>
            <a:r>
              <a:rPr lang="en-US" dirty="0"/>
              <a:t> </a:t>
            </a:r>
            <a:r>
              <a:rPr lang="en-US" dirty="0" smtClean="0"/>
              <a:t>Modifying the LED in the simulation helped it to behave more realistically.</a:t>
            </a:r>
          </a:p>
          <a:p>
            <a:pPr lvl="1"/>
            <a:r>
              <a:rPr lang="en-US" dirty="0" smtClean="0"/>
              <a:t>Note: After designing and completing this lab it was determined that a Photo Resistor could have been used in a more advanced way to measure the Brightness of the LED and thus more accurately observe characteristics.</a:t>
            </a:r>
            <a:endParaRPr lang="en-US" dirty="0"/>
          </a:p>
        </p:txBody>
      </p:sp>
    </p:spTree>
    <p:extLst>
      <p:ext uri="{BB962C8B-B14F-4D97-AF65-F5344CB8AC3E}">
        <p14:creationId xmlns:p14="http://schemas.microsoft.com/office/powerpoint/2010/main" val="2299175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sp>
        <p:nvSpPr>
          <p:cNvPr id="3" name="Content Placeholder 2"/>
          <p:cNvSpPr>
            <a:spLocks noGrp="1"/>
          </p:cNvSpPr>
          <p:nvPr>
            <p:ph idx="1"/>
          </p:nvPr>
        </p:nvSpPr>
        <p:spPr>
          <a:xfrm>
            <a:off x="845127" y="1828800"/>
            <a:ext cx="10515600" cy="1854557"/>
          </a:xfrm>
          <a:solidFill>
            <a:schemeClr val="accent6">
              <a:lumMod val="20000"/>
              <a:lumOff val="80000"/>
            </a:schemeClr>
          </a:solidFill>
        </p:spPr>
        <p:txBody>
          <a:bodyPr>
            <a:normAutofit fontScale="92500"/>
          </a:bodyPr>
          <a:lstStyle/>
          <a:p>
            <a:r>
              <a:rPr lang="en-US" dirty="0" smtClean="0"/>
              <a:t>After the initial on voltage was determined for the LED it was observed that the brightness of the LED peaked at approximately 5 Volts DC.</a:t>
            </a:r>
          </a:p>
          <a:p>
            <a:r>
              <a:rPr lang="en-US" dirty="0" smtClean="0"/>
              <a:t>An LED emits light when it is forward biased and current is flowing through it at the proper level.</a:t>
            </a:r>
            <a:endParaRPr lang="en-US" dirty="0"/>
          </a:p>
        </p:txBody>
      </p:sp>
    </p:spTree>
    <p:extLst>
      <p:ext uri="{BB962C8B-B14F-4D97-AF65-F5344CB8AC3E}">
        <p14:creationId xmlns:p14="http://schemas.microsoft.com/office/powerpoint/2010/main" val="1425360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Data Sheets:</a:t>
            </a:r>
            <a:br>
              <a:rPr lang="en-US" dirty="0" smtClean="0"/>
            </a:br>
            <a:endParaRPr lang="en-US" dirty="0"/>
          </a:p>
        </p:txBody>
      </p:sp>
      <p:pic>
        <p:nvPicPr>
          <p:cNvPr id="3" name="Picture 2">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208" y="896735"/>
            <a:ext cx="4220014" cy="5446169"/>
          </a:xfrm>
          <a:prstGeom prst="rect">
            <a:avLst/>
          </a:prstGeom>
        </p:spPr>
      </p:pic>
      <p:sp>
        <p:nvSpPr>
          <p:cNvPr id="4" name="TextBox 3"/>
          <p:cNvSpPr txBox="1"/>
          <p:nvPr/>
        </p:nvSpPr>
        <p:spPr>
          <a:xfrm>
            <a:off x="5358728" y="6342904"/>
            <a:ext cx="1488398" cy="369332"/>
          </a:xfrm>
          <a:prstGeom prst="rect">
            <a:avLst/>
          </a:prstGeom>
          <a:solidFill>
            <a:schemeClr val="accent4">
              <a:lumMod val="40000"/>
              <a:lumOff val="60000"/>
            </a:schemeClr>
          </a:solidFill>
        </p:spPr>
        <p:txBody>
          <a:bodyPr wrap="square" rtlCol="0">
            <a:spAutoFit/>
          </a:bodyPr>
          <a:lstStyle/>
          <a:p>
            <a:r>
              <a:rPr lang="en-US" dirty="0" smtClean="0"/>
              <a:t>08L53RD LED</a:t>
            </a:r>
            <a:endParaRPr lang="en-US" dirty="0"/>
          </a:p>
        </p:txBody>
      </p:sp>
    </p:spTree>
    <p:extLst>
      <p:ext uri="{BB962C8B-B14F-4D97-AF65-F5344CB8AC3E}">
        <p14:creationId xmlns:p14="http://schemas.microsoft.com/office/powerpoint/2010/main" val="2490413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543</TotalTime>
  <Words>355</Words>
  <Application>Microsoft Office PowerPoint</Application>
  <PresentationFormat>Widescreen</PresentationFormat>
  <Paragraphs>49</Paragraphs>
  <Slides>9</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Arial</vt:lpstr>
      <vt:lpstr>Calibri</vt:lpstr>
      <vt:lpstr>Calibri Light</vt:lpstr>
      <vt:lpstr>Wingdings 2</vt:lpstr>
      <vt:lpstr>HDOfficeLightV0</vt:lpstr>
      <vt:lpstr>1_HDOfficeLightV0</vt:lpstr>
      <vt:lpstr>2_HDOfficeLightV0</vt:lpstr>
      <vt:lpstr>3_HDOfficeLightV0</vt:lpstr>
      <vt:lpstr>Lab 2: LED</vt:lpstr>
      <vt:lpstr>Objectives:</vt:lpstr>
      <vt:lpstr>Simulations/Schematics:</vt:lpstr>
      <vt:lpstr>Lab Setup:</vt:lpstr>
      <vt:lpstr>DATA:</vt:lpstr>
      <vt:lpstr>LED Brightness:</vt:lpstr>
      <vt:lpstr>Troubleshooting:</vt:lpstr>
      <vt:lpstr>Conclusions:</vt:lpstr>
      <vt:lpstr>Data Sheets: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X</dc:title>
  <dc:creator>Dakota H Johnson</dc:creator>
  <cp:lastModifiedBy>Dakota H Johnson</cp:lastModifiedBy>
  <cp:revision>55</cp:revision>
  <dcterms:created xsi:type="dcterms:W3CDTF">2015-01-21T16:59:32Z</dcterms:created>
  <dcterms:modified xsi:type="dcterms:W3CDTF">2015-12-15T23:01:37Z</dcterms:modified>
</cp:coreProperties>
</file>