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85" r:id="rId2"/>
    <p:sldMasterId id="2147483880" r:id="rId3"/>
    <p:sldMasterId id="2147483904" r:id="rId4"/>
  </p:sldMasterIdLst>
  <p:sldIdLst>
    <p:sldId id="256" r:id="rId5"/>
    <p:sldId id="257" r:id="rId6"/>
    <p:sldId id="266" r:id="rId7"/>
    <p:sldId id="259" r:id="rId8"/>
    <p:sldId id="265" r:id="rId9"/>
    <p:sldId id="263" r:id="rId10"/>
    <p:sldId id="260"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4" autoAdjust="0"/>
    <p:restoredTop sz="94660"/>
  </p:normalViewPr>
  <p:slideViewPr>
    <p:cSldViewPr snapToGrid="0">
      <p:cViewPr varScale="1">
        <p:scale>
          <a:sx n="116" d="100"/>
          <a:sy n="116" d="100"/>
        </p:scale>
        <p:origin x="38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75881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67503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77091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93868449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851384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17185075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9712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48910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0247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28355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4844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47113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401014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1458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421651648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14861395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830216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45188175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373389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63680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1517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21816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688713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700029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40431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148705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09901849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87332072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273517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43381409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529923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86573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591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851388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545889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359452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653627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688029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6202880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5581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159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53420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96637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03678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6505826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315101376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43856989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41606397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Data%20Sheets/P2N2222A-D.PDF"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Lab 6</a:t>
            </a:r>
            <a:br>
              <a:rPr lang="en-US" dirty="0" smtClean="0"/>
            </a:br>
            <a:r>
              <a:rPr lang="en-US" sz="5300" dirty="0" smtClean="0"/>
              <a:t>CE Transistor Amplifier Circuit</a:t>
            </a:r>
            <a:endParaRPr lang="en-US" sz="5300" dirty="0"/>
          </a:p>
        </p:txBody>
      </p:sp>
      <p:sp>
        <p:nvSpPr>
          <p:cNvPr id="3" name="Subtitle 2"/>
          <p:cNvSpPr>
            <a:spLocks noGrp="1"/>
          </p:cNvSpPr>
          <p:nvPr>
            <p:ph type="subTitle" idx="1"/>
          </p:nvPr>
        </p:nvSpPr>
        <p:spPr/>
        <p:txBody>
          <a:bodyPr>
            <a:normAutofit fontScale="55000" lnSpcReduction="20000"/>
          </a:bodyPr>
          <a:lstStyle/>
          <a:p>
            <a:r>
              <a:rPr lang="en-US" dirty="0" smtClean="0"/>
              <a:t>By: Dakota Johnson</a:t>
            </a:r>
          </a:p>
          <a:p>
            <a:r>
              <a:rPr lang="en-US" dirty="0" smtClean="0"/>
              <a:t> Lab Partner: Josiah Abel</a:t>
            </a:r>
          </a:p>
          <a:p>
            <a:r>
              <a:rPr lang="en-US" dirty="0" smtClean="0"/>
              <a:t>Instructor: Andy Bell</a:t>
            </a:r>
          </a:p>
          <a:p>
            <a:r>
              <a:rPr lang="en-US" smtClean="0"/>
              <a:t>Bench </a:t>
            </a:r>
            <a:r>
              <a:rPr lang="en-US" smtClean="0"/>
              <a:t>Number: 6</a:t>
            </a:r>
            <a:endParaRPr lang="en-US" dirty="0" smtClean="0"/>
          </a:p>
          <a:p>
            <a:r>
              <a:rPr lang="en-US" dirty="0" smtClean="0"/>
              <a:t>Class: EECT 121-50C</a:t>
            </a:r>
          </a:p>
          <a:p>
            <a:r>
              <a:rPr lang="en-US" dirty="0" smtClean="0"/>
              <a:t>Date: 12/15/2015</a:t>
            </a:r>
            <a:endParaRPr lang="en-US" dirty="0"/>
          </a:p>
        </p:txBody>
      </p:sp>
      <p:sp>
        <p:nvSpPr>
          <p:cNvPr id="4" name="L-Shape 3"/>
          <p:cNvSpPr/>
          <p:nvPr/>
        </p:nvSpPr>
        <p:spPr>
          <a:xfrm>
            <a:off x="0" y="6331527"/>
            <a:ext cx="4368800" cy="52647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7823200" y="0"/>
            <a:ext cx="4368800" cy="52647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393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7109"/>
            <a:ext cx="10515600" cy="1325563"/>
          </a:xfrm>
        </p:spPr>
        <p:txBody>
          <a:bodyPr/>
          <a:lstStyle/>
          <a:p>
            <a:pPr algn="ctr"/>
            <a:r>
              <a:rPr lang="en-US" dirty="0" smtClean="0"/>
              <a:t>Objectives:</a:t>
            </a:r>
            <a:endParaRPr lang="en-US" dirty="0"/>
          </a:p>
        </p:txBody>
      </p:sp>
      <p:sp>
        <p:nvSpPr>
          <p:cNvPr id="3" name="Content Placeholder 2"/>
          <p:cNvSpPr>
            <a:spLocks noGrp="1"/>
          </p:cNvSpPr>
          <p:nvPr>
            <p:ph idx="1"/>
          </p:nvPr>
        </p:nvSpPr>
        <p:spPr>
          <a:xfrm>
            <a:off x="838200" y="1299439"/>
            <a:ext cx="10515600" cy="1547278"/>
          </a:xfrm>
          <a:solidFill>
            <a:schemeClr val="accent6">
              <a:lumMod val="20000"/>
              <a:lumOff val="80000"/>
            </a:schemeClr>
          </a:solidFill>
        </p:spPr>
        <p:txBody>
          <a:bodyPr>
            <a:normAutofit/>
          </a:bodyPr>
          <a:lstStyle/>
          <a:p>
            <a:r>
              <a:rPr lang="en-US" sz="3200" dirty="0" smtClean="0"/>
              <a:t>To build a circuit that has a voltage gain of 10. </a:t>
            </a:r>
            <a:endParaRPr lang="en-US" sz="3200" dirty="0"/>
          </a:p>
        </p:txBody>
      </p:sp>
      <p:sp>
        <p:nvSpPr>
          <p:cNvPr id="4" name="Title 1"/>
          <p:cNvSpPr txBox="1">
            <a:spLocks/>
          </p:cNvSpPr>
          <p:nvPr/>
        </p:nvSpPr>
        <p:spPr>
          <a:xfrm>
            <a:off x="921589" y="2863926"/>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Equipment and Parts: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835324" y="4057016"/>
            <a:ext cx="10515600" cy="2427760"/>
          </a:xfrm>
          <a:prstGeom prst="rect">
            <a:avLst/>
          </a:prstGeom>
          <a:solidFill>
            <a:schemeClr val="accent6">
              <a:lumMod val="20000"/>
              <a:lumOff val="80000"/>
            </a:schemeClr>
          </a:solidFill>
        </p:spPr>
        <p:txBody>
          <a:bodyPr vert="horz" lIns="91440" tIns="45720" rIns="91440" bIns="45720" rtlCol="0">
            <a:normAutofit fontScale="77500" lnSpcReduction="20000"/>
          </a:bodyPr>
          <a:lstStyle/>
          <a:p>
            <a:pPr lvl="2"/>
            <a:r>
              <a:rPr lang="en-US" dirty="0" smtClean="0"/>
              <a:t>Oscilloscope Brand: Tektronix Model #: TDS220 SN: B083266</a:t>
            </a:r>
          </a:p>
          <a:p>
            <a:pPr lvl="2"/>
            <a:r>
              <a:rPr lang="en-US" dirty="0" smtClean="0"/>
              <a:t>Digital Multi Meter Brand: </a:t>
            </a:r>
            <a:r>
              <a:rPr lang="en-US" dirty="0" err="1" smtClean="0"/>
              <a:t>GwInstek</a:t>
            </a:r>
            <a:r>
              <a:rPr lang="en-US" dirty="0" smtClean="0"/>
              <a:t> Model #: GDM-8245 SN: CL860332</a:t>
            </a:r>
          </a:p>
          <a:p>
            <a:pPr lvl="2"/>
            <a:r>
              <a:rPr lang="en-US" dirty="0" smtClean="0"/>
              <a:t>Function Generator Brand: </a:t>
            </a:r>
            <a:r>
              <a:rPr lang="en-US" dirty="0" err="1" smtClean="0"/>
              <a:t>GwInstek</a:t>
            </a:r>
            <a:r>
              <a:rPr lang="en-US" dirty="0" smtClean="0"/>
              <a:t> Model #: GFG-8210 SN: C705245</a:t>
            </a:r>
          </a:p>
          <a:p>
            <a:pPr lvl="2"/>
            <a:r>
              <a:rPr lang="en-US" dirty="0" smtClean="0"/>
              <a:t>GW </a:t>
            </a:r>
            <a:r>
              <a:rPr lang="en-US" dirty="0" err="1" smtClean="0"/>
              <a:t>Instek</a:t>
            </a:r>
            <a:r>
              <a:rPr lang="en-US" dirty="0" smtClean="0"/>
              <a:t> LCR meter model#: LCR-819 SN#: E120998</a:t>
            </a:r>
          </a:p>
          <a:p>
            <a:pPr lvl="2"/>
            <a:r>
              <a:rPr lang="en-US" sz="1900" dirty="0" smtClean="0"/>
              <a:t>DC Power Supply Model# HY1802D</a:t>
            </a:r>
          </a:p>
          <a:p>
            <a:pPr lvl="2"/>
            <a:r>
              <a:rPr lang="en-US" sz="1900" dirty="0" smtClean="0"/>
              <a:t>2N2222 NPN Transistor</a:t>
            </a:r>
          </a:p>
          <a:p>
            <a:pPr lvl="2"/>
            <a:r>
              <a:rPr lang="en-US" sz="1900" dirty="0" smtClean="0"/>
              <a:t>22k</a:t>
            </a:r>
            <a:r>
              <a:rPr lang="el-GR" sz="1900" dirty="0" smtClean="0"/>
              <a:t>Ω</a:t>
            </a:r>
            <a:r>
              <a:rPr lang="en-US" sz="1900" dirty="0" smtClean="0"/>
              <a:t> Resistor</a:t>
            </a:r>
          </a:p>
          <a:p>
            <a:pPr lvl="2"/>
            <a:r>
              <a:rPr lang="en-US" sz="1900" dirty="0" smtClean="0"/>
              <a:t>47</a:t>
            </a:r>
            <a:r>
              <a:rPr lang="el-GR" sz="1900" dirty="0" smtClean="0"/>
              <a:t>Ω</a:t>
            </a:r>
            <a:r>
              <a:rPr lang="en-US" sz="1900" dirty="0" smtClean="0"/>
              <a:t> Resistor</a:t>
            </a:r>
          </a:p>
          <a:p>
            <a:pPr lvl="2"/>
            <a:r>
              <a:rPr lang="en-US" sz="1900" dirty="0" smtClean="0"/>
              <a:t>1k</a:t>
            </a:r>
            <a:r>
              <a:rPr lang="el-GR" sz="1900" dirty="0" smtClean="0"/>
              <a:t>Ω</a:t>
            </a:r>
            <a:r>
              <a:rPr lang="en-US" sz="1900" dirty="0" smtClean="0"/>
              <a:t> Resistor</a:t>
            </a:r>
          </a:p>
          <a:p>
            <a:pPr lvl="2"/>
            <a:r>
              <a:rPr lang="en-US" sz="1900" dirty="0" smtClean="0"/>
              <a:t>150k</a:t>
            </a:r>
            <a:r>
              <a:rPr lang="el-GR" sz="1900" dirty="0" smtClean="0"/>
              <a:t>Ω</a:t>
            </a:r>
            <a:r>
              <a:rPr lang="en-US" sz="1900" dirty="0" smtClean="0"/>
              <a:t> Resistor</a:t>
            </a:r>
          </a:p>
          <a:p>
            <a:pPr lvl="2"/>
            <a:r>
              <a:rPr lang="en-US" sz="1900" dirty="0" smtClean="0"/>
              <a:t>1</a:t>
            </a:r>
            <a:r>
              <a:rPr lang="el-GR" sz="1900" dirty="0" smtClean="0"/>
              <a:t>μ</a:t>
            </a:r>
            <a:r>
              <a:rPr lang="en-US" sz="1900" dirty="0" smtClean="0"/>
              <a:t>F Capacitor</a:t>
            </a:r>
          </a:p>
          <a:p>
            <a:pPr lvl="2"/>
            <a:r>
              <a:rPr lang="en-US" sz="1900" dirty="0" smtClean="0"/>
              <a:t>22</a:t>
            </a:r>
            <a:r>
              <a:rPr lang="el-GR" sz="1900" dirty="0" smtClean="0"/>
              <a:t>μ</a:t>
            </a:r>
            <a:r>
              <a:rPr lang="en-US" sz="1900" dirty="0" smtClean="0"/>
              <a:t>F Capacitor</a:t>
            </a:r>
          </a:p>
          <a:p>
            <a:pPr lvl="2"/>
            <a:r>
              <a:rPr lang="en-US" sz="1900" dirty="0" smtClean="0"/>
              <a:t>47</a:t>
            </a:r>
            <a:r>
              <a:rPr lang="el-GR" sz="1900" dirty="0" smtClean="0"/>
              <a:t>μ</a:t>
            </a:r>
            <a:r>
              <a:rPr lang="en-US" sz="1900" dirty="0" smtClean="0"/>
              <a:t>F Capacitor</a:t>
            </a:r>
          </a:p>
          <a:p>
            <a:pPr marL="228600" lvl="0" indent="-228600">
              <a:lnSpc>
                <a:spcPct val="90000"/>
              </a:lnSpc>
              <a:spcBef>
                <a:spcPts val="1000"/>
              </a:spcBef>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73054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5772021" y="2319832"/>
            <a:ext cx="6242412" cy="42151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2887" y="170852"/>
            <a:ext cx="6242412" cy="374680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Engineering\2015 Fall\EECT 121\week 11\Simulation Capture.PNG"/>
          <p:cNvPicPr>
            <a:picLocks noChangeAspect="1" noChangeArrowheads="1"/>
          </p:cNvPicPr>
          <p:nvPr/>
        </p:nvPicPr>
        <p:blipFill>
          <a:blip r:embed="rId2" cstate="print"/>
          <a:srcRect/>
          <a:stretch>
            <a:fillRect/>
          </a:stretch>
        </p:blipFill>
        <p:spPr bwMode="auto">
          <a:xfrm>
            <a:off x="335617" y="250940"/>
            <a:ext cx="5645302" cy="3456994"/>
          </a:xfrm>
          <a:prstGeom prst="rect">
            <a:avLst/>
          </a:prstGeom>
          <a:noFill/>
        </p:spPr>
      </p:pic>
      <p:sp>
        <p:nvSpPr>
          <p:cNvPr id="3" name="TextBox 2"/>
          <p:cNvSpPr txBox="1"/>
          <p:nvPr/>
        </p:nvSpPr>
        <p:spPr>
          <a:xfrm>
            <a:off x="6514093" y="722579"/>
            <a:ext cx="2379134" cy="646331"/>
          </a:xfrm>
          <a:prstGeom prst="rect">
            <a:avLst/>
          </a:prstGeom>
          <a:solidFill>
            <a:schemeClr val="accent4">
              <a:lumMod val="40000"/>
              <a:lumOff val="60000"/>
            </a:schemeClr>
          </a:solidFill>
        </p:spPr>
        <p:txBody>
          <a:bodyPr wrap="square" rtlCol="0">
            <a:spAutoFit/>
          </a:bodyPr>
          <a:lstStyle/>
          <a:p>
            <a:pPr algn="ctr"/>
            <a:r>
              <a:rPr lang="en-US" dirty="0" err="1" smtClean="0"/>
              <a:t>Multisim</a:t>
            </a:r>
            <a:r>
              <a:rPr lang="en-US" dirty="0" smtClean="0"/>
              <a:t> Schematics of the circuit.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012" y="2479590"/>
            <a:ext cx="5094497" cy="3828518"/>
          </a:xfrm>
          <a:prstGeom prst="rect">
            <a:avLst/>
          </a:prstGeom>
        </p:spPr>
      </p:pic>
      <p:sp>
        <p:nvSpPr>
          <p:cNvPr id="7" name="TextBox 6"/>
          <p:cNvSpPr txBox="1"/>
          <p:nvPr/>
        </p:nvSpPr>
        <p:spPr>
          <a:xfrm>
            <a:off x="2940963" y="4256845"/>
            <a:ext cx="2379134" cy="646331"/>
          </a:xfrm>
          <a:prstGeom prst="rect">
            <a:avLst/>
          </a:prstGeom>
          <a:solidFill>
            <a:schemeClr val="accent4">
              <a:lumMod val="40000"/>
              <a:lumOff val="60000"/>
            </a:schemeClr>
          </a:solidFill>
        </p:spPr>
        <p:txBody>
          <a:bodyPr wrap="square" rtlCol="0">
            <a:spAutoFit/>
          </a:bodyPr>
          <a:lstStyle/>
          <a:p>
            <a:pPr algn="ctr"/>
            <a:r>
              <a:rPr lang="en-US" dirty="0" smtClean="0"/>
              <a:t>Characteristic Curve for 2N2222 Transistor</a:t>
            </a:r>
            <a:endParaRPr lang="en-US" dirty="0"/>
          </a:p>
        </p:txBody>
      </p:sp>
    </p:spTree>
    <p:extLst>
      <p:ext uri="{BB962C8B-B14F-4D97-AF65-F5344CB8AC3E}">
        <p14:creationId xmlns:p14="http://schemas.microsoft.com/office/powerpoint/2010/main" val="494840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Rounded Rectangle 8"/>
          <p:cNvSpPr/>
          <p:nvPr/>
        </p:nvSpPr>
        <p:spPr>
          <a:xfrm>
            <a:off x="205946" y="1044401"/>
            <a:ext cx="11662781" cy="460675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1237" y="245642"/>
            <a:ext cx="11097490" cy="1597518"/>
          </a:xfrm>
        </p:spPr>
        <p:txBody>
          <a:bodyPr>
            <a:normAutofit/>
          </a:bodyPr>
          <a:lstStyle/>
          <a:p>
            <a:pPr algn="ctr"/>
            <a:r>
              <a:rPr lang="en-US" dirty="0"/>
              <a:t>Data/Lab </a:t>
            </a:r>
            <a:r>
              <a:rPr lang="en-US" dirty="0" smtClean="0"/>
              <a:t>Results/Simulations/Schematics:</a:t>
            </a:r>
            <a:r>
              <a:rPr lang="en-US" dirty="0"/>
              <a:t/>
            </a:r>
            <a:br>
              <a:rPr lang="en-US" dirty="0"/>
            </a:b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37762425"/>
              </p:ext>
            </p:extLst>
          </p:nvPr>
        </p:nvGraphicFramePr>
        <p:xfrm>
          <a:off x="465516" y="1188295"/>
          <a:ext cx="3457695" cy="4351327"/>
        </p:xfrm>
        <a:graphic>
          <a:graphicData uri="http://schemas.openxmlformats.org/drawingml/2006/table">
            <a:tbl>
              <a:tblPr/>
              <a:tblGrid>
                <a:gridCol w="180357"/>
                <a:gridCol w="329795"/>
                <a:gridCol w="329795"/>
                <a:gridCol w="329795"/>
                <a:gridCol w="329795"/>
                <a:gridCol w="329795"/>
                <a:gridCol w="329795"/>
                <a:gridCol w="329795"/>
                <a:gridCol w="329795"/>
                <a:gridCol w="329795"/>
                <a:gridCol w="309183"/>
              </a:tblGrid>
              <a:tr h="123735">
                <a:tc>
                  <a:txBody>
                    <a:bodyPr/>
                    <a:lstStyle/>
                    <a:p>
                      <a:pPr algn="ctr" fontAlgn="b"/>
                      <a:r>
                        <a:rPr lang="en-US" sz="600" b="0" i="0" u="none" strike="noStrike" dirty="0">
                          <a:solidFill>
                            <a:srgbClr val="000000"/>
                          </a:solidFill>
                          <a:effectLst/>
                          <a:latin typeface="Calibri" panose="020F0502020204030204" pitchFamily="34" charset="0"/>
                        </a:rPr>
                        <a:t>V</a:t>
                      </a:r>
                      <a:r>
                        <a:rPr lang="en-US" sz="600" b="0" i="0" u="none" strike="noStrike" baseline="-25000" dirty="0">
                          <a:solidFill>
                            <a:srgbClr val="000000"/>
                          </a:solidFill>
                          <a:effectLst/>
                          <a:latin typeface="Calibri" panose="020F0502020204030204" pitchFamily="34" charset="0"/>
                        </a:rPr>
                        <a:t>CE</a:t>
                      </a:r>
                      <a:endParaRPr lang="en-US" sz="600" b="0" i="0" u="none" strike="noStrike" dirty="0">
                        <a:solidFill>
                          <a:srgbClr val="000000"/>
                        </a:solidFill>
                        <a:effectLst/>
                        <a:latin typeface="Calibri" panose="020F0502020204030204" pitchFamily="34" charset="0"/>
                      </a:endParaRP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250.0E-6</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500.0E-6</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750.0E-6</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2.0E-3</a:t>
                      </a:r>
                    </a:p>
                  </a:txBody>
                  <a:tcPr marL="5156" marR="5156" marT="5156" marB="0" anchor="b">
                    <a:lnL>
                      <a:noFill/>
                    </a:lnL>
                    <a:lnR>
                      <a:noFill/>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Load</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0</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-2.4E-24</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-227.4E-6</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-444.3E-6</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-656.2E-6</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-864.4E-6</a:t>
                      </a:r>
                    </a:p>
                  </a:txBody>
                  <a:tcPr marL="5156" marR="5156" marT="5156"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-1.1E-3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100.0E-3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0.1</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1.8E-12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31.5E-3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37.7E-3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43.2E-3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98.9E-3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0.2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53.3E-12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39.2E-3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71.3E-3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97.5E-3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119.2E-3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137.5E-3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153.1E-3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166.7E-3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178.5E-3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97.8E-3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0.3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398.9E-12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47.4E-3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88.1E-3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124.0E-3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156.8E-3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186.0E-3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212.8E-3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237.3E-3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259.8E-3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96.7E-3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0.4</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533.8E-12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89.4E-3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126.3E-3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160.0E-3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191.1E-3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220.1E-3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247.4E-3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273.2E-3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95.6E-3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0.5</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546.8E-12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89.6E-3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126.6E-3</a:t>
                      </a:r>
                    </a:p>
                  </a:txBody>
                  <a:tcPr marL="5156" marR="5156" marT="5156"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160.3E-3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191.4E-3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220.5E-3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248.0E-3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274.1E-3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94.4E-3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0.6</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550.6E-12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89.7E-3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126.7E-3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160.4E-3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191.5E-3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220.6E-3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248.1E-3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274.0E-3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93.3E-3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0.7</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552.1E-12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89.7E-3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126.8E-3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160.6E-3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191.7E-3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220.9E-3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248.3E-3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274.3E-3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92.2E-3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0.8</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554.2E-12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89.8E-3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126.9E-3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160.7E-3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191.9E-3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221.1E-3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248.5E-3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274.6E-3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91.1E-3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0.9</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556.6E-12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89.9E-3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127.1E-3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160.9E-3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192.1E-3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221.3E-3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248.8E-3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274.8E-3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90.0E-3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1</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558.9E-12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90.0E-3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127.2E-3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161.0E-3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192.3E-3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221.5E-3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249.0E-3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275.1E-3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88.9E-3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1.1</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561.3E-12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90.1E-3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127.3E-3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161.2E-3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192.5E-3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221.7E-3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249.3E-3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275.4E-3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87.8E-3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563.6E-12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90.2E-3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127.4E-3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161.3E-3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192.7E-3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222.0E-3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249.5E-3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275.7E-3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86.7E-3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1.3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566.0E-12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90.3E-3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127.6E-3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161.5E-3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192.9E-3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222.2E-3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249.8E-3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275.9E-3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85.6E-3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1.4</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568.3E-12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90.4E-3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127.7E-3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161.7E-3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193.1E-3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222.4E-3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250.0E-3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276.2E-3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84.4E-3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1.5</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570.7E-12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90.5E-3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127.8E-3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161.8E-3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193.3E-3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222.6E-3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250.3E-3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276.5E-3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83.3E-3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1.6</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573.0E-12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90.5E-3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127.9E-3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162.0E-3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193.4E-3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222.8E-3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250.5E-3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276.7E-3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82.2E-3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1.7</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575.4E-12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90.6E-3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128.1E-3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162.1E-3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193.6E-3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223.1E-3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250.8E-3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277.0E-3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81.1E-3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1.8</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577.7E-12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90.7E-3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128.2E-3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162.3E-3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193.8E-3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223.3E-3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251.0E-3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277.3E-3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80.0E-3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1.9</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580.1E-12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90.8E-3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128.3E-3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162.5E-3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194.0E-3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223.5E-3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251.2E-3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277.6E-3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78.9E-3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582.5E-12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90.9E-3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128.4E-3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162.6E-3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194.2E-3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223.7E-3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251.5E-3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277.8E-3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77.8E-3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2.1</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584.9E-12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91.0E-3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128.6E-3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162.8E-3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194.4E-3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223.9E-3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251.7E-3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278.1E-3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76.7E-3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2.2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587.3E-12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91.1E-3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128.7E-3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162.9E-3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194.6E-3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224.1E-3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252.0E-3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278.4E-3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75.6E-3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2.3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589.6E-12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91.2E-3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128.8E-3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163.1E-3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194.8E-3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224.4E-3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252.2E-3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278.6E-3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74.4E-3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2.4</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592.0E-12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91.2E-3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128.9E-3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163.3E-3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195.0E-3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224.6E-3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252.5E-3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278.9E-3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73.3E-3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2.5</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594.4E-12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91.3E-3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129.1E-3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163.4E-3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195.2E-3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224.8E-3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252.7E-3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279.2E-3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72.2E-3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2.6</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596.8E-12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91.4E-3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129.2E-3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163.6E-3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195.3E-3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225.0E-3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253.0E-3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279.5E-3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71.1E-3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2.7</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599.3E-12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91.5E-3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129.3E-3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163.7E-3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195.5E-3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225.2E-3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253.2E-3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279.7E-3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70.0E-3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2.8</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601.7E-12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91.6E-3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129.4E-3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163.9E-3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195.7E-3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225.5E-3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253.5E-3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280.0E-3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68.9E-3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2.9</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604.1E-12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91.7E-3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129.6E-3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164.0E-3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195.9E-3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225.7E-3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253.7E-3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280.3E-3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67.8E-3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606.5E-12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91.8E-3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129.7E-3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164.2E-3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196.1E-3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225.9E-3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254.0E-3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280.5E-3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66.7E-3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3.1</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608.9E-12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91.9E-3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129.8E-3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164.4E-3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196.3E-3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226.1E-3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254.2E-3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280.8E-3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65.6E-3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3.2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611.4E-12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92.0E-3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129.9E-3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164.5E-3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196.5E-3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226.3E-3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254.4E-3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281.1E-3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64.4E-3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3.3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613.8E-12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92.0E-3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130.1E-3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164.7E-3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196.7E-3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226.6E-3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254.7E-3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281.4E-3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63.3E-3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3.4</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616.2E-12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92.1E-3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130.2E-3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164.8E-3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196.9E-3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226.8E-3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254.9E-3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281.6E-3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62.2E-3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3.5</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618.7E-12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92.2E-3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130.3E-3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165.0E-3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197.0E-3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227.0E-3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255.2E-3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281.9E-3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61.1E-3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3.6</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621.1E-12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92.3E-3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130.4E-3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165.2E-3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197.2E-3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227.2E-3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255.4E-3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282.2E-3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60.0E-3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3.7</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623.6E-12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92.4E-3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130.6E-3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165.3E-3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197.4E-3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227.4E-3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255.7E-3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282.4E-3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58.9E-3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3.8</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626.0E-12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92.5E-3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130.7E-3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165.5E-3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197.6E-3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227.6E-3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255.9E-3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282.7E-3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57.8E-3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3.9</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628.5E-12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92.6E-3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130.8E-3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165.6E-3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197.8E-3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227.9E-3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256.2E-3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283.0E-3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56.7E-3</a:t>
                      </a:r>
                    </a:p>
                  </a:txBody>
                  <a:tcPr marL="5156" marR="5156" marT="5156" marB="0" anchor="b">
                    <a:lnL>
                      <a:noFill/>
                    </a:lnL>
                    <a:lnR>
                      <a:noFill/>
                    </a:lnR>
                    <a:lnT>
                      <a:noFill/>
                    </a:lnT>
                    <a:lnB>
                      <a:noFill/>
                    </a:lnB>
                  </a:tcPr>
                </a:tc>
              </a:tr>
              <a:tr h="103112">
                <a:tc>
                  <a:txBody>
                    <a:bodyPr/>
                    <a:lstStyle/>
                    <a:p>
                      <a:pPr algn="r" fontAlgn="b"/>
                      <a:r>
                        <a:rPr lang="en-US" sz="600" b="0" i="0" u="none" strike="noStrike">
                          <a:solidFill>
                            <a:srgbClr val="000000"/>
                          </a:solidFill>
                          <a:effectLst/>
                          <a:latin typeface="Calibri" panose="020F0502020204030204" pitchFamily="34" charset="0"/>
                        </a:rPr>
                        <a:t>4</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631.0E-12</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92.7E-3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130.9E-3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165.8E-3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198.0E-3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228.1E-3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256.4E-3</a:t>
                      </a:r>
                    </a:p>
                  </a:txBody>
                  <a:tcPr marL="5156" marR="5156" marT="5156"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283.3E-3</a:t>
                      </a:r>
                    </a:p>
                  </a:txBody>
                  <a:tcPr marL="5156" marR="5156" marT="5156"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55.6E-3</a:t>
                      </a:r>
                    </a:p>
                  </a:txBody>
                  <a:tcPr marL="5156" marR="5156" marT="5156" marB="0" anchor="b">
                    <a:lnL>
                      <a:noFill/>
                    </a:lnL>
                    <a:lnR>
                      <a:noFill/>
                    </a:lnR>
                    <a:lnT>
                      <a:noFill/>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46265289"/>
              </p:ext>
            </p:extLst>
          </p:nvPr>
        </p:nvGraphicFramePr>
        <p:xfrm>
          <a:off x="4027729" y="1187997"/>
          <a:ext cx="3647870" cy="4351320"/>
        </p:xfrm>
        <a:graphic>
          <a:graphicData uri="http://schemas.openxmlformats.org/drawingml/2006/table">
            <a:tbl>
              <a:tblPr/>
              <a:tblGrid>
                <a:gridCol w="190276"/>
                <a:gridCol w="347934"/>
                <a:gridCol w="347934"/>
                <a:gridCol w="347934"/>
                <a:gridCol w="347934"/>
                <a:gridCol w="347934"/>
                <a:gridCol w="347934"/>
                <a:gridCol w="347934"/>
                <a:gridCol w="347934"/>
                <a:gridCol w="347934"/>
                <a:gridCol w="326188"/>
              </a:tblGrid>
              <a:tr h="108783">
                <a:tc>
                  <a:txBody>
                    <a:bodyPr/>
                    <a:lstStyle/>
                    <a:p>
                      <a:pPr algn="r" fontAlgn="b"/>
                      <a:r>
                        <a:rPr lang="en-US" sz="600" b="0" i="0" u="none" strike="noStrike">
                          <a:solidFill>
                            <a:srgbClr val="000000"/>
                          </a:solidFill>
                          <a:effectLst/>
                          <a:latin typeface="Calibri" panose="020F0502020204030204" pitchFamily="34" charset="0"/>
                        </a:rPr>
                        <a:t>4.1</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633.4E-12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92.8E-3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131.1E-3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166.0E-3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198.2E-3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228.3E-3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256.7E-3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283.5E-3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54.4E-3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4.2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635.9E-12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92.8E-3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131.2E-3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166.1E-3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198.4E-3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228.5E-3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256.9E-3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283.8E-3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53.3E-3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4.3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638.4E-12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92.9E-3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131.3E-3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166.3E-3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198.6E-3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228.7E-3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257.1E-3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284.1E-3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52.2E-3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4.4</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640.9E-12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93.0E-3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131.4E-3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166.4E-3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198.8E-3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229.0E-3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257.4E-3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284.3E-3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51.1E-3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4.5</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643.4E-12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93.1E-3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131.6E-3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166.6E-3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198.9E-3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229.2E-3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257.6E-3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284.6E-3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50.0E-3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4.6</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645.8E-12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93.2E-3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131.7E-3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166.7E-3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199.1E-3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229.4E-3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257.9E-3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284.9E-3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48.9E-3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4.7</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648.4E-12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93.3E-3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131.8E-3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166.9E-3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199.3E-3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229.6E-3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258.1E-3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285.2E-3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47.8E-3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4.8</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650.9E-12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93.4E-3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131.9E-3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167.1E-3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199.5E-3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229.8E-3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258.4E-3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285.4E-3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46.7E-3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4.9</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653.4E-12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93.5E-3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132.1E-3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167.2E-3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199.7E-3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230.0E-3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258.6E-3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285.7E-3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45.6E-3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5</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655.9E-12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93.6E-3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132.2E-3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167.4E-3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199.9E-3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230.3E-3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258.9E-3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286.0E-3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44.4E-3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5.1</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658.4E-12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93.6E-3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132.3E-3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167.5E-3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200.1E-3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230.5E-3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259.1E-3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286.2E-3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43.3E-3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5.2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660.9E-12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93.7E-3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132.4E-3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167.7E-3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200.3E-3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230.7E-3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259.4E-3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286.5E-3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42.2E-3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5.3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663.5E-12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93.8E-3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132.6E-3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167.9E-3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200.5E-3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230.9E-3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259.6E-3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286.8E-3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41.1E-3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5.4</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666.0E-12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93.9E-3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132.7E-3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168.0E-3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200.7E-3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231.1E-3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259.8E-3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287.1E-3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40.0E-3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5.5</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668.5E-12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94.0E-3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132.8E-3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168.2E-3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200.8E-3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231.4E-3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260.1E-3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287.3E-3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38.9E-3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5.6</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671.0E-12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94.1E-3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132.9E-3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168.3E-3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201.0E-3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231.6E-3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260.3E-3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287.6E-3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37.8E-3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5.7</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673.6E-12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94.2E-3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133.1E-3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168.5E-3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201.2E-3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231.8E-3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260.6E-3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287.9E-3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36.7E-3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5.8</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676.1E-12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94.3E-3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133.2E-3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168.7E-3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201.4E-3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232.0E-3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260.8E-3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288.1E-3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35.6E-3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5.9</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678.7E-12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94.4E-3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133.3E-3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168.8E-3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201.6E-3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232.2E-3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261.1E-3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288.4E-3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34.4E-3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6</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681.3E-12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94.4E-3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133.4E-3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169.0E-3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201.8E-3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232.5E-3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261.3E-3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288.7E-3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33.3E-3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6.1</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683.8E-12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94.5E-3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133.6E-3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169.1E-3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202.0E-3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232.7E-3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261.6E-3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289.0E-3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32.2E-3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6.2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686.4E-12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94.6E-3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133.7E-3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169.3E-3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202.2E-3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232.9E-3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261.8E-3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289.2E-3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31.1E-3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6.3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688.9E-12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94.7E-3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133.8E-3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169.4E-3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202.4E-3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233.1E-3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262.1E-3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289.5E-3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30.0E-3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6.4</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691.5E-12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94.8E-3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134.0E-3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169.6E-3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202.6E-3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233.3E-3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262.3E-3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289.8E-3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28.9E-3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6.5</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694.1E-12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94.9E-3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134.1E-3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169.8E-3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202.7E-3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233.5E-3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262.6E-3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290.0E-3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27.8E-3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6.6</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696.7E-12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95.0E-3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134.2E-3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169.9E-3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202.9E-3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233.8E-3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262.8E-3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290.3E-3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26.7E-3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6.7</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699.3E-12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95.1E-3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134.3E-3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170.1E-3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203.1E-3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234.0E-3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263.0E-3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290.6E-3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25.6E-3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6.8</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701.9E-12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95.2E-3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134.5E-3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170.2E-3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203.3E-3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234.2E-3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263.3E-3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290.9E-3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24.4E-3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6.9</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704.5E-12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95.2E-3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134.6E-3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170.4E-3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203.5E-3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234.4E-3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263.5E-3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291.1E-3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23.3E-3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7</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707.1E-12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95.3E-3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134.7E-3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170.6E-3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203.7E-3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234.6E-3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263.8E-3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291.4E-3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22.2E-3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7.1</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709.7E-12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95.4E-3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134.8E-3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170.7E-3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203.9E-3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234.9E-3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264.0E-3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291.7E-3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21.1E-3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7.2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712.3E-12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95.5E-3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135.0E-3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170.9E-3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204.1E-3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235.1E-3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264.3E-3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291.9E-3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20.0E-3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7.3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714.9E-12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95.6E-3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135.1E-3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171.0E-3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204.3E-3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235.3E-3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264.5E-3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292.2E-3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18.9E-3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7.4</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717.5E-12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95.7E-3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135.2E-3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171.2E-3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204.4E-3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235.5E-3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264.8E-3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292.5E-3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17.8E-3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7.5</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720.2E-12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95.8E-3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135.3E-3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171.4E-3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204.6E-3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235.7E-3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265.0E-3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292.8E-3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16.7E-3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7.6</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722.8E-12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95.9E-3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135.5E-3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171.5E-3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204.8E-3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235.9E-3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265.3E-3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293.0E-3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15.6E-3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7.7</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725.4E-12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96.0E-3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135.6E-3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171.7E-3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205.0E-3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236.2E-3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265.5E-3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293.3E-3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14.4E-3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7.8</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728.1E-12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96.0E-3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135.7E-3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171.8E-3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205.2E-3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236.4E-3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265.7E-3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293.6E-3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13.3E-3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7.9</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730.7E-12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96.1E-3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135.8E-3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172.0E-3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205.4E-3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236.6E-3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266.0E-3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293.8E-3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12.2E-3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8</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733.3E-12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96.2E-3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136.0E-3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172.1E-3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205.6E-3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236.8E-3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266.2E-3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294.1E-3</a:t>
                      </a:r>
                    </a:p>
                  </a:txBody>
                  <a:tcPr marL="5439" marR="5439" marT="5439"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11.1E-3</a:t>
                      </a:r>
                    </a:p>
                  </a:txBody>
                  <a:tcPr marL="5439" marR="5439" marT="5439" marB="0" anchor="b">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78478264"/>
              </p:ext>
            </p:extLst>
          </p:nvPr>
        </p:nvGraphicFramePr>
        <p:xfrm>
          <a:off x="7819099" y="1199134"/>
          <a:ext cx="3647870" cy="4351320"/>
        </p:xfrm>
        <a:graphic>
          <a:graphicData uri="http://schemas.openxmlformats.org/drawingml/2006/table">
            <a:tbl>
              <a:tblPr/>
              <a:tblGrid>
                <a:gridCol w="190276"/>
                <a:gridCol w="347934"/>
                <a:gridCol w="347934"/>
                <a:gridCol w="347934"/>
                <a:gridCol w="347934"/>
                <a:gridCol w="347934"/>
                <a:gridCol w="347934"/>
                <a:gridCol w="347934"/>
                <a:gridCol w="347934"/>
                <a:gridCol w="347934"/>
                <a:gridCol w="326188"/>
              </a:tblGrid>
              <a:tr h="108783">
                <a:tc>
                  <a:txBody>
                    <a:bodyPr/>
                    <a:lstStyle/>
                    <a:p>
                      <a:pPr algn="r" fontAlgn="b"/>
                      <a:r>
                        <a:rPr lang="en-US" sz="600" b="0" i="0" u="none" strike="noStrike">
                          <a:solidFill>
                            <a:srgbClr val="000000"/>
                          </a:solidFill>
                          <a:effectLst/>
                          <a:latin typeface="Calibri" panose="020F0502020204030204" pitchFamily="34" charset="0"/>
                        </a:rPr>
                        <a:t>8.1</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736.0E-12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96.3E-3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136.1E-3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172.3E-3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205.8E-3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237.0E-3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266.5E-3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294.4E-3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10.0E-3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8.2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738.7E-12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96.4E-3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136.2E-3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172.5E-3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206.0E-3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237.3E-3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266.7E-3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294.7E-3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8.9E-3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8.3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741.3E-12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96.5E-3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136.3E-3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172.6E-3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206.2E-3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237.5E-3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267.0E-3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294.9E-3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7.8E-3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8.4</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744.0E-12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96.6E-3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136.5E-3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172.8E-3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206.3E-3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237.7E-3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267.2E-3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295.2E-3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6.7E-3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8.5</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746.7E-12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96.7E-3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136.6E-3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172.9E-3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206.5E-3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237.9E-3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267.5E-3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295.5E-3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5.6E-3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8.6</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749.3E-12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96.7E-3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136.7E-3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173.1E-3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206.7E-3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238.1E-3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267.7E-3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295.7E-3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4.4E-3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8.7</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752.0E-12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96.8E-3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136.8E-3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173.3E-3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206.9E-3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238.4E-3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268.0E-3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296.0E-3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3.3E-3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8.8</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754.7E-12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96.9E-3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137.0E-3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173.4E-3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207.1E-3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238.6E-3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268.2E-3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296.3E-3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8.9</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757.4E-12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97.0E-3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137.1E-3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173.6E-3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207.3E-3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238.8E-3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268.5E-3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296.6E-3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1.1E-3</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9</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760.1E-12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97.1E-3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137.2E-3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173.7E-3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207.5E-3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239.0E-3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268.7E-3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296.8E-3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9.1</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762.8E-12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97.2E-3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137.3E-3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173.9E-3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207.7E-3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239.2E-3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268.9E-3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297.1E-3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9.2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765.5E-12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97.3E-3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137.5E-3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174.1E-3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207.9E-3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239.4E-3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269.2E-3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297.4E-3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9.3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768.2E-12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97.4E-3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137.6E-3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174.2E-3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208.1E-3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239.7E-3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269.4E-3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297.6E-3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9.4</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770.9E-12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97.5E-3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137.7E-3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174.4E-3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208.2E-3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239.9E-3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269.7E-3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297.9E-3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9.5</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773.6E-12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97.5E-3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137.8E-3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174.5E-3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208.4E-3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240.1E-3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269.9E-3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298.2E-3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9.6</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776.3E-12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97.6E-3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138.0E-3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174.7E-3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208.6E-3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240.3E-3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270.2E-3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298.5E-3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9.7</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779.1E-12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97.7E-3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138.1E-3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174.8E-3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208.8E-3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240.5E-3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270.4E-3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298.7E-3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9.8</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781.8E-12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97.8E-3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138.2E-3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175.0E-3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209.0E-3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240.8E-3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270.7E-3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299.0E-3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9.9</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784.5E-12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97.9E-3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138.3E-3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175.2E-3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209.2E-3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241.0E-3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270.9E-3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299.3E-3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10</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787.3E-12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98.0E-3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138.5E-3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175.3E-3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209.4E-3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241.2E-3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271.2E-3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299.6E-3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10.1</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790.0E-12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98.1E-3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138.6E-3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175.5E-3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209.6E-3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241.4E-3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271.4E-3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299.8E-3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10.2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792.8E-12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98.2E-3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138.7E-3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175.6E-3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209.8E-3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241.6E-3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271.6E-3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300.1E-3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10.3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795.5E-12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98.3E-3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138.8E-3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175.8E-3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210.0E-3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241.9E-3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271.9E-3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300.4E-3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10.4</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798.3E-12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98.3E-3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139.0E-3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176.0E-3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210.1E-3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242.1E-3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272.1E-3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300.6E-3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10.5</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801.0E-12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98.4E-3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139.1E-3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176.1E-3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210.3E-3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242.3E-3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272.4E-3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300.9E-3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10.6</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803.8E-12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98.5E-3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139.2E-3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176.3E-3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210.5E-3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242.5E-3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272.6E-3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301.2E-3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10.7</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806.6E-12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52.9E-3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98.6E-3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139.3E-3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176.4E-3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210.7E-3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242.7E-3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272.9E-3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301.5E-3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10.8</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809.4E-12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53.0E-3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98.7E-3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139.5E-3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176.6E-3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210.9E-3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242.9E-3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273.1E-3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301.7E-3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10.9</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812.1E-12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53.0E-3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98.8E-3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139.6E-3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176.8E-3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211.1E-3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243.2E-3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273.4E-3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302.0E-3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11</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814.9E-12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53.1E-3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98.9E-3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139.7E-3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176.9E-3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211.3E-3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243.4E-3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273.6E-3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302.3E-3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11.1</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817.7E-12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53.1E-3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99.0E-3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139.8E-3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177.1E-3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211.5E-3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243.6E-3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273.9E-3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302.5E-3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820.5E-12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53.2E-3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99.1E-3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140.0E-3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177.2E-3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211.7E-3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243.8E-3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274.1E-3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302.8E-3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11.3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823.3E-12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53.2E-3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99.1E-3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140.1E-3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177.4E-3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211.8E-3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244.0E-3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274.4E-3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303.1E-3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11.4</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826.1E-12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53.2E-3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99.2E-3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140.2E-3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177.5E-3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212.0E-3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244.3E-3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274.6E-3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303.4E-3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11.5</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828.9E-12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53.3E-3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99.3E-3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140.3E-3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177.7E-3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212.2E-3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244.5E-3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274.8E-3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303.6E-3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11.6</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831.7E-12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53.3E-3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99.4E-3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140.5E-3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177.9E-3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212.4E-3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244.7E-3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275.1E-3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303.9E-3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11.7</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834.5E-12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53.4E-3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99.5E-3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140.6E-3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178.0E-3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212.6E-3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244.9E-3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275.3E-3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304.2E-3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11.8</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837.3E-12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53.4E-3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99.6E-3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140.7E-3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178.2E-3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212.8E-3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245.1E-3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275.6E-3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304.4E-3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11.9</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840.2E-12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53.5E-3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99.7E-3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140.8E-3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178.3E-3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213.0E-3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245.3E-3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275.8E-3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304.7E-3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r h="108783">
                <a:tc>
                  <a:txBody>
                    <a:bodyPr/>
                    <a:lstStyle/>
                    <a:p>
                      <a:pPr algn="r" fontAlgn="b"/>
                      <a:r>
                        <a:rPr lang="en-US" sz="600" b="0" i="0" u="none" strike="noStrike">
                          <a:solidFill>
                            <a:srgbClr val="000000"/>
                          </a:solidFill>
                          <a:effectLst/>
                          <a:latin typeface="Calibri" panose="020F0502020204030204" pitchFamily="34" charset="0"/>
                        </a:rPr>
                        <a:t>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843.0E-12</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53.5E-3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99.8E-3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141.0E-3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178.5E-3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213.2E-3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245.6E-3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276.1E-3</a:t>
                      </a:r>
                    </a:p>
                  </a:txBody>
                  <a:tcPr marL="5439" marR="5439" marT="5439"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305.0E-3</a:t>
                      </a:r>
                    </a:p>
                  </a:txBody>
                  <a:tcPr marL="5439" marR="5439" marT="5439"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0.0</a:t>
                      </a:r>
                    </a:p>
                  </a:txBody>
                  <a:tcPr marL="5439" marR="5439" marT="5439" marB="0" anchor="b">
                    <a:lnL>
                      <a:noFill/>
                    </a:lnL>
                    <a:lnR>
                      <a:noFill/>
                    </a:lnR>
                    <a:lnT>
                      <a:noFill/>
                    </a:lnT>
                    <a:lnB>
                      <a:noFill/>
                    </a:lnB>
                  </a:tcPr>
                </a:tc>
              </a:tr>
            </a:tbl>
          </a:graphicData>
        </a:graphic>
      </p:graphicFrame>
      <p:sp>
        <p:nvSpPr>
          <p:cNvPr id="10" name="TextBox 9"/>
          <p:cNvSpPr txBox="1"/>
          <p:nvPr/>
        </p:nvSpPr>
        <p:spPr>
          <a:xfrm>
            <a:off x="4720054" y="5744889"/>
            <a:ext cx="2519073" cy="646331"/>
          </a:xfrm>
          <a:prstGeom prst="rect">
            <a:avLst/>
          </a:prstGeom>
          <a:solidFill>
            <a:schemeClr val="accent4">
              <a:lumMod val="40000"/>
              <a:lumOff val="60000"/>
            </a:schemeClr>
          </a:solidFill>
        </p:spPr>
        <p:txBody>
          <a:bodyPr wrap="square" rtlCol="0">
            <a:spAutoFit/>
          </a:bodyPr>
          <a:lstStyle/>
          <a:p>
            <a:pPr algn="ctr"/>
            <a:r>
              <a:rPr lang="en-US" dirty="0" smtClean="0"/>
              <a:t>Data from Characteristic Curve</a:t>
            </a:r>
            <a:endParaRPr lang="en-US" dirty="0"/>
          </a:p>
        </p:txBody>
      </p:sp>
    </p:spTree>
    <p:extLst>
      <p:ext uri="{BB962C8B-B14F-4D97-AF65-F5344CB8AC3E}">
        <p14:creationId xmlns:p14="http://schemas.microsoft.com/office/powerpoint/2010/main" val="3945164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051" name="Picture 3" descr="E:\Engineering\2015 Fall\EECT 121\week 11\DC Power Supply.JPG"/>
          <p:cNvPicPr>
            <a:picLocks noChangeAspect="1" noChangeArrowheads="1"/>
          </p:cNvPicPr>
          <p:nvPr/>
        </p:nvPicPr>
        <p:blipFill>
          <a:blip r:embed="rId2" cstate="print"/>
          <a:srcRect l="32366" t="26708" r="31140" b="45152"/>
          <a:stretch>
            <a:fillRect/>
          </a:stretch>
        </p:blipFill>
        <p:spPr bwMode="auto">
          <a:xfrm>
            <a:off x="9079178" y="98618"/>
            <a:ext cx="2458412" cy="1421841"/>
          </a:xfrm>
          <a:prstGeom prst="rect">
            <a:avLst/>
          </a:prstGeom>
          <a:noFill/>
        </p:spPr>
      </p:pic>
      <p:pic>
        <p:nvPicPr>
          <p:cNvPr id="2052" name="Picture 4" descr="E:\Engineering\2015 Fall\EECT 121\week 11\DSCN2573.JPG"/>
          <p:cNvPicPr>
            <a:picLocks noChangeAspect="1" noChangeArrowheads="1"/>
          </p:cNvPicPr>
          <p:nvPr/>
        </p:nvPicPr>
        <p:blipFill>
          <a:blip r:embed="rId3" cstate="print"/>
          <a:srcRect l="17591" t="21443" r="22834" b="22640"/>
          <a:stretch>
            <a:fillRect/>
          </a:stretch>
        </p:blipFill>
        <p:spPr bwMode="auto">
          <a:xfrm>
            <a:off x="5253319" y="3809994"/>
            <a:ext cx="3307978" cy="2328817"/>
          </a:xfrm>
          <a:prstGeom prst="rect">
            <a:avLst/>
          </a:prstGeom>
          <a:noFill/>
        </p:spPr>
      </p:pic>
      <p:pic>
        <p:nvPicPr>
          <p:cNvPr id="2053" name="Picture 5" descr="E:\Engineering\2015 Fall\EECT 121\week 11\Function Generator.JPG"/>
          <p:cNvPicPr>
            <a:picLocks noChangeAspect="1" noChangeArrowheads="1"/>
          </p:cNvPicPr>
          <p:nvPr/>
        </p:nvPicPr>
        <p:blipFill>
          <a:blip r:embed="rId4" cstate="print"/>
          <a:srcRect l="17046" t="38397" r="8331" b="21934"/>
          <a:stretch>
            <a:fillRect/>
          </a:stretch>
        </p:blipFill>
        <p:spPr bwMode="auto">
          <a:xfrm>
            <a:off x="8534400" y="2076932"/>
            <a:ext cx="3505200" cy="1397602"/>
          </a:xfrm>
          <a:prstGeom prst="rect">
            <a:avLst/>
          </a:prstGeom>
          <a:noFill/>
        </p:spPr>
      </p:pic>
      <p:graphicFrame>
        <p:nvGraphicFramePr>
          <p:cNvPr id="8" name="Table 7"/>
          <p:cNvGraphicFramePr>
            <a:graphicFrameLocks noGrp="1"/>
          </p:cNvGraphicFramePr>
          <p:nvPr/>
        </p:nvGraphicFramePr>
        <p:xfrm>
          <a:off x="9309466" y="3887573"/>
          <a:ext cx="2717800" cy="2820358"/>
        </p:xfrm>
        <a:graphic>
          <a:graphicData uri="http://schemas.openxmlformats.org/drawingml/2006/table">
            <a:tbl>
              <a:tblPr/>
              <a:tblGrid>
                <a:gridCol w="889000"/>
                <a:gridCol w="609600"/>
                <a:gridCol w="609600"/>
                <a:gridCol w="609600"/>
              </a:tblGrid>
              <a:tr h="229558">
                <a:tc>
                  <a:txBody>
                    <a:bodyPr/>
                    <a:lstStyle/>
                    <a:p>
                      <a:pPr algn="l" fontAlgn="b"/>
                      <a:r>
                        <a:rPr lang="en-US" sz="1100" b="0" i="0" u="none" strike="noStrike" dirty="0">
                          <a:solidFill>
                            <a:srgbClr val="000000"/>
                          </a:solidFill>
                          <a:latin typeface="Calibri"/>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100" b="0" i="0" u="none" strike="noStrike">
                          <a:solidFill>
                            <a:srgbClr val="000000"/>
                          </a:solidFill>
                          <a:latin typeface="Calibri"/>
                        </a:rPr>
                        <a:t>Measured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100" b="0" i="0" u="none" strike="noStrike">
                          <a:solidFill>
                            <a:srgbClr val="000000"/>
                          </a:solidFill>
                          <a:latin typeface="Calibri"/>
                        </a:rPr>
                        <a:t>Expected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82880">
                <a:tc>
                  <a:txBody>
                    <a:bodyPr/>
                    <a:lstStyle/>
                    <a:p>
                      <a:pPr algn="l" fontAlgn="b"/>
                      <a:r>
                        <a:rPr lang="en-US" sz="1100" b="0" i="0" u="none" strike="noStrike">
                          <a:solidFill>
                            <a:srgbClr val="000000"/>
                          </a:solidFill>
                          <a:latin typeface="Calibri"/>
                        </a:rPr>
                        <a:t>Capacitor</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100" b="0" i="0" u="none" strike="noStrike">
                          <a:solidFill>
                            <a:srgbClr val="000000"/>
                          </a:solidFill>
                          <a:latin typeface="Calibri"/>
                        </a:rPr>
                        <a:t>μ</a:t>
                      </a:r>
                      <a:r>
                        <a:rPr lang="en-US" sz="1100" b="0" i="0" u="none" strike="noStrike">
                          <a:solidFill>
                            <a:srgbClr val="000000"/>
                          </a:solidFill>
                          <a:latin typeface="Calibri"/>
                        </a:rPr>
                        <a:t>F</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Capacitor</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1.029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100" b="0" i="0" u="none" strike="noStrike">
                          <a:solidFill>
                            <a:srgbClr val="000000"/>
                          </a:solidFill>
                          <a:latin typeface="Calibri"/>
                        </a:rPr>
                        <a:t>μ</a:t>
                      </a:r>
                      <a:r>
                        <a:rPr lang="en-US" sz="1100" b="0" i="0" u="none" strike="noStrike">
                          <a:solidFill>
                            <a:srgbClr val="000000"/>
                          </a:solidFill>
                          <a:latin typeface="Calibri"/>
                        </a:rPr>
                        <a:t>F</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Capacitor</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37.92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100" b="0" i="0" u="none" strike="noStrike">
                          <a:solidFill>
                            <a:srgbClr val="000000"/>
                          </a:solidFill>
                          <a:latin typeface="Calibri"/>
                        </a:rPr>
                        <a:t>μ</a:t>
                      </a:r>
                      <a:r>
                        <a:rPr lang="en-US" sz="1100" b="0" i="0" u="none" strike="noStrike">
                          <a:solidFill>
                            <a:srgbClr val="000000"/>
                          </a:solidFill>
                          <a:latin typeface="Calibri"/>
                        </a:rPr>
                        <a:t>F</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n-US" sz="1100" b="0" i="0" u="none" strike="noStrike">
                          <a:solidFill>
                            <a:srgbClr val="000000"/>
                          </a:solidFill>
                          <a:latin typeface="Calibri"/>
                        </a:rPr>
                        <a:t>Capacitor</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18.474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100" b="0" i="0" u="none" strike="noStrike">
                          <a:solidFill>
                            <a:srgbClr val="000000"/>
                          </a:solidFill>
                          <a:latin typeface="Calibri"/>
                        </a:rPr>
                        <a:t>μ</a:t>
                      </a:r>
                      <a:r>
                        <a:rPr lang="en-US" sz="1100" b="0" i="0" u="none" strike="noStrike">
                          <a:solidFill>
                            <a:srgbClr val="000000"/>
                          </a:solidFill>
                          <a:latin typeface="Calibri"/>
                        </a:rPr>
                        <a:t>F</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n-US" sz="1100" b="0" i="0" u="none" strike="noStrike">
                          <a:solidFill>
                            <a:srgbClr val="000000"/>
                          </a:solidFill>
                          <a:latin typeface="Calibri"/>
                        </a:rPr>
                        <a:t>Resistors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983.0E+0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1.0E+3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100" b="0" i="0" u="none" strike="noStrike">
                          <a:solidFill>
                            <a:srgbClr val="000000"/>
                          </a:solidFill>
                          <a:latin typeface="Calibri"/>
                        </a:rPr>
                        <a:t>Ω</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Resistors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21.6E+3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22.0E+3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100" b="0" i="0" u="none" strike="noStrike">
                          <a:solidFill>
                            <a:srgbClr val="000000"/>
                          </a:solidFill>
                          <a:latin typeface="Calibri"/>
                        </a:rPr>
                        <a:t>Ω</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Resistors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152.1E+3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150.0E+3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100" b="0" i="0" u="none" strike="noStrike">
                          <a:solidFill>
                            <a:srgbClr val="000000"/>
                          </a:solidFill>
                          <a:latin typeface="Calibri"/>
                        </a:rPr>
                        <a:t>Ω</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Resistors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49.7E+0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47.0E+0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100" b="0" i="0" u="none" strike="noStrike">
                          <a:solidFill>
                            <a:srgbClr val="000000"/>
                          </a:solidFill>
                          <a:latin typeface="Calibri"/>
                        </a:rPr>
                        <a:t>Ω</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n-US" sz="1100" b="0" i="0" u="none" strike="noStrike">
                          <a:solidFill>
                            <a:srgbClr val="000000"/>
                          </a:solidFill>
                          <a:latin typeface="Calibri"/>
                        </a:rPr>
                        <a:t>Resistors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46.3E+0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47.0E+0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100" b="0" i="0" u="none" strike="noStrike">
                          <a:solidFill>
                            <a:srgbClr val="000000"/>
                          </a:solidFill>
                          <a:latin typeface="Calibri"/>
                        </a:rPr>
                        <a:t>Ω</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Vb</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220.0E-3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220.0E-3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V</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Vcc</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9.0E+0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9.0E+0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V</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Vout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2.87E-03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2.20E-03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V</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l-GR" sz="1100" b="0" i="0" u="none" strike="noStrike">
                          <a:solidFill>
                            <a:srgbClr val="000000"/>
                          </a:solidFill>
                          <a:latin typeface="Calibri"/>
                        </a:rPr>
                        <a:t>β</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10.0E+0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13.0E+0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V</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n-US" sz="1100" b="0" i="0" u="none" strike="noStrike" dirty="0">
                          <a:solidFill>
                            <a:srgbClr val="000000"/>
                          </a:solidFill>
                          <a:latin typeface="Calibri"/>
                        </a:rPr>
                        <a:t>Freq</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1014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latin typeface="Calibri"/>
                        </a:rPr>
                        <a:t>Hz</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pSp>
        <p:nvGrpSpPr>
          <p:cNvPr id="44" name="Group 43"/>
          <p:cNvGrpSpPr/>
          <p:nvPr/>
        </p:nvGrpSpPr>
        <p:grpSpPr>
          <a:xfrm>
            <a:off x="46655" y="146179"/>
            <a:ext cx="5987142" cy="4831977"/>
            <a:chOff x="124408" y="762000"/>
            <a:chExt cx="5987142" cy="4831977"/>
          </a:xfrm>
        </p:grpSpPr>
        <p:pic>
          <p:nvPicPr>
            <p:cNvPr id="2050" name="Picture 2" descr="E:\Engineering\2015 Fall\EECT 121\week 11\Circuit pic 2.JPG"/>
            <p:cNvPicPr>
              <a:picLocks noChangeAspect="1" noChangeArrowheads="1"/>
            </p:cNvPicPr>
            <p:nvPr/>
          </p:nvPicPr>
          <p:blipFill>
            <a:blip r:embed="rId5" cstate="print"/>
            <a:srcRect l="30800" r="21472"/>
            <a:stretch>
              <a:fillRect/>
            </a:stretch>
          </p:blipFill>
          <p:spPr bwMode="auto">
            <a:xfrm>
              <a:off x="1837764" y="762000"/>
              <a:ext cx="3074715" cy="4831977"/>
            </a:xfrm>
            <a:prstGeom prst="rect">
              <a:avLst/>
            </a:prstGeom>
            <a:noFill/>
          </p:spPr>
        </p:pic>
        <p:sp>
          <p:nvSpPr>
            <p:cNvPr id="9" name="TextBox 8"/>
            <p:cNvSpPr txBox="1"/>
            <p:nvPr/>
          </p:nvSpPr>
          <p:spPr>
            <a:xfrm>
              <a:off x="314304" y="4321285"/>
              <a:ext cx="1524000" cy="369332"/>
            </a:xfrm>
            <a:prstGeom prst="rect">
              <a:avLst/>
            </a:prstGeom>
            <a:solidFill>
              <a:schemeClr val="accent4">
                <a:lumMod val="40000"/>
                <a:lumOff val="60000"/>
              </a:schemeClr>
            </a:solidFill>
          </p:spPr>
          <p:txBody>
            <a:bodyPr wrap="square" rtlCol="0">
              <a:spAutoFit/>
            </a:bodyPr>
            <a:lstStyle/>
            <a:p>
              <a:r>
                <a:rPr lang="en-US" dirty="0" smtClean="0"/>
                <a:t>47</a:t>
              </a:r>
              <a:r>
                <a:rPr lang="el-GR" dirty="0" smtClean="0"/>
                <a:t>Ω</a:t>
              </a:r>
              <a:r>
                <a:rPr lang="en-US" dirty="0" smtClean="0"/>
                <a:t> Resistor</a:t>
              </a:r>
              <a:endParaRPr lang="en-US" dirty="0"/>
            </a:p>
          </p:txBody>
        </p:sp>
        <p:cxnSp>
          <p:nvCxnSpPr>
            <p:cNvPr id="10" name="Straight Arrow Connector 9"/>
            <p:cNvCxnSpPr/>
            <p:nvPr/>
          </p:nvCxnSpPr>
          <p:spPr>
            <a:xfrm flipV="1">
              <a:off x="1814896" y="4030824"/>
              <a:ext cx="993618" cy="29107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07062" y="3811211"/>
              <a:ext cx="1800635" cy="369332"/>
            </a:xfrm>
            <a:prstGeom prst="rect">
              <a:avLst/>
            </a:prstGeom>
            <a:solidFill>
              <a:schemeClr val="accent4">
                <a:lumMod val="40000"/>
                <a:lumOff val="60000"/>
              </a:schemeClr>
            </a:solidFill>
          </p:spPr>
          <p:txBody>
            <a:bodyPr wrap="square" rtlCol="0">
              <a:spAutoFit/>
            </a:bodyPr>
            <a:lstStyle/>
            <a:p>
              <a:r>
                <a:rPr lang="en-US" dirty="0" smtClean="0"/>
                <a:t>150k</a:t>
              </a:r>
              <a:r>
                <a:rPr lang="el-GR" dirty="0" smtClean="0"/>
                <a:t>Ω</a:t>
              </a:r>
              <a:r>
                <a:rPr lang="en-US" dirty="0" smtClean="0"/>
                <a:t> Resistor</a:t>
              </a:r>
              <a:endParaRPr lang="en-US" dirty="0"/>
            </a:p>
          </p:txBody>
        </p:sp>
        <p:cxnSp>
          <p:nvCxnSpPr>
            <p:cNvPr id="15" name="Straight Arrow Connector 14"/>
            <p:cNvCxnSpPr/>
            <p:nvPr/>
          </p:nvCxnSpPr>
          <p:spPr>
            <a:xfrm flipH="1" flipV="1">
              <a:off x="3489649" y="3508310"/>
              <a:ext cx="297116" cy="30352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78090" y="1819469"/>
              <a:ext cx="497633" cy="41365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9102" y="1593636"/>
              <a:ext cx="1377649" cy="369332"/>
            </a:xfrm>
            <a:prstGeom prst="rect">
              <a:avLst/>
            </a:prstGeom>
            <a:solidFill>
              <a:schemeClr val="accent4">
                <a:lumMod val="40000"/>
                <a:lumOff val="60000"/>
              </a:schemeClr>
            </a:solidFill>
          </p:spPr>
          <p:txBody>
            <a:bodyPr wrap="square" rtlCol="0">
              <a:spAutoFit/>
            </a:bodyPr>
            <a:lstStyle/>
            <a:p>
              <a:r>
                <a:rPr lang="en-US" dirty="0" smtClean="0"/>
                <a:t>1k</a:t>
              </a:r>
              <a:r>
                <a:rPr lang="el-GR" dirty="0" smtClean="0"/>
                <a:t>Ω</a:t>
              </a:r>
              <a:r>
                <a:rPr lang="en-US" dirty="0" smtClean="0"/>
                <a:t> Resistor</a:t>
              </a:r>
              <a:endParaRPr lang="en-US" dirty="0"/>
            </a:p>
          </p:txBody>
        </p:sp>
        <p:sp>
          <p:nvSpPr>
            <p:cNvPr id="20" name="TextBox 19"/>
            <p:cNvSpPr txBox="1"/>
            <p:nvPr/>
          </p:nvSpPr>
          <p:spPr>
            <a:xfrm>
              <a:off x="4183397" y="2433391"/>
              <a:ext cx="1648236" cy="369332"/>
            </a:xfrm>
            <a:prstGeom prst="rect">
              <a:avLst/>
            </a:prstGeom>
            <a:solidFill>
              <a:schemeClr val="accent4">
                <a:lumMod val="40000"/>
                <a:lumOff val="60000"/>
              </a:schemeClr>
            </a:solidFill>
          </p:spPr>
          <p:txBody>
            <a:bodyPr wrap="square" rtlCol="0">
              <a:spAutoFit/>
            </a:bodyPr>
            <a:lstStyle/>
            <a:p>
              <a:r>
                <a:rPr lang="en-US" dirty="0" smtClean="0"/>
                <a:t>22k</a:t>
              </a:r>
              <a:r>
                <a:rPr lang="el-GR" dirty="0" smtClean="0"/>
                <a:t>Ω</a:t>
              </a:r>
              <a:r>
                <a:rPr lang="en-US" dirty="0" smtClean="0"/>
                <a:t> Resistor</a:t>
              </a:r>
              <a:endParaRPr lang="en-US" dirty="0"/>
            </a:p>
          </p:txBody>
        </p:sp>
        <p:cxnSp>
          <p:nvCxnSpPr>
            <p:cNvPr id="21" name="Straight Arrow Connector 20"/>
            <p:cNvCxnSpPr/>
            <p:nvPr/>
          </p:nvCxnSpPr>
          <p:spPr>
            <a:xfrm flipH="1">
              <a:off x="3228392" y="2797905"/>
              <a:ext cx="934708" cy="5726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44386" y="1637179"/>
              <a:ext cx="1524000" cy="369332"/>
            </a:xfrm>
            <a:prstGeom prst="rect">
              <a:avLst/>
            </a:prstGeom>
            <a:solidFill>
              <a:schemeClr val="accent4">
                <a:lumMod val="40000"/>
                <a:lumOff val="60000"/>
              </a:schemeClr>
            </a:solidFill>
          </p:spPr>
          <p:txBody>
            <a:bodyPr wrap="square" rtlCol="0">
              <a:spAutoFit/>
            </a:bodyPr>
            <a:lstStyle/>
            <a:p>
              <a:r>
                <a:rPr lang="en-US" dirty="0" smtClean="0"/>
                <a:t>47</a:t>
              </a:r>
              <a:r>
                <a:rPr lang="el-GR" dirty="0" smtClean="0"/>
                <a:t>Ω</a:t>
              </a:r>
              <a:r>
                <a:rPr lang="en-US" dirty="0" smtClean="0"/>
                <a:t> Resistor</a:t>
              </a:r>
              <a:endParaRPr lang="en-US" dirty="0"/>
            </a:p>
          </p:txBody>
        </p:sp>
        <p:cxnSp>
          <p:nvCxnSpPr>
            <p:cNvPr id="24" name="Straight Arrow Connector 23"/>
            <p:cNvCxnSpPr/>
            <p:nvPr/>
          </p:nvCxnSpPr>
          <p:spPr>
            <a:xfrm flipH="1">
              <a:off x="3536302" y="2007913"/>
              <a:ext cx="312667" cy="33407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6615" y="2358745"/>
              <a:ext cx="1524000" cy="369332"/>
            </a:xfrm>
            <a:prstGeom prst="rect">
              <a:avLst/>
            </a:prstGeom>
            <a:solidFill>
              <a:schemeClr val="accent4">
                <a:lumMod val="40000"/>
                <a:lumOff val="60000"/>
              </a:schemeClr>
            </a:solidFill>
          </p:spPr>
          <p:txBody>
            <a:bodyPr wrap="square" rtlCol="0">
              <a:spAutoFit/>
            </a:bodyPr>
            <a:lstStyle/>
            <a:p>
              <a:r>
                <a:rPr lang="en-US" dirty="0" smtClean="0"/>
                <a:t>1</a:t>
              </a:r>
              <a:r>
                <a:rPr lang="el-GR" dirty="0" smtClean="0"/>
                <a:t>μ</a:t>
              </a:r>
              <a:r>
                <a:rPr lang="en-US" dirty="0" smtClean="0"/>
                <a:t>F Capacitor</a:t>
              </a:r>
              <a:endParaRPr lang="en-US" dirty="0"/>
            </a:p>
          </p:txBody>
        </p:sp>
        <p:cxnSp>
          <p:nvCxnSpPr>
            <p:cNvPr id="27" name="Straight Arrow Connector 26"/>
            <p:cNvCxnSpPr/>
            <p:nvPr/>
          </p:nvCxnSpPr>
          <p:spPr>
            <a:xfrm flipV="1">
              <a:off x="1715370" y="2435290"/>
              <a:ext cx="999838" cy="10757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706039" y="2533537"/>
              <a:ext cx="458663" cy="33096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052735" y="3688703"/>
              <a:ext cx="525624" cy="26747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61257" y="3798770"/>
              <a:ext cx="1779038" cy="369332"/>
            </a:xfrm>
            <a:prstGeom prst="rect">
              <a:avLst/>
            </a:prstGeom>
            <a:solidFill>
              <a:schemeClr val="accent4">
                <a:lumMod val="40000"/>
                <a:lumOff val="60000"/>
              </a:schemeClr>
            </a:solidFill>
          </p:spPr>
          <p:txBody>
            <a:bodyPr wrap="square" rtlCol="0">
              <a:spAutoFit/>
            </a:bodyPr>
            <a:lstStyle/>
            <a:p>
              <a:r>
                <a:rPr lang="en-US" dirty="0" smtClean="0"/>
                <a:t>22</a:t>
              </a:r>
              <a:r>
                <a:rPr lang="el-GR" dirty="0" smtClean="0"/>
                <a:t>μ</a:t>
              </a:r>
              <a:r>
                <a:rPr lang="en-US" dirty="0" smtClean="0"/>
                <a:t>F Capacitor</a:t>
              </a:r>
              <a:endParaRPr lang="en-US" dirty="0"/>
            </a:p>
          </p:txBody>
        </p:sp>
        <p:sp>
          <p:nvSpPr>
            <p:cNvPr id="38" name="TextBox 37"/>
            <p:cNvSpPr txBox="1"/>
            <p:nvPr/>
          </p:nvSpPr>
          <p:spPr>
            <a:xfrm>
              <a:off x="124408" y="2924804"/>
              <a:ext cx="1779038" cy="369332"/>
            </a:xfrm>
            <a:prstGeom prst="rect">
              <a:avLst/>
            </a:prstGeom>
            <a:solidFill>
              <a:schemeClr val="accent4">
                <a:lumMod val="40000"/>
                <a:lumOff val="60000"/>
              </a:schemeClr>
            </a:solidFill>
          </p:spPr>
          <p:txBody>
            <a:bodyPr wrap="square" rtlCol="0">
              <a:spAutoFit/>
            </a:bodyPr>
            <a:lstStyle/>
            <a:p>
              <a:r>
                <a:rPr lang="en-US" dirty="0" smtClean="0"/>
                <a:t>47</a:t>
              </a:r>
              <a:r>
                <a:rPr lang="el-GR" dirty="0" smtClean="0"/>
                <a:t>μ</a:t>
              </a:r>
              <a:r>
                <a:rPr lang="en-US" dirty="0" smtClean="0"/>
                <a:t>F Capacitor</a:t>
              </a:r>
              <a:endParaRPr lang="en-US" dirty="0"/>
            </a:p>
          </p:txBody>
        </p:sp>
        <p:cxnSp>
          <p:nvCxnSpPr>
            <p:cNvPr id="39" name="Straight Arrow Connector 38"/>
            <p:cNvCxnSpPr/>
            <p:nvPr/>
          </p:nvCxnSpPr>
          <p:spPr>
            <a:xfrm>
              <a:off x="1828800" y="3256384"/>
              <a:ext cx="258146" cy="1834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701315" y="2987007"/>
              <a:ext cx="2410235" cy="369332"/>
            </a:xfrm>
            <a:prstGeom prst="rect">
              <a:avLst/>
            </a:prstGeom>
            <a:solidFill>
              <a:schemeClr val="accent4">
                <a:lumMod val="40000"/>
                <a:lumOff val="60000"/>
              </a:schemeClr>
            </a:solidFill>
          </p:spPr>
          <p:txBody>
            <a:bodyPr wrap="square" rtlCol="0">
              <a:spAutoFit/>
            </a:bodyPr>
            <a:lstStyle/>
            <a:p>
              <a:r>
                <a:rPr lang="en-US" dirty="0" smtClean="0"/>
                <a:t>2N2222  NPN Transistor</a:t>
              </a:r>
              <a:endParaRPr lang="en-US" dirty="0"/>
            </a:p>
          </p:txBody>
        </p:sp>
        <p:cxnSp>
          <p:nvCxnSpPr>
            <p:cNvPr id="42" name="Straight Arrow Connector 41"/>
            <p:cNvCxnSpPr/>
            <p:nvPr/>
          </p:nvCxnSpPr>
          <p:spPr>
            <a:xfrm flipH="1" flipV="1">
              <a:off x="2612571" y="3051110"/>
              <a:ext cx="1096439" cy="9513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8695765" y="1602717"/>
            <a:ext cx="3352800" cy="369332"/>
          </a:xfrm>
          <a:prstGeom prst="rect">
            <a:avLst/>
          </a:prstGeom>
          <a:solidFill>
            <a:schemeClr val="accent4">
              <a:lumMod val="40000"/>
              <a:lumOff val="60000"/>
            </a:schemeClr>
          </a:solidFill>
        </p:spPr>
        <p:txBody>
          <a:bodyPr wrap="square" rtlCol="0">
            <a:spAutoFit/>
          </a:bodyPr>
          <a:lstStyle/>
          <a:p>
            <a:pPr algn="ctr"/>
            <a:r>
              <a:rPr lang="en-US" dirty="0" smtClean="0"/>
              <a:t>Voltage and frequency settings.</a:t>
            </a:r>
            <a:endParaRPr lang="en-US" dirty="0"/>
          </a:p>
        </p:txBody>
      </p:sp>
      <p:sp>
        <p:nvSpPr>
          <p:cNvPr id="46" name="TextBox 45"/>
          <p:cNvSpPr txBox="1"/>
          <p:nvPr/>
        </p:nvSpPr>
        <p:spPr>
          <a:xfrm>
            <a:off x="5585027" y="6156781"/>
            <a:ext cx="2519073" cy="646331"/>
          </a:xfrm>
          <a:prstGeom prst="rect">
            <a:avLst/>
          </a:prstGeom>
          <a:solidFill>
            <a:schemeClr val="accent4">
              <a:lumMod val="40000"/>
              <a:lumOff val="60000"/>
            </a:schemeClr>
          </a:solidFill>
        </p:spPr>
        <p:txBody>
          <a:bodyPr wrap="square" rtlCol="0">
            <a:spAutoFit/>
          </a:bodyPr>
          <a:lstStyle/>
          <a:p>
            <a:pPr algn="ctr"/>
            <a:r>
              <a:rPr lang="en-US" dirty="0" smtClean="0"/>
              <a:t>Oscilloscope reading of </a:t>
            </a:r>
            <a:r>
              <a:rPr lang="en-US" dirty="0" err="1" smtClean="0"/>
              <a:t>Vb</a:t>
            </a:r>
            <a:r>
              <a:rPr lang="en-US" dirty="0" smtClean="0"/>
              <a:t> and </a:t>
            </a:r>
            <a:r>
              <a:rPr lang="en-US" dirty="0" err="1" smtClean="0"/>
              <a:t>Vout</a:t>
            </a:r>
            <a:r>
              <a:rPr lang="en-US" dirty="0" smtClean="0"/>
              <a:t>. </a:t>
            </a:r>
            <a:endParaRPr lang="en-US" dirty="0"/>
          </a:p>
        </p:txBody>
      </p:sp>
    </p:spTree>
    <p:extLst>
      <p:ext uri="{BB962C8B-B14F-4D97-AF65-F5344CB8AC3E}">
        <p14:creationId xmlns:p14="http://schemas.microsoft.com/office/powerpoint/2010/main" val="1736573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Troubleshooting:</a:t>
            </a:r>
            <a:endParaRPr lang="en-US" dirty="0"/>
          </a:p>
        </p:txBody>
      </p:sp>
      <p:sp>
        <p:nvSpPr>
          <p:cNvPr id="3" name="Content Placeholder 2"/>
          <p:cNvSpPr>
            <a:spLocks noGrp="1"/>
          </p:cNvSpPr>
          <p:nvPr>
            <p:ph idx="1"/>
          </p:nvPr>
        </p:nvSpPr>
        <p:spPr>
          <a:xfrm>
            <a:off x="845127" y="1828801"/>
            <a:ext cx="10515600" cy="1717964"/>
          </a:xfrm>
          <a:solidFill>
            <a:schemeClr val="accent6">
              <a:lumMod val="20000"/>
              <a:lumOff val="80000"/>
            </a:schemeClr>
          </a:solidFill>
        </p:spPr>
        <p:txBody>
          <a:bodyPr/>
          <a:lstStyle/>
          <a:p>
            <a:pPr marL="457200" lvl="1" indent="0">
              <a:buNone/>
            </a:pPr>
            <a:r>
              <a:rPr lang="en-US" dirty="0" smtClean="0"/>
              <a:t>The function generator could not create a 10mV wave that the circuit was originally designed for. This was fixed by finding out the lowest voltage that the function generator could produce and the schematic was redesigned for that voltage.</a:t>
            </a:r>
            <a:endParaRPr lang="en-US" dirty="0"/>
          </a:p>
        </p:txBody>
      </p:sp>
    </p:spTree>
    <p:extLst>
      <p:ext uri="{BB962C8B-B14F-4D97-AF65-F5344CB8AC3E}">
        <p14:creationId xmlns:p14="http://schemas.microsoft.com/office/powerpoint/2010/main" val="2299175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a:xfrm>
            <a:off x="845127" y="1828801"/>
            <a:ext cx="10515600" cy="1468582"/>
          </a:xfrm>
          <a:solidFill>
            <a:schemeClr val="accent6">
              <a:lumMod val="20000"/>
              <a:lumOff val="80000"/>
            </a:schemeClr>
          </a:solidFill>
        </p:spPr>
        <p:txBody>
          <a:bodyPr/>
          <a:lstStyle/>
          <a:p>
            <a:r>
              <a:rPr lang="en-US" dirty="0" smtClean="0"/>
              <a:t>The circuit was able to produce a voltage gain of 10.</a:t>
            </a:r>
            <a:endParaRPr lang="en-US" dirty="0"/>
          </a:p>
        </p:txBody>
      </p:sp>
    </p:spTree>
    <p:extLst>
      <p:ext uri="{BB962C8B-B14F-4D97-AF65-F5344CB8AC3E}">
        <p14:creationId xmlns:p14="http://schemas.microsoft.com/office/powerpoint/2010/main" val="1425360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Data Sheets:</a:t>
            </a:r>
            <a:br>
              <a:rPr lang="en-US" dirty="0" smtClean="0"/>
            </a:br>
            <a:endParaRPr lang="en-US" dirty="0"/>
          </a:p>
        </p:txBody>
      </p:sp>
      <p:pic>
        <p:nvPicPr>
          <p:cNvPr id="1026" name="Picture 2" descr="E:\Engineering\2015 Fall\EECT 121\Parts\2N2222 1st page.PNG">
            <a:hlinkClick r:id="rId2" action="ppaction://hlinkfile"/>
          </p:cNvPr>
          <p:cNvPicPr>
            <a:picLocks noChangeAspect="1" noChangeArrowheads="1"/>
          </p:cNvPicPr>
          <p:nvPr/>
        </p:nvPicPr>
        <p:blipFill>
          <a:blip r:embed="rId3" cstate="print"/>
          <a:srcRect/>
          <a:stretch>
            <a:fillRect/>
          </a:stretch>
        </p:blipFill>
        <p:spPr bwMode="auto">
          <a:xfrm>
            <a:off x="3945586" y="980235"/>
            <a:ext cx="4134568" cy="5348847"/>
          </a:xfrm>
          <a:prstGeom prst="rect">
            <a:avLst/>
          </a:prstGeom>
          <a:noFill/>
        </p:spPr>
      </p:pic>
      <p:sp>
        <p:nvSpPr>
          <p:cNvPr id="4" name="TextBox 3"/>
          <p:cNvSpPr txBox="1"/>
          <p:nvPr/>
        </p:nvSpPr>
        <p:spPr>
          <a:xfrm>
            <a:off x="4887584" y="6369445"/>
            <a:ext cx="2410235" cy="369332"/>
          </a:xfrm>
          <a:prstGeom prst="rect">
            <a:avLst/>
          </a:prstGeom>
          <a:solidFill>
            <a:schemeClr val="accent4">
              <a:lumMod val="40000"/>
              <a:lumOff val="60000"/>
            </a:schemeClr>
          </a:solidFill>
        </p:spPr>
        <p:txBody>
          <a:bodyPr wrap="square" rtlCol="0">
            <a:spAutoFit/>
          </a:bodyPr>
          <a:lstStyle/>
          <a:p>
            <a:r>
              <a:rPr lang="en-US" dirty="0" smtClean="0"/>
              <a:t>2N2222  NPN Transistor</a:t>
            </a:r>
            <a:endParaRPr lang="en-US" dirty="0"/>
          </a:p>
        </p:txBody>
      </p:sp>
    </p:spTree>
    <p:extLst>
      <p:ext uri="{BB962C8B-B14F-4D97-AF65-F5344CB8AC3E}">
        <p14:creationId xmlns:p14="http://schemas.microsoft.com/office/powerpoint/2010/main" val="2490413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TM02892315[[fn=Wisp]]</Template>
  <TotalTime>329</TotalTime>
  <Words>1657</Words>
  <Application>Microsoft Office PowerPoint</Application>
  <PresentationFormat>Widescreen</PresentationFormat>
  <Paragraphs>1446</Paragraphs>
  <Slides>8</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8</vt:i4>
      </vt:variant>
    </vt:vector>
  </HeadingPairs>
  <TitlesOfParts>
    <vt:vector size="15" baseType="lpstr">
      <vt:lpstr>Calibri</vt:lpstr>
      <vt:lpstr>Calibri Light</vt:lpstr>
      <vt:lpstr>Wingdings 2</vt:lpstr>
      <vt:lpstr>HDOfficeLightV0</vt:lpstr>
      <vt:lpstr>1_HDOfficeLightV0</vt:lpstr>
      <vt:lpstr>2_HDOfficeLightV0</vt:lpstr>
      <vt:lpstr>3_HDOfficeLightV0</vt:lpstr>
      <vt:lpstr>Lab 6 CE Transistor Amplifier Circuit</vt:lpstr>
      <vt:lpstr>Objectives:</vt:lpstr>
      <vt:lpstr>PowerPoint Presentation</vt:lpstr>
      <vt:lpstr>Data/Lab Results/Simulations/Schematics: </vt:lpstr>
      <vt:lpstr>PowerPoint Presentation</vt:lpstr>
      <vt:lpstr>Troubleshooting:</vt:lpstr>
      <vt:lpstr>Conclusion:</vt:lpstr>
      <vt:lpstr>Data Sheets: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X</dc:title>
  <dc:creator>Dakota H Johnson</dc:creator>
  <cp:lastModifiedBy>Dakota H Johnson</cp:lastModifiedBy>
  <cp:revision>57</cp:revision>
  <dcterms:created xsi:type="dcterms:W3CDTF">2015-01-21T16:59:32Z</dcterms:created>
  <dcterms:modified xsi:type="dcterms:W3CDTF">2015-12-15T22:46:15Z</dcterms:modified>
</cp:coreProperties>
</file>