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85" r:id="rId2"/>
    <p:sldMasterId id="2147483880" r:id="rId3"/>
    <p:sldMasterId id="2147483904" r:id="rId4"/>
  </p:sldMasterIdLst>
  <p:sldIdLst>
    <p:sldId id="256" r:id="rId5"/>
    <p:sldId id="257" r:id="rId6"/>
    <p:sldId id="259" r:id="rId7"/>
    <p:sldId id="266" r:id="rId8"/>
    <p:sldId id="263" r:id="rId9"/>
    <p:sldId id="260"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6" d="100"/>
          <a:sy n="116" d="100"/>
        </p:scale>
        <p:origin x="39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75881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675034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770918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93868449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851384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17185075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897129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48910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0247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828355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48445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47113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401014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814584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421651648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14861395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830216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45188175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373389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63680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1517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21816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688713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700029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40431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1487054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09901849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87332072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273517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43381409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5299233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86573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5916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851388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545889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3594529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6536272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6880295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62028806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5581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159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53420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966370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03678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E395E2E-22F7-4556-8D58-79DFC6FA0AEE}" type="datetimeFigureOut">
              <a:rPr lang="en-US" smtClean="0"/>
              <a:pPr/>
              <a:t>12/15/2015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165058268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E395E2E-22F7-4556-8D58-79DFC6FA0AEE}" type="datetimeFigureOut">
              <a:rPr lang="en-US" smtClean="0"/>
              <a:pPr/>
              <a:t>12/15/2015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315101376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E395E2E-22F7-4556-8D58-79DFC6FA0AEE}" type="datetimeFigureOut">
              <a:rPr lang="en-US" smtClean="0"/>
              <a:pPr/>
              <a:t>12/15/2015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1438569891"/>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E395E2E-22F7-4556-8D58-79DFC6FA0AEE}" type="datetimeFigureOut">
              <a:rPr lang="en-US" smtClean="0"/>
              <a:pPr/>
              <a:t>12/15/2015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1416063972"/>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Data%20Sheets/2N5457-D.PDF"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Lab 8</a:t>
            </a:r>
            <a:br>
              <a:rPr lang="en-US" dirty="0" smtClean="0"/>
            </a:br>
            <a:r>
              <a:rPr lang="en-US" sz="4400" dirty="0" smtClean="0"/>
              <a:t>JFET Transistor Amplifier Circuit</a:t>
            </a:r>
            <a:endParaRPr lang="en-US" sz="4400" dirty="0"/>
          </a:p>
        </p:txBody>
      </p:sp>
      <p:sp>
        <p:nvSpPr>
          <p:cNvPr id="3" name="Subtitle 2"/>
          <p:cNvSpPr>
            <a:spLocks noGrp="1"/>
          </p:cNvSpPr>
          <p:nvPr>
            <p:ph type="subTitle" idx="1"/>
          </p:nvPr>
        </p:nvSpPr>
        <p:spPr/>
        <p:txBody>
          <a:bodyPr>
            <a:normAutofit fontScale="55000" lnSpcReduction="20000"/>
          </a:bodyPr>
          <a:lstStyle/>
          <a:p>
            <a:r>
              <a:rPr lang="en-US" dirty="0" smtClean="0"/>
              <a:t>By: Dakota Johnson</a:t>
            </a:r>
          </a:p>
          <a:p>
            <a:r>
              <a:rPr lang="en-US" dirty="0" smtClean="0"/>
              <a:t> Lab Partner: Sue </a:t>
            </a:r>
            <a:r>
              <a:rPr lang="en-US" dirty="0" err="1" smtClean="0"/>
              <a:t>Hlaing</a:t>
            </a:r>
            <a:r>
              <a:rPr lang="en-US" dirty="0" smtClean="0"/>
              <a:t>, Josiah Abel</a:t>
            </a:r>
          </a:p>
          <a:p>
            <a:r>
              <a:rPr lang="en-US" dirty="0" smtClean="0"/>
              <a:t>Instructor: Andy Bell</a:t>
            </a:r>
          </a:p>
          <a:p>
            <a:r>
              <a:rPr lang="en-US" dirty="0" smtClean="0"/>
              <a:t>Bench Number: 6 </a:t>
            </a:r>
          </a:p>
          <a:p>
            <a:r>
              <a:rPr lang="en-US" dirty="0" smtClean="0"/>
              <a:t>Class: EECT 121-50C</a:t>
            </a:r>
          </a:p>
          <a:p>
            <a:r>
              <a:rPr lang="en-US" dirty="0" smtClean="0"/>
              <a:t>Date</a:t>
            </a:r>
            <a:r>
              <a:rPr lang="en-US" dirty="0" smtClean="0"/>
              <a:t>: 12/15/2015</a:t>
            </a:r>
            <a:endParaRPr lang="en-US" dirty="0"/>
          </a:p>
        </p:txBody>
      </p:sp>
      <p:sp>
        <p:nvSpPr>
          <p:cNvPr id="4" name="L-Shape 3"/>
          <p:cNvSpPr/>
          <p:nvPr/>
        </p:nvSpPr>
        <p:spPr>
          <a:xfrm>
            <a:off x="0" y="6331527"/>
            <a:ext cx="4368800" cy="52647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7823200" y="0"/>
            <a:ext cx="4368800" cy="52647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393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7109"/>
            <a:ext cx="10515600" cy="1325563"/>
          </a:xfrm>
        </p:spPr>
        <p:txBody>
          <a:bodyPr/>
          <a:lstStyle/>
          <a:p>
            <a:pPr algn="ctr"/>
            <a:r>
              <a:rPr lang="en-US" dirty="0" smtClean="0"/>
              <a:t>Objectives:</a:t>
            </a:r>
            <a:endParaRPr lang="en-US" dirty="0"/>
          </a:p>
        </p:txBody>
      </p:sp>
      <p:sp>
        <p:nvSpPr>
          <p:cNvPr id="3" name="Content Placeholder 2"/>
          <p:cNvSpPr>
            <a:spLocks noGrp="1"/>
          </p:cNvSpPr>
          <p:nvPr>
            <p:ph idx="1"/>
          </p:nvPr>
        </p:nvSpPr>
        <p:spPr>
          <a:xfrm>
            <a:off x="838200" y="1299439"/>
            <a:ext cx="10515600" cy="1547278"/>
          </a:xfrm>
          <a:solidFill>
            <a:schemeClr val="accent6">
              <a:lumMod val="20000"/>
              <a:lumOff val="80000"/>
            </a:schemeClr>
          </a:solidFill>
        </p:spPr>
        <p:txBody>
          <a:bodyPr/>
          <a:lstStyle/>
          <a:p>
            <a:r>
              <a:rPr lang="en-US" sz="3600" dirty="0" smtClean="0"/>
              <a:t>Build a circuit using N-Type JFET that produces a voltage gain of 10</a:t>
            </a:r>
            <a:r>
              <a:rPr lang="en-US" sz="1600" dirty="0" smtClean="0"/>
              <a:t>.</a:t>
            </a:r>
            <a:endParaRPr lang="en-US" sz="1600" dirty="0"/>
          </a:p>
        </p:txBody>
      </p:sp>
      <p:sp>
        <p:nvSpPr>
          <p:cNvPr id="4" name="Title 1"/>
          <p:cNvSpPr txBox="1">
            <a:spLocks/>
          </p:cNvSpPr>
          <p:nvPr/>
        </p:nvSpPr>
        <p:spPr>
          <a:xfrm>
            <a:off x="921589" y="2863926"/>
            <a:ext cx="10515600"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Equipment and Parts: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843951" y="4160533"/>
            <a:ext cx="10515600" cy="1547278"/>
          </a:xfrm>
          <a:prstGeom prst="rect">
            <a:avLst/>
          </a:prstGeom>
          <a:solidFill>
            <a:schemeClr val="accent6">
              <a:lumMod val="20000"/>
              <a:lumOff val="80000"/>
            </a:schemeClr>
          </a:solidFill>
        </p:spPr>
        <p:txBody>
          <a:bodyPr vert="horz" lIns="91440" tIns="45720" rIns="91440" bIns="45720" rtlCol="0">
            <a:normAutofit fontScale="92500" lnSpcReduction="10000"/>
          </a:bodyPr>
          <a:lstStyle/>
          <a:p>
            <a:pPr lvl="2"/>
            <a:endParaRPr lang="en-US" dirty="0" smtClean="0"/>
          </a:p>
          <a:p>
            <a:pPr lvl="2"/>
            <a:r>
              <a:rPr lang="en-US" dirty="0" smtClean="0"/>
              <a:t>Oscilloscope Brand: Tektronix Model #: TDS220 SN: B083266</a:t>
            </a:r>
          </a:p>
          <a:p>
            <a:pPr lvl="2"/>
            <a:r>
              <a:rPr lang="en-US" dirty="0" smtClean="0"/>
              <a:t>Digital Multi Meter Brand: </a:t>
            </a:r>
            <a:r>
              <a:rPr lang="en-US" dirty="0" err="1" smtClean="0"/>
              <a:t>GwInstek</a:t>
            </a:r>
            <a:r>
              <a:rPr lang="en-US" dirty="0" smtClean="0"/>
              <a:t> Model #: GDM-8245 SN: CL860332</a:t>
            </a:r>
          </a:p>
          <a:p>
            <a:pPr lvl="2"/>
            <a:r>
              <a:rPr lang="en-US" dirty="0" smtClean="0"/>
              <a:t>Function Generator Brand: </a:t>
            </a:r>
            <a:r>
              <a:rPr lang="en-US" dirty="0" err="1" smtClean="0"/>
              <a:t>GwInstek</a:t>
            </a:r>
            <a:r>
              <a:rPr lang="en-US" dirty="0" smtClean="0"/>
              <a:t> Model #: GFG-8210 SN: C705245</a:t>
            </a:r>
          </a:p>
          <a:p>
            <a:pPr lvl="2"/>
            <a:r>
              <a:rPr lang="en-US" dirty="0" smtClean="0"/>
              <a:t>GW </a:t>
            </a:r>
            <a:r>
              <a:rPr lang="en-US" dirty="0" err="1" smtClean="0"/>
              <a:t>Instek</a:t>
            </a:r>
            <a:r>
              <a:rPr lang="en-US" dirty="0" smtClean="0"/>
              <a:t> LCR meter model#: LCR-819 SN#: E120998</a:t>
            </a:r>
          </a:p>
          <a:p>
            <a:pPr lvl="2"/>
            <a:r>
              <a:rPr lang="en-US" dirty="0" smtClean="0"/>
              <a:t>DC Power Supply Model# HY1802D</a:t>
            </a:r>
          </a:p>
          <a:p>
            <a:pPr lvl="2"/>
            <a:endParaRPr lang="en-US" dirty="0" smtClean="0"/>
          </a:p>
          <a:p>
            <a:pPr lvl="2"/>
            <a:endParaRPr lang="en-US" dirty="0" smtClean="0"/>
          </a:p>
          <a:p>
            <a:pPr lvl="2"/>
            <a:endParaRPr lang="en-US" dirty="0" smtClean="0"/>
          </a:p>
        </p:txBody>
      </p:sp>
    </p:spTree>
    <p:extLst>
      <p:ext uri="{BB962C8B-B14F-4D97-AF65-F5344CB8AC3E}">
        <p14:creationId xmlns:p14="http://schemas.microsoft.com/office/powerpoint/2010/main" val="873054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0" name="Rounded Rectangle 19"/>
          <p:cNvSpPr/>
          <p:nvPr/>
        </p:nvSpPr>
        <p:spPr>
          <a:xfrm>
            <a:off x="439272" y="1075763"/>
            <a:ext cx="8032376" cy="483197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p:cNvSpPr>
            <a:spLocks noGrp="1"/>
          </p:cNvSpPr>
          <p:nvPr>
            <p:ph type="title"/>
          </p:nvPr>
        </p:nvSpPr>
        <p:spPr>
          <a:xfrm>
            <a:off x="771237" y="245642"/>
            <a:ext cx="11097490" cy="1597518"/>
          </a:xfrm>
        </p:spPr>
        <p:txBody>
          <a:bodyPr>
            <a:normAutofit/>
          </a:bodyPr>
          <a:lstStyle/>
          <a:p>
            <a:pPr algn="ctr"/>
            <a:r>
              <a:rPr lang="en-US" dirty="0"/>
              <a:t>Data/Lab </a:t>
            </a:r>
            <a:r>
              <a:rPr lang="en-US" dirty="0" smtClean="0"/>
              <a:t>Results/Simulations/Schematics:</a:t>
            </a:r>
            <a:r>
              <a:rPr lang="en-US" dirty="0"/>
              <a:t/>
            </a:r>
            <a:br>
              <a:rPr lang="en-US" dirty="0"/>
            </a:br>
            <a:endParaRPr lang="en-US" dirty="0"/>
          </a:p>
        </p:txBody>
      </p:sp>
      <p:pic>
        <p:nvPicPr>
          <p:cNvPr id="1037" name="Picture 13" descr="E:\Engineering\2015 Fall\EECT 121\week 13\Pics of Lab Work\Lab 8 Sim.PNG"/>
          <p:cNvPicPr>
            <a:picLocks noChangeAspect="1" noChangeArrowheads="1"/>
          </p:cNvPicPr>
          <p:nvPr/>
        </p:nvPicPr>
        <p:blipFill>
          <a:blip r:embed="rId2" cstate="print"/>
          <a:srcRect/>
          <a:stretch>
            <a:fillRect/>
          </a:stretch>
        </p:blipFill>
        <p:spPr bwMode="auto">
          <a:xfrm>
            <a:off x="815787" y="1270060"/>
            <a:ext cx="7213567" cy="4476315"/>
          </a:xfrm>
          <a:prstGeom prst="rect">
            <a:avLst/>
          </a:prstGeom>
          <a:noFill/>
        </p:spPr>
      </p:pic>
      <p:grpSp>
        <p:nvGrpSpPr>
          <p:cNvPr id="18" name="Group 17"/>
          <p:cNvGrpSpPr/>
          <p:nvPr/>
        </p:nvGrpSpPr>
        <p:grpSpPr>
          <a:xfrm>
            <a:off x="8650961" y="2572874"/>
            <a:ext cx="3191435" cy="2260474"/>
            <a:chOff x="7897925" y="1981203"/>
            <a:chExt cx="3191435" cy="2260474"/>
          </a:xfrm>
        </p:grpSpPr>
        <p:sp>
          <p:nvSpPr>
            <p:cNvPr id="16" name="Rectangle 15"/>
            <p:cNvSpPr/>
            <p:nvPr/>
          </p:nvSpPr>
          <p:spPr>
            <a:xfrm>
              <a:off x="7897925" y="1981203"/>
              <a:ext cx="3191435" cy="1600438"/>
            </a:xfrm>
            <a:prstGeom prst="rect">
              <a:avLst/>
            </a:prstGeom>
            <a:solidFill>
              <a:schemeClr val="bg1"/>
            </a:solidFill>
          </p:spPr>
          <p:txBody>
            <a:bodyPr wrap="square">
              <a:spAutoFit/>
            </a:bodyPr>
            <a:lstStyle/>
            <a:p>
              <a:r>
                <a:rPr lang="en-US" sz="1400" dirty="0" smtClean="0"/>
                <a:t>.model 2N5457DHJ NJF(</a:t>
              </a:r>
              <a:r>
                <a:rPr lang="en-US" sz="1400" dirty="0" err="1" smtClean="0"/>
                <a:t>Vto</a:t>
              </a:r>
              <a:r>
                <a:rPr lang="en-US" sz="1400" dirty="0" smtClean="0"/>
                <a:t>=-1.372 Beta=1.125m Lambda=2.3m</a:t>
              </a:r>
            </a:p>
            <a:p>
              <a:r>
                <a:rPr lang="en-US" sz="1400" dirty="0" smtClean="0"/>
                <a:t>+ </a:t>
              </a:r>
              <a:r>
                <a:rPr lang="en-US" sz="1400" dirty="0" err="1" smtClean="0"/>
                <a:t>Vtotc</a:t>
              </a:r>
              <a:r>
                <a:rPr lang="en-US" sz="1400" dirty="0" smtClean="0"/>
                <a:t>=-2.5m Is=181.3f </a:t>
              </a:r>
              <a:r>
                <a:rPr lang="en-US" sz="1400" dirty="0" err="1" smtClean="0"/>
                <a:t>Isr</a:t>
              </a:r>
              <a:r>
                <a:rPr lang="en-US" sz="1400" dirty="0" smtClean="0"/>
                <a:t>=1.747p N=1 Nr=2 </a:t>
              </a:r>
              <a:r>
                <a:rPr lang="en-US" sz="1400" dirty="0" err="1" smtClean="0"/>
                <a:t>Xti</a:t>
              </a:r>
              <a:r>
                <a:rPr lang="en-US" sz="1400" dirty="0" smtClean="0"/>
                <a:t>=3 Alpha=2.543u</a:t>
              </a:r>
            </a:p>
            <a:p>
              <a:r>
                <a:rPr lang="en-US" sz="1400" dirty="0" smtClean="0"/>
                <a:t>+ </a:t>
              </a:r>
              <a:r>
                <a:rPr lang="en-US" sz="1400" dirty="0" err="1" smtClean="0"/>
                <a:t>Vk</a:t>
              </a:r>
              <a:r>
                <a:rPr lang="en-US" sz="1400" dirty="0" smtClean="0"/>
                <a:t>=152.2 </a:t>
              </a:r>
              <a:r>
                <a:rPr lang="en-US" sz="1400" dirty="0" err="1" smtClean="0"/>
                <a:t>Cgd</a:t>
              </a:r>
              <a:r>
                <a:rPr lang="en-US" sz="1400" dirty="0" smtClean="0"/>
                <a:t>=4p M=.3114 </a:t>
              </a:r>
              <a:r>
                <a:rPr lang="en-US" sz="1400" dirty="0" err="1" smtClean="0"/>
                <a:t>Pb</a:t>
              </a:r>
              <a:r>
                <a:rPr lang="en-US" sz="1400" dirty="0" smtClean="0"/>
                <a:t>=.5 </a:t>
              </a:r>
              <a:r>
                <a:rPr lang="en-US" sz="1400" dirty="0" err="1" smtClean="0"/>
                <a:t>Fc</a:t>
              </a:r>
              <a:r>
                <a:rPr lang="en-US" sz="1400" dirty="0" smtClean="0"/>
                <a:t>=.5 </a:t>
              </a:r>
              <a:r>
                <a:rPr lang="en-US" sz="1400" dirty="0" err="1" smtClean="0"/>
                <a:t>Cgs</a:t>
              </a:r>
              <a:r>
                <a:rPr lang="en-US" sz="1400" dirty="0" smtClean="0"/>
                <a:t>=4.627p </a:t>
              </a:r>
              <a:r>
                <a:rPr lang="en-US" sz="1400" dirty="0" err="1" smtClean="0"/>
                <a:t>Kf</a:t>
              </a:r>
              <a:r>
                <a:rPr lang="en-US" sz="1400" dirty="0" smtClean="0"/>
                <a:t>=10.45E-18</a:t>
              </a:r>
            </a:p>
            <a:p>
              <a:r>
                <a:rPr lang="en-US" sz="1400" dirty="0" smtClean="0"/>
                <a:t>+ </a:t>
              </a:r>
              <a:r>
                <a:rPr lang="en-US" sz="1400" dirty="0" err="1" smtClean="0"/>
                <a:t>Betatce</a:t>
              </a:r>
              <a:r>
                <a:rPr lang="en-US" sz="1400" dirty="0" smtClean="0"/>
                <a:t>=-.5 Rd=1 Rs=1 </a:t>
              </a:r>
              <a:r>
                <a:rPr lang="en-US" sz="1400" dirty="0" err="1" smtClean="0"/>
                <a:t>Af</a:t>
              </a:r>
              <a:r>
                <a:rPr lang="en-US" sz="1400" dirty="0" smtClean="0"/>
                <a:t>=1)</a:t>
              </a:r>
              <a:endParaRPr lang="en-US" sz="1400" dirty="0"/>
            </a:p>
          </p:txBody>
        </p:sp>
        <p:sp>
          <p:nvSpPr>
            <p:cNvPr id="17" name="TextBox 16"/>
            <p:cNvSpPr txBox="1"/>
            <p:nvPr/>
          </p:nvSpPr>
          <p:spPr>
            <a:xfrm>
              <a:off x="8311777" y="3595346"/>
              <a:ext cx="2379134" cy="646331"/>
            </a:xfrm>
            <a:prstGeom prst="rect">
              <a:avLst/>
            </a:prstGeom>
            <a:solidFill>
              <a:schemeClr val="accent4">
                <a:lumMod val="40000"/>
                <a:lumOff val="60000"/>
              </a:schemeClr>
            </a:solidFill>
          </p:spPr>
          <p:txBody>
            <a:bodyPr wrap="square" rtlCol="0">
              <a:spAutoFit/>
            </a:bodyPr>
            <a:lstStyle/>
            <a:p>
              <a:pPr algn="ctr"/>
              <a:r>
                <a:rPr lang="en-US" dirty="0" smtClean="0"/>
                <a:t>Model of 2N5457 used in the simulations</a:t>
              </a:r>
              <a:endParaRPr lang="en-US" dirty="0"/>
            </a:p>
          </p:txBody>
        </p:sp>
      </p:grpSp>
      <p:sp>
        <p:nvSpPr>
          <p:cNvPr id="19" name="TextBox 18"/>
          <p:cNvSpPr txBox="1"/>
          <p:nvPr/>
        </p:nvSpPr>
        <p:spPr>
          <a:xfrm>
            <a:off x="3224040" y="5931071"/>
            <a:ext cx="2379134" cy="646331"/>
          </a:xfrm>
          <a:prstGeom prst="rect">
            <a:avLst/>
          </a:prstGeom>
          <a:solidFill>
            <a:schemeClr val="accent4">
              <a:lumMod val="40000"/>
              <a:lumOff val="60000"/>
            </a:schemeClr>
          </a:solidFill>
        </p:spPr>
        <p:txBody>
          <a:bodyPr wrap="square" rtlCol="0">
            <a:spAutoFit/>
          </a:bodyPr>
          <a:lstStyle/>
          <a:p>
            <a:pPr algn="ctr"/>
            <a:r>
              <a:rPr lang="en-US" dirty="0" err="1" smtClean="0"/>
              <a:t>Multisim</a:t>
            </a:r>
            <a:r>
              <a:rPr lang="en-US" dirty="0" smtClean="0"/>
              <a:t> Schematics of the circuit.  </a:t>
            </a:r>
            <a:endParaRPr lang="en-US" dirty="0"/>
          </a:p>
        </p:txBody>
      </p:sp>
    </p:spTree>
    <p:extLst>
      <p:ext uri="{BB962C8B-B14F-4D97-AF65-F5344CB8AC3E}">
        <p14:creationId xmlns:p14="http://schemas.microsoft.com/office/powerpoint/2010/main" val="3945164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10" descr="E:\Engineering\2015 Fall\EECT 121\week 13\Pics of Lab Work\DSCN2591.JPG"/>
          <p:cNvPicPr>
            <a:picLocks noChangeAspect="1" noChangeArrowheads="1"/>
          </p:cNvPicPr>
          <p:nvPr/>
        </p:nvPicPr>
        <p:blipFill>
          <a:blip r:embed="rId2" cstate="print"/>
          <a:srcRect/>
          <a:stretch>
            <a:fillRect/>
          </a:stretch>
        </p:blipFill>
        <p:spPr bwMode="auto">
          <a:xfrm>
            <a:off x="7084258" y="201045"/>
            <a:ext cx="4193340" cy="3145257"/>
          </a:xfrm>
          <a:prstGeom prst="rect">
            <a:avLst/>
          </a:prstGeom>
          <a:noFill/>
        </p:spPr>
      </p:pic>
      <p:pic>
        <p:nvPicPr>
          <p:cNvPr id="5" name="Picture 8" descr="E:\Engineering\2015 Fall\EECT 121\week 13\Pics of Lab Work\DSCN2589.JPG"/>
          <p:cNvPicPr>
            <a:picLocks noChangeAspect="1" noChangeArrowheads="1"/>
          </p:cNvPicPr>
          <p:nvPr/>
        </p:nvPicPr>
        <p:blipFill>
          <a:blip r:embed="rId3" cstate="print"/>
          <a:srcRect l="23051" t="18060" r="26868" b="21994"/>
          <a:stretch>
            <a:fillRect/>
          </a:stretch>
        </p:blipFill>
        <p:spPr bwMode="auto">
          <a:xfrm>
            <a:off x="896471" y="340658"/>
            <a:ext cx="4733364" cy="4249664"/>
          </a:xfrm>
          <a:prstGeom prst="rect">
            <a:avLst/>
          </a:prstGeom>
          <a:noFill/>
        </p:spPr>
      </p:pic>
      <p:pic>
        <p:nvPicPr>
          <p:cNvPr id="8" name="Picture 4" descr="E:\Engineering\2015 Fall\EECT 121\week 13\Pics of Lab Work\DSCN2585.JPG"/>
          <p:cNvPicPr>
            <a:picLocks noChangeAspect="1" noChangeArrowheads="1"/>
          </p:cNvPicPr>
          <p:nvPr/>
        </p:nvPicPr>
        <p:blipFill>
          <a:blip r:embed="rId4" cstate="print"/>
          <a:srcRect l="26983" t="44612" r="7400" b="13722"/>
          <a:stretch>
            <a:fillRect/>
          </a:stretch>
        </p:blipFill>
        <p:spPr bwMode="auto">
          <a:xfrm>
            <a:off x="5567079" y="4658262"/>
            <a:ext cx="3545674" cy="1688751"/>
          </a:xfrm>
          <a:prstGeom prst="rect">
            <a:avLst/>
          </a:prstGeom>
          <a:noFill/>
        </p:spPr>
      </p:pic>
      <p:graphicFrame>
        <p:nvGraphicFramePr>
          <p:cNvPr id="11" name="Table 10"/>
          <p:cNvGraphicFramePr>
            <a:graphicFrameLocks noGrp="1"/>
          </p:cNvGraphicFramePr>
          <p:nvPr/>
        </p:nvGraphicFramePr>
        <p:xfrm>
          <a:off x="9430870" y="4196747"/>
          <a:ext cx="2438400" cy="2407920"/>
        </p:xfrm>
        <a:graphic>
          <a:graphicData uri="http://schemas.openxmlformats.org/drawingml/2006/table">
            <a:tbl>
              <a:tblPr/>
              <a:tblGrid>
                <a:gridCol w="609600"/>
                <a:gridCol w="609600"/>
                <a:gridCol w="609600"/>
                <a:gridCol w="609600"/>
              </a:tblGrid>
              <a:tr h="190500">
                <a:tc>
                  <a:txBody>
                    <a:bodyPr/>
                    <a:lstStyle/>
                    <a:p>
                      <a:pPr algn="l" fontAlgn="b"/>
                      <a:r>
                        <a:rPr lang="en-US" sz="1100" b="0" i="0" u="none" strike="noStrike">
                          <a:solidFill>
                            <a:srgbClr val="000000"/>
                          </a:solidFill>
                          <a:latin typeface="Calibri"/>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100" b="0" i="0" u="none" strike="noStrike">
                          <a:solidFill>
                            <a:srgbClr val="000000"/>
                          </a:solidFill>
                          <a:latin typeface="Calibri"/>
                        </a:rPr>
                        <a:t>Measured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100" b="0" i="0" u="none" strike="noStrike">
                          <a:solidFill>
                            <a:srgbClr val="000000"/>
                          </a:solidFill>
                          <a:latin typeface="Calibri"/>
                        </a:rPr>
                        <a:t>Expected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82880">
                <a:tc>
                  <a:txBody>
                    <a:bodyPr/>
                    <a:lstStyle/>
                    <a:p>
                      <a:pPr algn="l" fontAlgn="b"/>
                      <a:r>
                        <a:rPr lang="en-US" sz="1100" b="0" i="0" u="none" strike="noStrike">
                          <a:solidFill>
                            <a:srgbClr val="000000"/>
                          </a:solidFill>
                          <a:latin typeface="Calibri"/>
                        </a:rPr>
                        <a:t>V1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-5.071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V</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0">
                <a:tc>
                  <a:txBody>
                    <a:bodyPr/>
                    <a:lstStyle/>
                    <a:p>
                      <a:pPr algn="l" fontAlgn="b"/>
                      <a:r>
                        <a:rPr lang="en-US" sz="1100" b="0" i="0" u="none" strike="noStrike">
                          <a:solidFill>
                            <a:srgbClr val="000000"/>
                          </a:solidFill>
                          <a:latin typeface="Calibri"/>
                        </a:rPr>
                        <a:t>V2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9.043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V</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0">
                <a:tc>
                  <a:txBody>
                    <a:bodyPr/>
                    <a:lstStyle/>
                    <a:p>
                      <a:pPr algn="l" fontAlgn="b"/>
                      <a:r>
                        <a:rPr lang="en-US" sz="1100" b="0" i="0" u="none" strike="noStrike">
                          <a:solidFill>
                            <a:srgbClr val="000000"/>
                          </a:solidFill>
                          <a:latin typeface="Calibri"/>
                        </a:rPr>
                        <a:t>Vin</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24.8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mV Pk-Pk</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b"/>
                      <a:r>
                        <a:rPr lang="en-US" sz="1100" b="0" i="0" u="none" strike="noStrike">
                          <a:solidFill>
                            <a:srgbClr val="000000"/>
                          </a:solidFill>
                          <a:latin typeface="Calibri"/>
                        </a:rPr>
                        <a:t>Freq</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kHz</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0">
                <a:tc>
                  <a:txBody>
                    <a:bodyPr/>
                    <a:lstStyle/>
                    <a:p>
                      <a:pPr algn="l" fontAlgn="b"/>
                      <a:r>
                        <a:rPr lang="en-US" sz="1100" b="0" i="0" u="none" strike="noStrike">
                          <a:solidFill>
                            <a:srgbClr val="000000"/>
                          </a:solidFill>
                          <a:latin typeface="Calibri"/>
                        </a:rPr>
                        <a:t>C1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1.01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100" b="0" i="0" u="none" strike="noStrike">
                          <a:solidFill>
                            <a:srgbClr val="000000"/>
                          </a:solidFill>
                          <a:latin typeface="Calibri"/>
                        </a:rPr>
                        <a:t>μ</a:t>
                      </a:r>
                      <a:r>
                        <a:rPr lang="en-US" sz="1100" b="0" i="0" u="none" strike="noStrike">
                          <a:solidFill>
                            <a:srgbClr val="000000"/>
                          </a:solidFill>
                          <a:latin typeface="Calibri"/>
                        </a:rPr>
                        <a:t>F</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0">
                <a:tc>
                  <a:txBody>
                    <a:bodyPr/>
                    <a:lstStyle/>
                    <a:p>
                      <a:pPr algn="l" fontAlgn="b"/>
                      <a:r>
                        <a:rPr lang="en-US" sz="1100" b="0" i="0" u="none" strike="noStrike">
                          <a:solidFill>
                            <a:srgbClr val="000000"/>
                          </a:solidFill>
                          <a:latin typeface="Calibri"/>
                        </a:rPr>
                        <a:t>C2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0.948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100" b="0" i="0" u="none" strike="noStrike">
                          <a:solidFill>
                            <a:srgbClr val="000000"/>
                          </a:solidFill>
                          <a:latin typeface="Calibri"/>
                        </a:rPr>
                        <a:t>μ</a:t>
                      </a:r>
                      <a:r>
                        <a:rPr lang="en-US" sz="1100" b="0" i="0" u="none" strike="noStrike">
                          <a:solidFill>
                            <a:srgbClr val="000000"/>
                          </a:solidFill>
                          <a:latin typeface="Calibri"/>
                        </a:rPr>
                        <a:t>F</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0">
                <a:tc>
                  <a:txBody>
                    <a:bodyPr/>
                    <a:lstStyle/>
                    <a:p>
                      <a:pPr algn="l" fontAlgn="b"/>
                      <a:r>
                        <a:rPr lang="en-US" sz="1100" b="0" i="0" u="none" strike="noStrike">
                          <a:solidFill>
                            <a:srgbClr val="000000"/>
                          </a:solidFill>
                          <a:latin typeface="Calibri"/>
                        </a:rPr>
                        <a:t>R1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4.67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k</a:t>
                      </a:r>
                      <a:r>
                        <a:rPr lang="el-GR" sz="1100" b="0" i="0" u="none" strike="noStrike">
                          <a:solidFill>
                            <a:srgbClr val="000000"/>
                          </a:solidFill>
                          <a:latin typeface="Calibri"/>
                        </a:rPr>
                        <a:t>Ω</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0">
                <a:tc>
                  <a:txBody>
                    <a:bodyPr/>
                    <a:lstStyle/>
                    <a:p>
                      <a:pPr algn="l" fontAlgn="b"/>
                      <a:r>
                        <a:rPr lang="en-US" sz="1100" b="0" i="0" u="none" strike="noStrike">
                          <a:solidFill>
                            <a:srgbClr val="000000"/>
                          </a:solidFill>
                          <a:latin typeface="Calibri"/>
                        </a:rPr>
                        <a:t>R2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32.6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k</a:t>
                      </a:r>
                      <a:r>
                        <a:rPr lang="el-GR" sz="1100" b="0" i="0" u="none" strike="noStrike">
                          <a:solidFill>
                            <a:srgbClr val="000000"/>
                          </a:solidFill>
                          <a:latin typeface="Calibri"/>
                        </a:rPr>
                        <a:t>Ω</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b"/>
                      <a:r>
                        <a:rPr lang="en-US" sz="1100" b="0" i="0" u="none" strike="noStrike">
                          <a:solidFill>
                            <a:srgbClr val="000000"/>
                          </a:solidFill>
                          <a:latin typeface="Calibri"/>
                        </a:rPr>
                        <a:t>R3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21.98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k</a:t>
                      </a:r>
                      <a:r>
                        <a:rPr lang="el-GR" sz="1100" b="0" i="0" u="none" strike="noStrike">
                          <a:solidFill>
                            <a:srgbClr val="000000"/>
                          </a:solidFill>
                          <a:latin typeface="Calibri"/>
                        </a:rPr>
                        <a:t>Ω</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0">
                <a:tc>
                  <a:txBody>
                    <a:bodyPr/>
                    <a:lstStyle/>
                    <a:p>
                      <a:pPr algn="l" fontAlgn="b"/>
                      <a:r>
                        <a:rPr lang="en-US" sz="1100" b="0" i="0" u="none" strike="noStrike">
                          <a:solidFill>
                            <a:srgbClr val="000000"/>
                          </a:solidFill>
                          <a:latin typeface="Calibri"/>
                        </a:rPr>
                        <a:t>R4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32.89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k</a:t>
                      </a:r>
                      <a:r>
                        <a:rPr lang="el-GR" sz="1100" b="0" i="0" u="none" strike="noStrike">
                          <a:solidFill>
                            <a:srgbClr val="000000"/>
                          </a:solidFill>
                          <a:latin typeface="Calibri"/>
                        </a:rPr>
                        <a:t>Ω</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0">
                <a:tc>
                  <a:txBody>
                    <a:bodyPr/>
                    <a:lstStyle/>
                    <a:p>
                      <a:pPr algn="l" fontAlgn="b"/>
                      <a:r>
                        <a:rPr lang="en-US" sz="1100" b="0" i="0" u="none" strike="noStrike">
                          <a:solidFill>
                            <a:srgbClr val="000000"/>
                          </a:solidFill>
                          <a:latin typeface="Calibri"/>
                        </a:rPr>
                        <a:t>Vout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240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5.88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mV Pk-Pk</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b"/>
                      <a:r>
                        <a:rPr lang="el-GR" sz="1100" b="0" i="0" u="none" strike="noStrike">
                          <a:solidFill>
                            <a:srgbClr val="000000"/>
                          </a:solidFill>
                          <a:latin typeface="Calibri"/>
                        </a:rPr>
                        <a:t>β</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9.677419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1.176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cxnSp>
        <p:nvCxnSpPr>
          <p:cNvPr id="13" name="Straight Arrow Connector 12"/>
          <p:cNvCxnSpPr/>
          <p:nvPr/>
        </p:nvCxnSpPr>
        <p:spPr>
          <a:xfrm flipH="1">
            <a:off x="2940424" y="1129553"/>
            <a:ext cx="2770094" cy="112058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7854" y="2917014"/>
            <a:ext cx="1482664" cy="369332"/>
          </a:xfrm>
          <a:prstGeom prst="rect">
            <a:avLst/>
          </a:prstGeom>
          <a:solidFill>
            <a:schemeClr val="accent4">
              <a:lumMod val="40000"/>
              <a:lumOff val="60000"/>
            </a:schemeClr>
          </a:solidFill>
        </p:spPr>
        <p:txBody>
          <a:bodyPr wrap="square" rtlCol="0">
            <a:spAutoFit/>
          </a:bodyPr>
          <a:lstStyle/>
          <a:p>
            <a:r>
              <a:rPr lang="en-US" dirty="0" smtClean="0"/>
              <a:t>1</a:t>
            </a:r>
            <a:r>
              <a:rPr lang="el-GR" dirty="0" smtClean="0"/>
              <a:t>μ</a:t>
            </a:r>
            <a:r>
              <a:rPr lang="en-US" dirty="0" smtClean="0"/>
              <a:t>F Capacitor</a:t>
            </a:r>
            <a:endParaRPr lang="en-US" dirty="0"/>
          </a:p>
        </p:txBody>
      </p:sp>
      <p:sp>
        <p:nvSpPr>
          <p:cNvPr id="16" name="TextBox 15"/>
          <p:cNvSpPr txBox="1"/>
          <p:nvPr/>
        </p:nvSpPr>
        <p:spPr>
          <a:xfrm>
            <a:off x="3313453" y="756521"/>
            <a:ext cx="3096311" cy="369332"/>
          </a:xfrm>
          <a:prstGeom prst="rect">
            <a:avLst/>
          </a:prstGeom>
          <a:solidFill>
            <a:schemeClr val="accent4">
              <a:lumMod val="40000"/>
              <a:lumOff val="60000"/>
            </a:schemeClr>
          </a:solidFill>
        </p:spPr>
        <p:txBody>
          <a:bodyPr wrap="square" rtlCol="0">
            <a:spAutoFit/>
          </a:bodyPr>
          <a:lstStyle/>
          <a:p>
            <a:r>
              <a:rPr lang="en-US" dirty="0" smtClean="0"/>
              <a:t>2N5457 N-Type JFET Transistor</a:t>
            </a:r>
            <a:endParaRPr lang="en-US" dirty="0"/>
          </a:p>
        </p:txBody>
      </p:sp>
      <p:cxnSp>
        <p:nvCxnSpPr>
          <p:cNvPr id="18" name="Straight Arrow Connector 17"/>
          <p:cNvCxnSpPr/>
          <p:nvPr/>
        </p:nvCxnSpPr>
        <p:spPr>
          <a:xfrm>
            <a:off x="1912776" y="2939143"/>
            <a:ext cx="1007706" cy="1866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953392" y="2258008"/>
            <a:ext cx="332608" cy="68479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305748" y="260896"/>
            <a:ext cx="1547796" cy="369332"/>
          </a:xfrm>
          <a:prstGeom prst="rect">
            <a:avLst/>
          </a:prstGeom>
          <a:solidFill>
            <a:schemeClr val="accent4">
              <a:lumMod val="40000"/>
              <a:lumOff val="60000"/>
            </a:schemeClr>
          </a:solidFill>
        </p:spPr>
        <p:txBody>
          <a:bodyPr wrap="square" rtlCol="0">
            <a:spAutoFit/>
          </a:bodyPr>
          <a:lstStyle/>
          <a:p>
            <a:r>
              <a:rPr lang="en-US" dirty="0" smtClean="0"/>
              <a:t>4.7k</a:t>
            </a:r>
            <a:r>
              <a:rPr lang="el-GR" dirty="0" smtClean="0"/>
              <a:t>Ω</a:t>
            </a:r>
            <a:r>
              <a:rPr lang="en-US" dirty="0" smtClean="0"/>
              <a:t> Resistor</a:t>
            </a:r>
            <a:endParaRPr lang="en-US" dirty="0"/>
          </a:p>
        </p:txBody>
      </p:sp>
      <p:cxnSp>
        <p:nvCxnSpPr>
          <p:cNvPr id="24" name="Straight Arrow Connector 23"/>
          <p:cNvCxnSpPr/>
          <p:nvPr/>
        </p:nvCxnSpPr>
        <p:spPr>
          <a:xfrm flipH="1">
            <a:off x="3018179" y="653143"/>
            <a:ext cx="51592" cy="83499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24075" y="506602"/>
            <a:ext cx="1547796" cy="369332"/>
          </a:xfrm>
          <a:prstGeom prst="rect">
            <a:avLst/>
          </a:prstGeom>
          <a:solidFill>
            <a:schemeClr val="accent4">
              <a:lumMod val="40000"/>
              <a:lumOff val="60000"/>
            </a:schemeClr>
          </a:solidFill>
        </p:spPr>
        <p:txBody>
          <a:bodyPr wrap="square" rtlCol="0">
            <a:spAutoFit/>
          </a:bodyPr>
          <a:lstStyle/>
          <a:p>
            <a:r>
              <a:rPr lang="en-US" dirty="0" smtClean="0"/>
              <a:t>33k</a:t>
            </a:r>
            <a:r>
              <a:rPr lang="el-GR" dirty="0" smtClean="0"/>
              <a:t>Ω</a:t>
            </a:r>
            <a:r>
              <a:rPr lang="en-US" dirty="0" smtClean="0"/>
              <a:t> Resistor</a:t>
            </a:r>
            <a:endParaRPr lang="en-US" dirty="0"/>
          </a:p>
        </p:txBody>
      </p:sp>
      <p:cxnSp>
        <p:nvCxnSpPr>
          <p:cNvPr id="28" name="Straight Arrow Connector 27"/>
          <p:cNvCxnSpPr/>
          <p:nvPr/>
        </p:nvCxnSpPr>
        <p:spPr>
          <a:xfrm>
            <a:off x="1912776" y="858416"/>
            <a:ext cx="223934" cy="55050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84051" y="4477967"/>
            <a:ext cx="1547796" cy="369332"/>
          </a:xfrm>
          <a:prstGeom prst="rect">
            <a:avLst/>
          </a:prstGeom>
          <a:solidFill>
            <a:schemeClr val="accent4">
              <a:lumMod val="40000"/>
              <a:lumOff val="60000"/>
            </a:schemeClr>
          </a:solidFill>
        </p:spPr>
        <p:txBody>
          <a:bodyPr wrap="square" rtlCol="0">
            <a:spAutoFit/>
          </a:bodyPr>
          <a:lstStyle/>
          <a:p>
            <a:r>
              <a:rPr lang="en-US" dirty="0" smtClean="0"/>
              <a:t>33k</a:t>
            </a:r>
            <a:r>
              <a:rPr lang="el-GR" dirty="0" smtClean="0"/>
              <a:t>Ω</a:t>
            </a:r>
            <a:r>
              <a:rPr lang="en-US" dirty="0" smtClean="0"/>
              <a:t> Resistor</a:t>
            </a:r>
            <a:endParaRPr lang="en-US" dirty="0"/>
          </a:p>
        </p:txBody>
      </p:sp>
      <p:cxnSp>
        <p:nvCxnSpPr>
          <p:cNvPr id="32" name="Straight Arrow Connector 31"/>
          <p:cNvCxnSpPr/>
          <p:nvPr/>
        </p:nvCxnSpPr>
        <p:spPr>
          <a:xfrm flipV="1">
            <a:off x="2208611" y="3872753"/>
            <a:ext cx="480801" cy="59039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225110" y="2272649"/>
            <a:ext cx="1547796" cy="369332"/>
          </a:xfrm>
          <a:prstGeom prst="rect">
            <a:avLst/>
          </a:prstGeom>
          <a:solidFill>
            <a:schemeClr val="accent4">
              <a:lumMod val="40000"/>
              <a:lumOff val="60000"/>
            </a:schemeClr>
          </a:solidFill>
        </p:spPr>
        <p:txBody>
          <a:bodyPr wrap="square" rtlCol="0">
            <a:spAutoFit/>
          </a:bodyPr>
          <a:lstStyle/>
          <a:p>
            <a:r>
              <a:rPr lang="en-US" dirty="0" smtClean="0"/>
              <a:t>22k</a:t>
            </a:r>
            <a:r>
              <a:rPr lang="el-GR" dirty="0" smtClean="0"/>
              <a:t>Ω</a:t>
            </a:r>
            <a:r>
              <a:rPr lang="en-US" dirty="0" smtClean="0"/>
              <a:t> Resistor</a:t>
            </a:r>
            <a:endParaRPr lang="en-US" dirty="0"/>
          </a:p>
        </p:txBody>
      </p:sp>
      <p:cxnSp>
        <p:nvCxnSpPr>
          <p:cNvPr id="35" name="Straight Arrow Connector 34"/>
          <p:cNvCxnSpPr/>
          <p:nvPr/>
        </p:nvCxnSpPr>
        <p:spPr>
          <a:xfrm flipH="1">
            <a:off x="3827929" y="2635624"/>
            <a:ext cx="448237" cy="7171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874615" y="6360556"/>
            <a:ext cx="2910796" cy="369332"/>
          </a:xfrm>
          <a:prstGeom prst="rect">
            <a:avLst/>
          </a:prstGeom>
          <a:solidFill>
            <a:schemeClr val="accent4">
              <a:lumMod val="40000"/>
              <a:lumOff val="60000"/>
            </a:schemeClr>
          </a:solidFill>
        </p:spPr>
        <p:txBody>
          <a:bodyPr wrap="square" rtlCol="0">
            <a:spAutoFit/>
          </a:bodyPr>
          <a:lstStyle/>
          <a:p>
            <a:r>
              <a:rPr lang="en-US" dirty="0" smtClean="0"/>
              <a:t>Function generator settings</a:t>
            </a:r>
            <a:endParaRPr lang="en-US" dirty="0"/>
          </a:p>
        </p:txBody>
      </p:sp>
      <p:sp>
        <p:nvSpPr>
          <p:cNvPr id="39" name="TextBox 38"/>
          <p:cNvSpPr txBox="1"/>
          <p:nvPr/>
        </p:nvSpPr>
        <p:spPr>
          <a:xfrm>
            <a:off x="7721344" y="3384274"/>
            <a:ext cx="2910796" cy="646331"/>
          </a:xfrm>
          <a:prstGeom prst="rect">
            <a:avLst/>
          </a:prstGeom>
          <a:solidFill>
            <a:schemeClr val="accent4">
              <a:lumMod val="40000"/>
              <a:lumOff val="60000"/>
            </a:schemeClr>
          </a:solidFill>
        </p:spPr>
        <p:txBody>
          <a:bodyPr wrap="square" rtlCol="0">
            <a:spAutoFit/>
          </a:bodyPr>
          <a:lstStyle/>
          <a:p>
            <a:r>
              <a:rPr lang="en-US" dirty="0" smtClean="0"/>
              <a:t>Oscilloscope reading of input and output voltage</a:t>
            </a:r>
            <a:endParaRPr lang="en-US" dirty="0"/>
          </a:p>
        </p:txBody>
      </p:sp>
    </p:spTree>
    <p:extLst>
      <p:ext uri="{BB962C8B-B14F-4D97-AF65-F5344CB8AC3E}">
        <p14:creationId xmlns:p14="http://schemas.microsoft.com/office/powerpoint/2010/main" val="3512919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Troubleshooting:</a:t>
            </a:r>
            <a:endParaRPr lang="en-US" dirty="0"/>
          </a:p>
        </p:txBody>
      </p:sp>
      <p:sp>
        <p:nvSpPr>
          <p:cNvPr id="3" name="Content Placeholder 2"/>
          <p:cNvSpPr>
            <a:spLocks noGrp="1"/>
          </p:cNvSpPr>
          <p:nvPr>
            <p:ph idx="1"/>
          </p:nvPr>
        </p:nvSpPr>
        <p:spPr>
          <a:xfrm>
            <a:off x="845127" y="1828801"/>
            <a:ext cx="10515600" cy="1717964"/>
          </a:xfrm>
          <a:solidFill>
            <a:schemeClr val="accent6">
              <a:lumMod val="20000"/>
              <a:lumOff val="80000"/>
            </a:schemeClr>
          </a:solidFill>
        </p:spPr>
        <p:txBody>
          <a:bodyPr>
            <a:normAutofit lnSpcReduction="10000"/>
          </a:bodyPr>
          <a:lstStyle/>
          <a:p>
            <a:pPr marL="457200" lvl="1" indent="0">
              <a:buNone/>
            </a:pPr>
            <a:r>
              <a:rPr lang="en-US" dirty="0" smtClean="0"/>
              <a:t>The first simulation was working correctly but when the circuit was built in the lab with the simulations specifications the gain was only 3. The circuit was fixed by changing resistors R3 and R4 until a gain of 10 was achieved. This set up was then simulated and it was concluded that the part model used did not represent the actual part fully.</a:t>
            </a:r>
            <a:endParaRPr lang="en-US" dirty="0"/>
          </a:p>
        </p:txBody>
      </p:sp>
    </p:spTree>
    <p:extLst>
      <p:ext uri="{BB962C8B-B14F-4D97-AF65-F5344CB8AC3E}">
        <p14:creationId xmlns:p14="http://schemas.microsoft.com/office/powerpoint/2010/main" val="2299175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a:xfrm>
            <a:off x="845127" y="1828801"/>
            <a:ext cx="10515600" cy="1468582"/>
          </a:xfrm>
          <a:solidFill>
            <a:schemeClr val="accent6">
              <a:lumMod val="20000"/>
              <a:lumOff val="80000"/>
            </a:schemeClr>
          </a:solidFill>
        </p:spPr>
        <p:txBody>
          <a:bodyPr/>
          <a:lstStyle/>
          <a:p>
            <a:r>
              <a:rPr lang="en-US" dirty="0" smtClean="0"/>
              <a:t>The circuit was able to produce a voltage gain of 10.</a:t>
            </a:r>
            <a:endParaRPr lang="en-US" dirty="0"/>
          </a:p>
        </p:txBody>
      </p:sp>
    </p:spTree>
    <p:extLst>
      <p:ext uri="{BB962C8B-B14F-4D97-AF65-F5344CB8AC3E}">
        <p14:creationId xmlns:p14="http://schemas.microsoft.com/office/powerpoint/2010/main" val="1425360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5127" y="105775"/>
            <a:ext cx="10515600" cy="1325562"/>
          </a:xfrm>
        </p:spPr>
        <p:txBody>
          <a:bodyPr>
            <a:normAutofit/>
          </a:bodyPr>
          <a:lstStyle/>
          <a:p>
            <a:pPr algn="ctr"/>
            <a:r>
              <a:rPr lang="en-US" dirty="0" smtClean="0"/>
              <a:t>Data Sheets:</a:t>
            </a:r>
            <a:br>
              <a:rPr lang="en-US" dirty="0" smtClean="0"/>
            </a:br>
            <a:endParaRPr lang="en-US" dirty="0"/>
          </a:p>
        </p:txBody>
      </p:sp>
      <p:pic>
        <p:nvPicPr>
          <p:cNvPr id="3" name="Picture 1" descr="E:\Engineering\2015 Fall\EECT 121\Parts\2N5457 first page.JPG">
            <a:hlinkClick r:id="rId2" action="ppaction://hlinkfile"/>
          </p:cNvPr>
          <p:cNvPicPr>
            <a:picLocks noChangeAspect="1" noChangeArrowheads="1"/>
          </p:cNvPicPr>
          <p:nvPr/>
        </p:nvPicPr>
        <p:blipFill>
          <a:blip r:embed="rId3" cstate="print"/>
          <a:srcRect/>
          <a:stretch>
            <a:fillRect/>
          </a:stretch>
        </p:blipFill>
        <p:spPr bwMode="auto">
          <a:xfrm>
            <a:off x="3522466" y="744069"/>
            <a:ext cx="4832637" cy="5544981"/>
          </a:xfrm>
          <a:prstGeom prst="rect">
            <a:avLst/>
          </a:prstGeom>
          <a:noFill/>
        </p:spPr>
      </p:pic>
      <p:sp>
        <p:nvSpPr>
          <p:cNvPr id="4" name="TextBox 3"/>
          <p:cNvSpPr txBox="1"/>
          <p:nvPr/>
        </p:nvSpPr>
        <p:spPr>
          <a:xfrm>
            <a:off x="4658153" y="6300198"/>
            <a:ext cx="2657037" cy="369332"/>
          </a:xfrm>
          <a:prstGeom prst="rect">
            <a:avLst/>
          </a:prstGeom>
          <a:solidFill>
            <a:schemeClr val="accent4">
              <a:lumMod val="40000"/>
              <a:lumOff val="60000"/>
            </a:schemeClr>
          </a:solidFill>
        </p:spPr>
        <p:txBody>
          <a:bodyPr wrap="square" rtlCol="0">
            <a:spAutoFit/>
          </a:bodyPr>
          <a:lstStyle/>
          <a:p>
            <a:r>
              <a:rPr lang="en-US" dirty="0" smtClean="0"/>
              <a:t>2N5457 N-Type Transistor</a:t>
            </a:r>
            <a:endParaRPr lang="en-US" dirty="0"/>
          </a:p>
        </p:txBody>
      </p:sp>
    </p:spTree>
    <p:extLst>
      <p:ext uri="{BB962C8B-B14F-4D97-AF65-F5344CB8AC3E}">
        <p14:creationId xmlns:p14="http://schemas.microsoft.com/office/powerpoint/2010/main" val="2490413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TM02892315[[fn=Wisp]]</Template>
  <TotalTime>411</TotalTime>
  <Words>332</Words>
  <Application>Microsoft Office PowerPoint</Application>
  <PresentationFormat>Widescreen</PresentationFormat>
  <Paragraphs>90</Paragraphs>
  <Slides>7</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7</vt:i4>
      </vt:variant>
    </vt:vector>
  </HeadingPairs>
  <TitlesOfParts>
    <vt:vector size="14" baseType="lpstr">
      <vt:lpstr>Calibri</vt:lpstr>
      <vt:lpstr>Calibri Light</vt:lpstr>
      <vt:lpstr>Wingdings 2</vt:lpstr>
      <vt:lpstr>HDOfficeLightV0</vt:lpstr>
      <vt:lpstr>1_HDOfficeLightV0</vt:lpstr>
      <vt:lpstr>2_HDOfficeLightV0</vt:lpstr>
      <vt:lpstr>3_HDOfficeLightV0</vt:lpstr>
      <vt:lpstr>Lab 8 JFET Transistor Amplifier Circuit</vt:lpstr>
      <vt:lpstr>Objectives:</vt:lpstr>
      <vt:lpstr>Data/Lab Results/Simulations/Schematics: </vt:lpstr>
      <vt:lpstr>PowerPoint Presentation</vt:lpstr>
      <vt:lpstr>Troubleshooting:</vt:lpstr>
      <vt:lpstr>Conclusion:</vt:lpstr>
      <vt:lpstr>Data Sheets: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X</dc:title>
  <dc:creator>Dakota H Johnson</dc:creator>
  <cp:lastModifiedBy>Dakota H Johnson</cp:lastModifiedBy>
  <cp:revision>55</cp:revision>
  <dcterms:created xsi:type="dcterms:W3CDTF">2015-01-21T16:59:32Z</dcterms:created>
  <dcterms:modified xsi:type="dcterms:W3CDTF">2015-12-15T22:54:45Z</dcterms:modified>
</cp:coreProperties>
</file>