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6" r:id="rId3"/>
    <p:sldId id="257" r:id="rId4"/>
    <p:sldId id="258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310" r:id="rId18"/>
    <p:sldId id="311" r:id="rId19"/>
    <p:sldId id="282" r:id="rId20"/>
    <p:sldId id="296" r:id="rId21"/>
    <p:sldId id="297" r:id="rId22"/>
    <p:sldId id="298" r:id="rId23"/>
    <p:sldId id="277" r:id="rId24"/>
    <p:sldId id="278" r:id="rId25"/>
    <p:sldId id="279" r:id="rId26"/>
    <p:sldId id="280" r:id="rId27"/>
    <p:sldId id="281" r:id="rId28"/>
    <p:sldId id="293" r:id="rId29"/>
    <p:sldId id="294" r:id="rId30"/>
    <p:sldId id="295" r:id="rId31"/>
    <p:sldId id="308" r:id="rId32"/>
    <p:sldId id="307" r:id="rId33"/>
    <p:sldId id="306" r:id="rId34"/>
    <p:sldId id="305" r:id="rId35"/>
    <p:sldId id="283" r:id="rId36"/>
    <p:sldId id="286" r:id="rId37"/>
    <p:sldId id="284" r:id="rId38"/>
    <p:sldId id="285" r:id="rId39"/>
    <p:sldId id="287" r:id="rId40"/>
    <p:sldId id="288" r:id="rId41"/>
    <p:sldId id="289" r:id="rId42"/>
    <p:sldId id="299" r:id="rId43"/>
    <p:sldId id="309" r:id="rId44"/>
    <p:sldId id="300" r:id="rId45"/>
    <p:sldId id="290" r:id="rId46"/>
    <p:sldId id="301" r:id="rId47"/>
    <p:sldId id="292" r:id="rId48"/>
    <p:sldId id="302" r:id="rId49"/>
    <p:sldId id="30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D22-1667-464E-A1ED-4CB7E49FEE2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C534-C1A5-4B65-984E-13EF72CA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2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D22-1667-464E-A1ED-4CB7E49FEE2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C534-C1A5-4B65-984E-13EF72CA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9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D22-1667-464E-A1ED-4CB7E49FEE2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C534-C1A5-4B65-984E-13EF72CA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D22-1667-464E-A1ED-4CB7E49FEE2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C534-C1A5-4B65-984E-13EF72CA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3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D22-1667-464E-A1ED-4CB7E49FEE2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C534-C1A5-4B65-984E-13EF72CA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1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D22-1667-464E-A1ED-4CB7E49FEE2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C534-C1A5-4B65-984E-13EF72CA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0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D22-1667-464E-A1ED-4CB7E49FEE2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C534-C1A5-4B65-984E-13EF72CA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3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D22-1667-464E-A1ED-4CB7E49FEE2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C534-C1A5-4B65-984E-13EF72CA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6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D22-1667-464E-A1ED-4CB7E49FEE2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C534-C1A5-4B65-984E-13EF72CA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D22-1667-464E-A1ED-4CB7E49FEE2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C534-C1A5-4B65-984E-13EF72CA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3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D22-1667-464E-A1ED-4CB7E49FEE2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C534-C1A5-4B65-984E-13EF72CA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0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BD22-1667-464E-A1ED-4CB7E49FEE27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C534-C1A5-4B65-984E-13EF72CA3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EECT 211 Lab Notebook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Lucas Bazile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1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Series Inductance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8100"/>
            <a:ext cx="4714875" cy="3743325"/>
          </a:xfr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979002"/>
              </p:ext>
            </p:extLst>
          </p:nvPr>
        </p:nvGraphicFramePr>
        <p:xfrm>
          <a:off x="7399281" y="3042662"/>
          <a:ext cx="35384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242">
                  <a:extLst>
                    <a:ext uri="{9D8B030D-6E8A-4147-A177-3AD203B41FA5}">
                      <a16:colId xmlns:a16="http://schemas.microsoft.com/office/drawing/2014/main" val="2426993216"/>
                    </a:ext>
                  </a:extLst>
                </a:gridCol>
                <a:gridCol w="1769242">
                  <a:extLst>
                    <a:ext uri="{9D8B030D-6E8A-4147-A177-3AD203B41FA5}">
                      <a16:colId xmlns:a16="http://schemas.microsoft.com/office/drawing/2014/main" val="1122419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05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1mH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19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2.2mH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243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4.7mH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53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7.9mH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586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84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Inductance in Parallel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309785"/>
            <a:ext cx="4405227" cy="3271208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84376"/>
              </p:ext>
            </p:extLst>
          </p:nvPr>
        </p:nvGraphicFramePr>
        <p:xfrm>
          <a:off x="6243146" y="3018289"/>
          <a:ext cx="41375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786">
                  <a:extLst>
                    <a:ext uri="{9D8B030D-6E8A-4147-A177-3AD203B41FA5}">
                      <a16:colId xmlns:a16="http://schemas.microsoft.com/office/drawing/2014/main" val="3378567109"/>
                    </a:ext>
                  </a:extLst>
                </a:gridCol>
                <a:gridCol w="2068786">
                  <a:extLst>
                    <a:ext uri="{9D8B030D-6E8A-4147-A177-3AD203B41FA5}">
                      <a16:colId xmlns:a16="http://schemas.microsoft.com/office/drawing/2014/main" val="1238742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250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1mH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180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2.2mH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62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4.7mH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368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.59977mH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038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09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6729-4169-40AE-8ACD-FC900E4A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Test Results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800" y="1690688"/>
            <a:ext cx="616267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0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7 Basic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1.) Show how multiple resistors behave in series and parallel.</a:t>
            </a:r>
          </a:p>
          <a:p>
            <a:r>
              <a:rPr lang="en-US" sz="2000" dirty="0"/>
              <a:t>2.) Give example of total R, I and P in a resistor network as well as nodal voltages.</a:t>
            </a:r>
          </a:p>
          <a:p>
            <a:r>
              <a:rPr lang="en-US" sz="2000" dirty="0"/>
              <a:t>3.) Calculate </a:t>
            </a:r>
            <a:r>
              <a:rPr lang="en-US" sz="2000" dirty="0" err="1"/>
              <a:t>Thevenin</a:t>
            </a:r>
            <a:r>
              <a:rPr lang="en-US" sz="2000" dirty="0"/>
              <a:t> Resistance and Voltage or resistor network.</a:t>
            </a:r>
          </a:p>
          <a:p>
            <a:r>
              <a:rPr lang="en-US" sz="2000" dirty="0"/>
              <a:t>4.) How multiple capacitors combine in series and parallel</a:t>
            </a:r>
          </a:p>
          <a:p>
            <a:r>
              <a:rPr lang="en-US" sz="2000" dirty="0"/>
              <a:t>5.) How multiple inductors combine in series and parallel</a:t>
            </a:r>
          </a:p>
          <a:p>
            <a:r>
              <a:rPr lang="en-US" sz="2000" dirty="0"/>
              <a:t>6.) Using a simple RC circuit determine</a:t>
            </a:r>
          </a:p>
          <a:p>
            <a:pPr lvl="1"/>
            <a:r>
              <a:rPr lang="en-US" sz="1600" dirty="0"/>
              <a:t>A.) The time constant</a:t>
            </a:r>
          </a:p>
          <a:p>
            <a:pPr lvl="1"/>
            <a:r>
              <a:rPr lang="en-US" sz="1600" dirty="0"/>
              <a:t>B.) Create a graph that shows the </a:t>
            </a:r>
            <a:r>
              <a:rPr lang="en-US" sz="1600" dirty="0" err="1"/>
              <a:t>Rc</a:t>
            </a:r>
            <a:r>
              <a:rPr lang="en-US" sz="1600" dirty="0"/>
              <a:t> time constant as function of time</a:t>
            </a:r>
          </a:p>
          <a:p>
            <a:pPr lvl="1"/>
            <a:r>
              <a:rPr lang="en-US" sz="1600" dirty="0"/>
              <a:t>C.) Determine </a:t>
            </a:r>
            <a:r>
              <a:rPr lang="en-US" sz="1600" dirty="0" err="1"/>
              <a:t>Xc</a:t>
            </a:r>
            <a:r>
              <a:rPr lang="en-US" sz="1600" dirty="0"/>
              <a:t> at a fixed frequency</a:t>
            </a:r>
          </a:p>
          <a:p>
            <a:pPr lvl="1"/>
            <a:r>
              <a:rPr lang="en-US" sz="1600" dirty="0"/>
              <a:t>D.) Create a graph that shows how </a:t>
            </a:r>
            <a:r>
              <a:rPr lang="en-US" sz="1600" dirty="0" err="1"/>
              <a:t>Xc</a:t>
            </a:r>
            <a:r>
              <a:rPr lang="en-US" sz="1600" dirty="0"/>
              <a:t> changes as a function of frequency</a:t>
            </a:r>
          </a:p>
          <a:p>
            <a:pPr lvl="1"/>
            <a:r>
              <a:rPr lang="en-US" sz="1600" dirty="0"/>
              <a:t>E.) Plot the frequency response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019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7 Basic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7.) Using a simple RL circuit determine the</a:t>
            </a:r>
          </a:p>
          <a:p>
            <a:pPr lvl="1"/>
            <a:r>
              <a:rPr lang="en-US" dirty="0"/>
              <a:t>A.) The time constant</a:t>
            </a:r>
          </a:p>
          <a:p>
            <a:pPr lvl="1"/>
            <a:r>
              <a:rPr lang="en-US" dirty="0"/>
              <a:t>B.) Create a graph that shows the </a:t>
            </a:r>
            <a:r>
              <a:rPr lang="en-US" dirty="0" err="1"/>
              <a:t>Rl</a:t>
            </a:r>
            <a:r>
              <a:rPr lang="en-US" dirty="0"/>
              <a:t> time constant as function of time</a:t>
            </a:r>
          </a:p>
          <a:p>
            <a:pPr lvl="1"/>
            <a:r>
              <a:rPr lang="en-US" dirty="0"/>
              <a:t>C.) Determine Xl at a fixed frequency</a:t>
            </a:r>
          </a:p>
          <a:p>
            <a:pPr lvl="1"/>
            <a:r>
              <a:rPr lang="en-US" dirty="0"/>
              <a:t>D.) Create a graph that shows how Xl changes as a function of frequency</a:t>
            </a:r>
          </a:p>
          <a:p>
            <a:pPr lvl="1"/>
            <a:r>
              <a:rPr lang="en-US" dirty="0"/>
              <a:t>E.) Plot the frequency response</a:t>
            </a:r>
          </a:p>
        </p:txBody>
      </p:sp>
    </p:spTree>
    <p:extLst>
      <p:ext uri="{BB962C8B-B14F-4D97-AF65-F5344CB8AC3E}">
        <p14:creationId xmlns:p14="http://schemas.microsoft.com/office/powerpoint/2010/main" val="314256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1: </a:t>
            </a:r>
            <a:r>
              <a:rPr lang="en-US" dirty="0"/>
              <a:t>Resistors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82048" cy="1043699"/>
          </a:xfrm>
        </p:spPr>
        <p:txBody>
          <a:bodyPr/>
          <a:lstStyle/>
          <a:p>
            <a:r>
              <a:rPr lang="en-US" dirty="0"/>
              <a:t>When resistors are in series, the total resistance of the branch will be equal to the sum of all the resistors in the branch.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87565"/>
            <a:ext cx="4810125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3184634"/>
            <a:ext cx="5654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total resistance of this branch is equal to the sum of the resistors.</a:t>
            </a:r>
          </a:p>
          <a:p>
            <a:r>
              <a:rPr lang="en-US" dirty="0"/>
              <a:t>200 ohms + 15k ohms + 2.7k ohms = 17.9k ohms</a:t>
            </a:r>
          </a:p>
        </p:txBody>
      </p:sp>
    </p:spTree>
    <p:extLst>
      <p:ext uri="{BB962C8B-B14F-4D97-AF65-F5344CB8AC3E}">
        <p14:creationId xmlns:p14="http://schemas.microsoft.com/office/powerpoint/2010/main" val="286660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1: </a:t>
            </a:r>
            <a:r>
              <a:rPr lang="en-US" dirty="0"/>
              <a:t>Resistors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21768"/>
          </a:xfrm>
        </p:spPr>
        <p:txBody>
          <a:bodyPr/>
          <a:lstStyle/>
          <a:p>
            <a:r>
              <a:rPr lang="en-US" dirty="0"/>
              <a:t>When resistors are in parallel, the total resistance of the network will be equal to the inverse of the sum of the inverse of each resistor.</a:t>
            </a:r>
          </a:p>
          <a:p>
            <a:r>
              <a:rPr lang="en-US" dirty="0" err="1"/>
              <a:t>Rt</a:t>
            </a:r>
            <a:r>
              <a:rPr lang="en-US" dirty="0"/>
              <a:t> = 1/((1/R1)+(1/R2)+(1/R3)….)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28368"/>
            <a:ext cx="5286375" cy="2228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6207" y="3731172"/>
            <a:ext cx="4540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total resistance of this network is</a:t>
            </a:r>
          </a:p>
          <a:p>
            <a:r>
              <a:rPr lang="en-US" dirty="0" err="1"/>
              <a:t>Rt</a:t>
            </a:r>
            <a:r>
              <a:rPr lang="en-US" dirty="0"/>
              <a:t> = 1/((1/2.7k ohm) + (1/15k ohms) + (1/200 ohms)) = 183.924 ohms</a:t>
            </a:r>
          </a:p>
        </p:txBody>
      </p:sp>
    </p:spTree>
    <p:extLst>
      <p:ext uri="{BB962C8B-B14F-4D97-AF65-F5344CB8AC3E}">
        <p14:creationId xmlns:p14="http://schemas.microsoft.com/office/powerpoint/2010/main" val="175130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 Resistor Network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48" y="1690688"/>
            <a:ext cx="6315075" cy="4105275"/>
          </a:xfrm>
        </p:spPr>
      </p:pic>
    </p:spTree>
    <p:extLst>
      <p:ext uri="{BB962C8B-B14F-4D97-AF65-F5344CB8AC3E}">
        <p14:creationId xmlns:p14="http://schemas.microsoft.com/office/powerpoint/2010/main" val="2916983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 Resistor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by calculating the resistance of parallel branches and treating them as a single resistor, once done, you should only have a series circuit left, which is easy to sum to get total circuit resistance.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3271838"/>
            <a:ext cx="73342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5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3: </a:t>
            </a:r>
            <a:r>
              <a:rPr lang="en-US" dirty="0" err="1"/>
              <a:t>Thevenin</a:t>
            </a:r>
            <a:r>
              <a:rPr lang="en-US" dirty="0"/>
              <a:t> Resistance and Voltage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Thevenin’s</a:t>
            </a:r>
            <a:r>
              <a:rPr lang="en-US" dirty="0" smtClean="0"/>
              <a:t> theorem states that in any linear electrical network with voltage and current sources and resistances will have an equivalent circuit at terminals A and B with a voltage V</a:t>
            </a:r>
            <a:r>
              <a:rPr lang="en-US" baseline="-25000" dirty="0" smtClean="0"/>
              <a:t>th</a:t>
            </a:r>
            <a:r>
              <a:rPr lang="en-US" dirty="0" smtClean="0"/>
              <a:t> and a resistance V</a:t>
            </a:r>
            <a:r>
              <a:rPr lang="en-US" baseline="-25000" dirty="0" smtClean="0"/>
              <a:t>th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th</a:t>
            </a:r>
            <a:r>
              <a:rPr lang="en-US" dirty="0" smtClean="0"/>
              <a:t> is the open-circuit voltage at the terminals</a:t>
            </a:r>
          </a:p>
          <a:p>
            <a:r>
              <a:rPr lang="en-US" dirty="0" smtClean="0"/>
              <a:t>To find V</a:t>
            </a:r>
            <a:r>
              <a:rPr lang="en-US" baseline="-25000" dirty="0" smtClean="0"/>
              <a:t>th</a:t>
            </a:r>
            <a:r>
              <a:rPr lang="en-US" dirty="0" smtClean="0"/>
              <a:t>, short all voltage sources and calculate resistance from the perspective of terminals A and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6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Resistance Review</a:t>
            </a:r>
          </a:p>
        </p:txBody>
      </p:sp>
    </p:spTree>
    <p:extLst>
      <p:ext uri="{BB962C8B-B14F-4D97-AF65-F5344CB8AC3E}">
        <p14:creationId xmlns:p14="http://schemas.microsoft.com/office/powerpoint/2010/main" val="1325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3: </a:t>
            </a:r>
            <a:r>
              <a:rPr lang="en-US" dirty="0" err="1" smtClean="0"/>
              <a:t>Thevenin</a:t>
            </a:r>
            <a:r>
              <a:rPr lang="en-US" dirty="0" smtClean="0"/>
              <a:t> Voltage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62" y="3162136"/>
            <a:ext cx="5436476" cy="2848303"/>
          </a:xfrm>
        </p:spPr>
      </p:pic>
      <p:sp>
        <p:nvSpPr>
          <p:cNvPr id="5" name="TextBox 4"/>
          <p:cNvSpPr txBox="1"/>
          <p:nvPr/>
        </p:nvSpPr>
        <p:spPr>
          <a:xfrm>
            <a:off x="1093076" y="1597572"/>
            <a:ext cx="1055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</a:t>
            </a:r>
            <a:r>
              <a:rPr lang="en-US" dirty="0" err="1" smtClean="0"/>
              <a:t>thevenin</a:t>
            </a:r>
            <a:r>
              <a:rPr lang="en-US" dirty="0" smtClean="0"/>
              <a:t> voltage, analyze the circuit to find the voltage at the terminals A and B.</a:t>
            </a:r>
          </a:p>
          <a:p>
            <a:r>
              <a:rPr lang="en-US" dirty="0" smtClean="0"/>
              <a:t>In this case V</a:t>
            </a:r>
            <a:r>
              <a:rPr lang="en-US" baseline="-25000" dirty="0" smtClean="0"/>
              <a:t>th</a:t>
            </a:r>
            <a:r>
              <a:rPr lang="en-US" dirty="0" smtClean="0"/>
              <a:t>=2.295V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6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3: </a:t>
            </a:r>
            <a:r>
              <a:rPr lang="en-US" dirty="0" err="1" smtClean="0"/>
              <a:t>Thevenin</a:t>
            </a:r>
            <a:r>
              <a:rPr lang="en-US" dirty="0" smtClean="0"/>
              <a:t> Resistance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3318694"/>
            <a:ext cx="6153150" cy="2705100"/>
          </a:xfrm>
        </p:spPr>
      </p:pic>
      <p:sp>
        <p:nvSpPr>
          <p:cNvPr id="5" name="TextBox 4"/>
          <p:cNvSpPr txBox="1"/>
          <p:nvPr/>
        </p:nvSpPr>
        <p:spPr>
          <a:xfrm>
            <a:off x="838200" y="1597572"/>
            <a:ext cx="10218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find </a:t>
            </a:r>
            <a:r>
              <a:rPr lang="en-US" dirty="0" err="1" smtClean="0"/>
              <a:t>thevenin</a:t>
            </a:r>
            <a:r>
              <a:rPr lang="en-US" dirty="0" smtClean="0"/>
              <a:t> resistance, you first short any voltage sources, then measure the resistance from the perspective of terminals A and B.  In this circuit, the V</a:t>
            </a:r>
            <a:r>
              <a:rPr lang="en-US" baseline="-25000" dirty="0" smtClean="0"/>
              <a:t>th</a:t>
            </a:r>
            <a:r>
              <a:rPr lang="en-US" dirty="0" smtClean="0"/>
              <a:t>=715.282ohms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1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3: </a:t>
            </a:r>
            <a:r>
              <a:rPr lang="en-US" dirty="0" err="1" smtClean="0"/>
              <a:t>Thevenin</a:t>
            </a:r>
            <a:r>
              <a:rPr lang="en-US" dirty="0" smtClean="0"/>
              <a:t>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an equivalent circuit can be made that allows you to easily analyze changes in the circuit due to changes of the load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9" y="4001294"/>
            <a:ext cx="5887021" cy="2570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49" y="4001293"/>
            <a:ext cx="5346481" cy="25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32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4: </a:t>
            </a:r>
            <a:r>
              <a:rPr lang="en-US" dirty="0"/>
              <a:t>Capacitors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Capacitors in series will have a total capacitance equal to the inverse of the sum of the inverse of each caps, just like resistors in parallel.</a:t>
            </a:r>
          </a:p>
          <a:p>
            <a:r>
              <a:rPr lang="en-US" dirty="0"/>
              <a:t>CT = 1/((1/C1)+(1/C2)+(1/C3)+…)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0" y="3414713"/>
            <a:ext cx="2162175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35" y="3690938"/>
            <a:ext cx="65817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46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4: </a:t>
            </a:r>
            <a:r>
              <a:rPr lang="en-US" dirty="0"/>
              <a:t>Capacitors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Capacitors in parallel will have a total capacitance equal to their sum, just like resistors in series.</a:t>
            </a:r>
          </a:p>
          <a:p>
            <a:r>
              <a:rPr lang="en-US" dirty="0"/>
              <a:t>Ct = C1 + C2 + C3 +…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22986"/>
            <a:ext cx="32385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29038"/>
            <a:ext cx="65913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14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5: </a:t>
            </a:r>
            <a:r>
              <a:rPr lang="en-US" dirty="0"/>
              <a:t>Inductors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8151"/>
            <a:ext cx="2286000" cy="3143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75" y="3771051"/>
            <a:ext cx="6562725" cy="2457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6648" y="1555531"/>
            <a:ext cx="1018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Inductors in series will have a total inductance equal to their sum, just like resistors.</a:t>
            </a:r>
          </a:p>
          <a:p>
            <a:r>
              <a:rPr lang="en-US" dirty="0"/>
              <a:t>It = I1 + I2 + I3 +…</a:t>
            </a:r>
          </a:p>
        </p:txBody>
      </p:sp>
    </p:spTree>
    <p:extLst>
      <p:ext uri="{BB962C8B-B14F-4D97-AF65-F5344CB8AC3E}">
        <p14:creationId xmlns:p14="http://schemas.microsoft.com/office/powerpoint/2010/main" val="989426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5: </a:t>
            </a:r>
            <a:r>
              <a:rPr lang="en-US" dirty="0"/>
              <a:t>Inductors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Inductors in parallel will have a total inductance equal to the inverse of the sum of their inverses, just like resistors in parallel</a:t>
            </a:r>
          </a:p>
          <a:p>
            <a:r>
              <a:rPr lang="en-US" dirty="0"/>
              <a:t>It = 1/((1/I1)+(1/I2)+(1/I3)+…)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92550"/>
            <a:ext cx="3228975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40" y="3738563"/>
            <a:ext cx="65722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97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6: </a:t>
            </a:r>
            <a:r>
              <a:rPr lang="en-US" dirty="0"/>
              <a:t>Capacitor Time Constant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2495550"/>
            <a:ext cx="8048625" cy="4362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2320" y="1339807"/>
            <a:ext cx="52867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Discharging capacitor q=</a:t>
            </a:r>
            <a:r>
              <a:rPr lang="en-US" sz="2400" dirty="0" err="1"/>
              <a:t>Q</a:t>
            </a:r>
            <a:r>
              <a:rPr lang="en-US" sz="2400" baseline="-25000" dirty="0" err="1"/>
              <a:t>o</a:t>
            </a:r>
            <a:r>
              <a:rPr lang="en-US" sz="2400" dirty="0" err="1"/>
              <a:t>e</a:t>
            </a:r>
            <a:r>
              <a:rPr lang="en-US" sz="2400" baseline="30000" dirty="0"/>
              <a:t>-t/RC</a:t>
            </a:r>
          </a:p>
          <a:p>
            <a:r>
              <a:rPr lang="en-US" sz="2400" dirty="0"/>
              <a:t>Let t = RC to get q=</a:t>
            </a:r>
            <a:r>
              <a:rPr lang="en-US" sz="2400" dirty="0" err="1"/>
              <a:t>Q</a:t>
            </a:r>
            <a:r>
              <a:rPr lang="en-US" sz="2400" baseline="-25000" dirty="0" err="1"/>
              <a:t>o</a:t>
            </a:r>
            <a:r>
              <a:rPr lang="en-US" sz="2400" dirty="0"/>
              <a:t>/e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9246" y="1353076"/>
            <a:ext cx="49398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charging capacitor q=</a:t>
            </a:r>
            <a:r>
              <a:rPr lang="en-US" sz="2400" dirty="0" err="1"/>
              <a:t>Q</a:t>
            </a:r>
            <a:r>
              <a:rPr lang="en-US" sz="2400" baseline="-25000" dirty="0" err="1"/>
              <a:t>f</a:t>
            </a:r>
            <a:r>
              <a:rPr lang="en-US" sz="2400" dirty="0"/>
              <a:t> – </a:t>
            </a:r>
            <a:r>
              <a:rPr lang="en-US" sz="2400" dirty="0" err="1"/>
              <a:t>Q</a:t>
            </a:r>
            <a:r>
              <a:rPr lang="en-US" sz="2400" baseline="-25000" dirty="0" err="1"/>
              <a:t>f</a:t>
            </a:r>
            <a:r>
              <a:rPr lang="en-US" sz="2400" dirty="0" err="1"/>
              <a:t>e</a:t>
            </a:r>
            <a:r>
              <a:rPr lang="en-US" sz="2400" baseline="30000" dirty="0"/>
              <a:t>-t/RC</a:t>
            </a:r>
          </a:p>
          <a:p>
            <a:r>
              <a:rPr lang="en-US" sz="2400" dirty="0"/>
              <a:t>Let t = RC to get q = </a:t>
            </a:r>
            <a:r>
              <a:rPr lang="en-US" sz="2400" dirty="0" err="1"/>
              <a:t>Q</a:t>
            </a:r>
            <a:r>
              <a:rPr lang="en-US" sz="2400" baseline="-25000" dirty="0" err="1"/>
              <a:t>f</a:t>
            </a:r>
            <a:r>
              <a:rPr lang="en-US" sz="2400" dirty="0"/>
              <a:t>(1– e</a:t>
            </a:r>
            <a:r>
              <a:rPr lang="en-US" sz="2400" baseline="30000" dirty="0"/>
              <a:t>-1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9246" y="2575034"/>
            <a:ext cx="36267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this circuit, with a C of 1uF and a R of 100kohms the time constant = 100ms.</a:t>
            </a:r>
          </a:p>
          <a:p>
            <a:r>
              <a:rPr lang="en-US" sz="2000" dirty="0" smtClean="0"/>
              <a:t>Mathematically, the capacitor will never fully charge or discharge, but it is accepted that after 5 time constants, the capacitor is considered to be either fully charged or discharged.</a:t>
            </a:r>
          </a:p>
          <a:p>
            <a:r>
              <a:rPr lang="en-US" sz="2000" dirty="0" smtClean="0"/>
              <a:t>The scope is set to 100ms per division so seeing the 5 time constant rule is easy.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4390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ECD64-DD16-46E2-8DE4-CACDFFA2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6: </a:t>
            </a:r>
            <a:r>
              <a:rPr lang="en-US" dirty="0"/>
              <a:t>Capacitive Reactance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60997"/>
            <a:ext cx="2447925" cy="2152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33" y="3408609"/>
            <a:ext cx="5591175" cy="2257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7062" y="1524000"/>
            <a:ext cx="953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Capacitive reactance = </a:t>
            </a:r>
            <a:r>
              <a:rPr lang="en-US" dirty="0" err="1" smtClean="0"/>
              <a:t>Xc</a:t>
            </a:r>
            <a:r>
              <a:rPr lang="en-US" dirty="0" smtClean="0"/>
              <a:t> = 1/(2pifC)</a:t>
            </a:r>
          </a:p>
          <a:p>
            <a:r>
              <a:rPr lang="en-US" dirty="0" smtClean="0"/>
              <a:t>In this circuit, f = 1000hz and C = 1uF so </a:t>
            </a:r>
            <a:r>
              <a:rPr lang="en-US" dirty="0" err="1" smtClean="0"/>
              <a:t>Xc</a:t>
            </a:r>
            <a:r>
              <a:rPr lang="en-US" dirty="0" smtClean="0"/>
              <a:t> = 1/(2*pi*1000*1uF) = 159.15494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26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344C5-50C1-47D3-A51E-CFFC569A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7: </a:t>
            </a:r>
            <a:r>
              <a:rPr lang="en-US" dirty="0"/>
              <a:t>Inductor Time Constant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8227" y="1689211"/>
            <a:ext cx="46455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decaying current I = </a:t>
            </a:r>
            <a:r>
              <a:rPr lang="en-US" sz="2400" dirty="0" err="1"/>
              <a:t>I</a:t>
            </a:r>
            <a:r>
              <a:rPr lang="en-US" sz="2400" baseline="-25000" dirty="0" err="1"/>
              <a:t>o</a:t>
            </a:r>
            <a:r>
              <a:rPr lang="en-US" sz="2400" dirty="0" err="1"/>
              <a:t>e</a:t>
            </a:r>
            <a:r>
              <a:rPr lang="en-US" sz="2400" baseline="30000" dirty="0"/>
              <a:t>-(R/L)t</a:t>
            </a:r>
          </a:p>
          <a:p>
            <a:r>
              <a:rPr lang="en-US" sz="2400" dirty="0"/>
              <a:t>Let t = L/R to get I = I</a:t>
            </a:r>
            <a:r>
              <a:rPr lang="en-US" sz="2400" baseline="-25000" dirty="0"/>
              <a:t>o</a:t>
            </a:r>
            <a:r>
              <a:rPr lang="en-US" sz="2400" dirty="0"/>
              <a:t>e</a:t>
            </a:r>
            <a:r>
              <a:rPr lang="en-US" sz="2400" baseline="30000" dirty="0"/>
              <a:t>-1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89211"/>
            <a:ext cx="51190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growing current </a:t>
            </a:r>
            <a:r>
              <a:rPr lang="en-US" sz="2400" dirty="0" err="1"/>
              <a:t>i</a:t>
            </a:r>
            <a:r>
              <a:rPr lang="en-US" sz="2400" dirty="0"/>
              <a:t>= E/R – (E/R) e</a:t>
            </a:r>
            <a:r>
              <a:rPr lang="en-US" sz="2400" baseline="30000" dirty="0"/>
              <a:t>-(R/L)t</a:t>
            </a:r>
          </a:p>
          <a:p>
            <a:r>
              <a:rPr lang="en-US" sz="2400" dirty="0"/>
              <a:t>Let t = L/R to get I = (E/R)(1-e</a:t>
            </a:r>
            <a:r>
              <a:rPr lang="en-US" sz="2400" baseline="30000" dirty="0"/>
              <a:t>-1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1884"/>
            <a:ext cx="7422931" cy="4344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61131" y="2925972"/>
            <a:ext cx="3626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this circuit, the time constant will be t = 100mH/100ohm = 1ms.</a:t>
            </a:r>
          </a:p>
          <a:p>
            <a:r>
              <a:rPr lang="en-US" sz="2400" dirty="0" smtClean="0"/>
              <a:t>The 5 times constant rule applies to inductors as well as capacitors.</a:t>
            </a:r>
          </a:p>
          <a:p>
            <a:r>
              <a:rPr lang="en-US" sz="2400" dirty="0" smtClean="0"/>
              <a:t>The scope is set to 1 </a:t>
            </a:r>
            <a:r>
              <a:rPr lang="en-US" sz="2400" dirty="0" err="1" smtClean="0"/>
              <a:t>ms</a:t>
            </a:r>
            <a:r>
              <a:rPr lang="en-US" sz="2400" dirty="0" smtClean="0"/>
              <a:t> so the 5 time constant can easily be seen.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390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VA=2.5 x original (.345V)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1953"/>
            <a:ext cx="9448800" cy="5028718"/>
          </a:xfrm>
        </p:spPr>
      </p:pic>
    </p:spTree>
    <p:extLst>
      <p:ext uri="{BB962C8B-B14F-4D97-AF65-F5344CB8AC3E}">
        <p14:creationId xmlns:p14="http://schemas.microsoft.com/office/powerpoint/2010/main" val="22674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1450-7A7C-48E8-A221-06D33893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7: </a:t>
            </a:r>
            <a:r>
              <a:rPr lang="en-US" dirty="0"/>
              <a:t>Inductive Reactance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88181"/>
            <a:ext cx="2543175" cy="2190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52" y="3931006"/>
            <a:ext cx="5619750" cy="2447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5324" y="1690688"/>
            <a:ext cx="909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Inductive </a:t>
            </a:r>
            <a:r>
              <a:rPr lang="en-US" dirty="0" err="1" smtClean="0"/>
              <a:t>Reacance</a:t>
            </a:r>
            <a:r>
              <a:rPr lang="en-US" dirty="0" smtClean="0"/>
              <a:t> = Xl = 2pifL</a:t>
            </a:r>
          </a:p>
          <a:p>
            <a:r>
              <a:rPr lang="en-US" dirty="0" smtClean="0"/>
              <a:t>In this circuit f = 1000 and L = 1mH so Xl = 2*pi*1000*1mH = 6.28319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34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Operational Amplifiers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Operational amplifiers are used to amplify signals.  The inherently have infinite gain, so feedback is needed to limit the gain to usable levels in circuits.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28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Inverting Amplifier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6" y="1903167"/>
            <a:ext cx="8448675" cy="4343400"/>
          </a:xfrm>
        </p:spPr>
      </p:pic>
      <p:sp>
        <p:nvSpPr>
          <p:cNvPr id="5" name="TextBox 4"/>
          <p:cNvSpPr txBox="1"/>
          <p:nvPr/>
        </p:nvSpPr>
        <p:spPr>
          <a:xfrm>
            <a:off x="9175531" y="1954924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inverting amplifier circuit can be used to amplify a signal.</a:t>
            </a:r>
          </a:p>
          <a:p>
            <a:r>
              <a:rPr lang="en-US" dirty="0" smtClean="0"/>
              <a:t>The amplified signal is inverted from the original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46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Non-inverting Amplifier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05" y="1983280"/>
            <a:ext cx="8399899" cy="4351338"/>
          </a:xfrm>
        </p:spPr>
      </p:pic>
      <p:sp>
        <p:nvSpPr>
          <p:cNvPr id="5" name="TextBox 4"/>
          <p:cNvSpPr txBox="1"/>
          <p:nvPr/>
        </p:nvSpPr>
        <p:spPr>
          <a:xfrm>
            <a:off x="9438290" y="2427890"/>
            <a:ext cx="2322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non-inverting amplifier circuit does not invert the amplified signal, they will be in the same phase.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39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Differential Amplifier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9" y="2225018"/>
            <a:ext cx="7487962" cy="4351338"/>
          </a:xfrm>
        </p:spPr>
      </p:pic>
      <p:sp>
        <p:nvSpPr>
          <p:cNvPr id="7" name="TextBox 6"/>
          <p:cNvSpPr txBox="1"/>
          <p:nvPr/>
        </p:nvSpPr>
        <p:spPr>
          <a:xfrm>
            <a:off x="8366234" y="2322786"/>
            <a:ext cx="345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differential amplifier circuit amplifies the difference between the signals on its inverting and non-inverting inputs.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19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a +-</a:t>
            </a:r>
            <a:r>
              <a:rPr lang="en-US" dirty="0" smtClean="0"/>
              <a:t>9V/+-3V </a:t>
            </a:r>
            <a:r>
              <a:rPr lang="en-US" dirty="0"/>
              <a:t>Power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4 major parts to a DC power supply circuit, Transformer, Rectifier, Filter, Regulator</a:t>
            </a:r>
          </a:p>
          <a:p>
            <a:r>
              <a:rPr lang="en-US" dirty="0"/>
              <a:t>The Transformer is used to step down high voltages to the level desired</a:t>
            </a:r>
          </a:p>
          <a:p>
            <a:r>
              <a:rPr lang="en-US" dirty="0"/>
              <a:t>Rectifiers will change an ac signal to a pulsating DC signal</a:t>
            </a:r>
          </a:p>
          <a:p>
            <a:r>
              <a:rPr lang="en-US" dirty="0"/>
              <a:t>Filters will further smooth the DC signal</a:t>
            </a:r>
          </a:p>
          <a:p>
            <a:r>
              <a:rPr lang="en-US" dirty="0"/>
              <a:t>Regulators are used to ensure the circuit outputs a steady voltage or current even with potential changes to input voltage or load demand</a:t>
            </a:r>
          </a:p>
        </p:txBody>
      </p:sp>
    </p:spTree>
    <p:extLst>
      <p:ext uri="{BB962C8B-B14F-4D97-AF65-F5344CB8AC3E}">
        <p14:creationId xmlns:p14="http://schemas.microsoft.com/office/powerpoint/2010/main" val="1948350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Transformer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transformer can be used to step up or down the source ac signal.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3" y="3748088"/>
            <a:ext cx="2505075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78" y="2506399"/>
            <a:ext cx="4709948" cy="38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72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Rectifier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be using a bridge rectifier for my +-9V power supply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01294"/>
            <a:ext cx="4924425" cy="263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58" y="2857335"/>
            <a:ext cx="4780353" cy="38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90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rectifier will be used to take the pulsating DC and further convert it into a steady DC signal.</a:t>
            </a:r>
          </a:p>
          <a:p>
            <a:r>
              <a:rPr lang="en-US" dirty="0"/>
              <a:t>I’ll be using a pi filter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5" y="3476625"/>
            <a:ext cx="5153025" cy="338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78" y="3221278"/>
            <a:ext cx="4501055" cy="36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95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regulator will allow us to maintain control over the output voltage even with changes to the input or demand of the </a:t>
            </a:r>
            <a:r>
              <a:rPr lang="en-US" dirty="0" smtClean="0"/>
              <a:t>load.</a:t>
            </a:r>
          </a:p>
          <a:p>
            <a:r>
              <a:rPr lang="en-US" dirty="0" smtClean="0"/>
              <a:t>The </a:t>
            </a:r>
            <a:r>
              <a:rPr lang="en-US" dirty="0"/>
              <a:t>output voltage of the power supply will also be determined by a relationship between the </a:t>
            </a:r>
            <a:r>
              <a:rPr lang="en-US" dirty="0" err="1"/>
              <a:t>adj</a:t>
            </a:r>
            <a:r>
              <a:rPr lang="en-US" dirty="0"/>
              <a:t> and out pins on the regulator.</a:t>
            </a:r>
          </a:p>
        </p:txBody>
      </p:sp>
    </p:spTree>
    <p:extLst>
      <p:ext uri="{BB962C8B-B14F-4D97-AF65-F5344CB8AC3E}">
        <p14:creationId xmlns:p14="http://schemas.microsoft.com/office/powerpoint/2010/main" val="165752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5310"/>
            <a:ext cx="10515600" cy="15015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Capacitor Review</a:t>
            </a:r>
            <a:br>
              <a:rPr lang="en-US" dirty="0"/>
            </a:br>
            <a:r>
              <a:rPr lang="en-US" sz="2200" dirty="0"/>
              <a:t>Test caps 10 uF, 22 uF, and 47 uF with LCR meter and compare them with theoretical values and simulations in multisim.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130425"/>
            <a:ext cx="10515600" cy="4351338"/>
          </a:xfrm>
        </p:spPr>
        <p:txBody>
          <a:bodyPr/>
          <a:lstStyle/>
          <a:p>
            <a:r>
              <a:rPr lang="en-US" dirty="0"/>
              <a:t>Multisim does not have a tool to test capacitance, but using ohm’s law with capacitive reactance, we can calculate what capacitance the simulation is using.</a:t>
            </a:r>
          </a:p>
          <a:p>
            <a:r>
              <a:rPr lang="en-US" dirty="0"/>
              <a:t>Capacitive reactance = </a:t>
            </a:r>
            <a:r>
              <a:rPr lang="en-US" dirty="0" err="1"/>
              <a:t>Xc</a:t>
            </a:r>
            <a:r>
              <a:rPr lang="en-US" dirty="0"/>
              <a:t> = 1/(2pifC), Ohms law: R = V/I</a:t>
            </a:r>
          </a:p>
          <a:p>
            <a:r>
              <a:rPr lang="en-US" dirty="0"/>
              <a:t>For calculating total in parallel capacitance: CT = The sum of all caps (same as resistors in series)</a:t>
            </a:r>
          </a:p>
          <a:p>
            <a:r>
              <a:rPr lang="en-US" dirty="0"/>
              <a:t>For calculating total capacitance in series:</a:t>
            </a:r>
          </a:p>
          <a:p>
            <a:pPr marL="0" indent="0">
              <a:buNone/>
            </a:pPr>
            <a:r>
              <a:rPr lang="en-US" dirty="0"/>
              <a:t>	CT = (C1^-1+C2^-1+C3^-1+….)^-1 (same as with resistors in parallel)</a:t>
            </a:r>
          </a:p>
        </p:txBody>
      </p:sp>
    </p:spTree>
    <p:extLst>
      <p:ext uri="{BB962C8B-B14F-4D97-AF65-F5344CB8AC3E}">
        <p14:creationId xmlns:p14="http://schemas.microsoft.com/office/powerpoint/2010/main" val="2994410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Regulator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4715"/>
            <a:ext cx="6571636" cy="41547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36" y="1794094"/>
            <a:ext cx="5536281" cy="2410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36" y="4204138"/>
            <a:ext cx="5536281" cy="25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50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at the scope in the last sims you can really see how the regulator smooths out the voltage to a near perfect DC signal.</a:t>
            </a:r>
          </a:p>
          <a:p>
            <a:r>
              <a:rPr lang="en-US" dirty="0"/>
              <a:t>There was no negative regulator (LM137) in </a:t>
            </a:r>
            <a:r>
              <a:rPr lang="en-US" dirty="0" err="1"/>
              <a:t>multisim</a:t>
            </a:r>
            <a:r>
              <a:rPr lang="en-US" dirty="0"/>
              <a:t> so we had to use the component wizard to create a custom part, it seems to take longer to stabilize in the </a:t>
            </a:r>
            <a:r>
              <a:rPr lang="en-US" dirty="0" err="1"/>
              <a:t>multisim</a:t>
            </a:r>
            <a:r>
              <a:rPr lang="en-US" dirty="0"/>
              <a:t> circuit but that won’t show up in the real circuit.</a:t>
            </a:r>
          </a:p>
        </p:txBody>
      </p:sp>
    </p:spTree>
    <p:extLst>
      <p:ext uri="{BB962C8B-B14F-4D97-AF65-F5344CB8AC3E}">
        <p14:creationId xmlns:p14="http://schemas.microsoft.com/office/powerpoint/2010/main" val="1403866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+-3V Bread Board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4419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+-3V Bread Board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045178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+-3V Build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86731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+-9V Bread Board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8" y="1690688"/>
            <a:ext cx="8261423" cy="464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82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+-9V Bread Board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97" y="1690688"/>
            <a:ext cx="7906405" cy="444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08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+-9V build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74" y="1303283"/>
            <a:ext cx="9875052" cy="55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028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+-9V Build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03" y="1690688"/>
            <a:ext cx="9086193" cy="51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90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Parts List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7946"/>
              </p:ext>
            </p:extLst>
          </p:nvPr>
        </p:nvGraphicFramePr>
        <p:xfrm>
          <a:off x="3185072" y="1690691"/>
          <a:ext cx="2280307" cy="3659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0307">
                  <a:extLst>
                    <a:ext uri="{9D8B030D-6E8A-4147-A177-3AD203B41FA5}">
                      <a16:colId xmlns:a16="http://schemas.microsoft.com/office/drawing/2014/main" val="2401687577"/>
                    </a:ext>
                  </a:extLst>
                </a:gridCol>
              </a:tblGrid>
              <a:tr h="365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+-9V Power Supply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8902184"/>
                  </a:ext>
                </a:extLst>
              </a:tr>
              <a:tr h="365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Parts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6252229"/>
                  </a:ext>
                </a:extLst>
              </a:tr>
              <a:tr h="365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4-1n4007 diodes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0191958"/>
                  </a:ext>
                </a:extLst>
              </a:tr>
              <a:tr h="365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6-47uF capacitors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761838"/>
                  </a:ext>
                </a:extLst>
              </a:tr>
              <a:tr h="365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2-100ohm resistors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9977492"/>
                  </a:ext>
                </a:extLst>
              </a:tr>
              <a:tr h="365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2-10kohm resistors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2128575"/>
                  </a:ext>
                </a:extLst>
              </a:tr>
              <a:tr h="365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2-270ohm resistors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7280699"/>
                  </a:ext>
                </a:extLst>
              </a:tr>
              <a:tr h="365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2-2kpots (127t 202m)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2832737"/>
                  </a:ext>
                </a:extLst>
              </a:tr>
              <a:tr h="365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LM317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5185294"/>
                  </a:ext>
                </a:extLst>
              </a:tr>
              <a:tr h="365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LM337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539254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97100"/>
              </p:ext>
            </p:extLst>
          </p:nvPr>
        </p:nvGraphicFramePr>
        <p:xfrm>
          <a:off x="6694760" y="1690688"/>
          <a:ext cx="2234982" cy="3659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4982">
                  <a:extLst>
                    <a:ext uri="{9D8B030D-6E8A-4147-A177-3AD203B41FA5}">
                      <a16:colId xmlns:a16="http://schemas.microsoft.com/office/drawing/2014/main" val="1527343859"/>
                    </a:ext>
                  </a:extLst>
                </a:gridCol>
              </a:tblGrid>
              <a:tr h="33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+-3V Power Supply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7050867"/>
                  </a:ext>
                </a:extLst>
              </a:tr>
              <a:tr h="33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Parts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4246406"/>
                  </a:ext>
                </a:extLst>
              </a:tr>
              <a:tr h="33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4-1n4007 Diodes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8553624"/>
                  </a:ext>
                </a:extLst>
              </a:tr>
              <a:tr h="33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4-2200uF Capacitors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0563287"/>
                  </a:ext>
                </a:extLst>
              </a:tr>
              <a:tr h="33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2-47 uF Capacitors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0354290"/>
                  </a:ext>
                </a:extLst>
              </a:tr>
              <a:tr h="33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2-100ohm resistors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6938798"/>
                  </a:ext>
                </a:extLst>
              </a:tr>
              <a:tr h="33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2-270 ohm resistors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9543770"/>
                  </a:ext>
                </a:extLst>
              </a:tr>
              <a:tr h="33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2-10kohm resistors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4920218"/>
                  </a:ext>
                </a:extLst>
              </a:tr>
              <a:tr h="33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2-500ohm pots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7849306"/>
                  </a:ext>
                </a:extLst>
              </a:tr>
              <a:tr h="33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LM317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025448"/>
                  </a:ext>
                </a:extLst>
              </a:tr>
              <a:tr h="33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LM337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6376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08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 Series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210658" cy="3102029"/>
          </a:xfr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73009"/>
              </p:ext>
            </p:extLst>
          </p:nvPr>
        </p:nvGraphicFramePr>
        <p:xfrm>
          <a:off x="5382611" y="1690688"/>
          <a:ext cx="4750676" cy="2659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69">
                  <a:extLst>
                    <a:ext uri="{9D8B030D-6E8A-4147-A177-3AD203B41FA5}">
                      <a16:colId xmlns:a16="http://schemas.microsoft.com/office/drawing/2014/main" val="343705247"/>
                    </a:ext>
                  </a:extLst>
                </a:gridCol>
                <a:gridCol w="1187669">
                  <a:extLst>
                    <a:ext uri="{9D8B030D-6E8A-4147-A177-3AD203B41FA5}">
                      <a16:colId xmlns:a16="http://schemas.microsoft.com/office/drawing/2014/main" val="1148233685"/>
                    </a:ext>
                  </a:extLst>
                </a:gridCol>
                <a:gridCol w="1187669">
                  <a:extLst>
                    <a:ext uri="{9D8B030D-6E8A-4147-A177-3AD203B41FA5}">
                      <a16:colId xmlns:a16="http://schemas.microsoft.com/office/drawing/2014/main" val="3891518505"/>
                    </a:ext>
                  </a:extLst>
                </a:gridCol>
                <a:gridCol w="1187669">
                  <a:extLst>
                    <a:ext uri="{9D8B030D-6E8A-4147-A177-3AD203B41FA5}">
                      <a16:colId xmlns:a16="http://schemas.microsoft.com/office/drawing/2014/main" val="2283932831"/>
                    </a:ext>
                  </a:extLst>
                </a:gridCol>
              </a:tblGrid>
              <a:tr h="4897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Simulated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558012"/>
                  </a:ext>
                </a:extLst>
              </a:tr>
              <a:tr h="542467">
                <a:tc>
                  <a:txBody>
                    <a:bodyPr/>
                    <a:lstStyle/>
                    <a:p>
                      <a:r>
                        <a:rPr lang="en-US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8.0382</a:t>
                      </a:r>
                      <a:r>
                        <a:rPr lang="en-US" baseline="0" dirty="0"/>
                        <a:t> 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10.03 uF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155866"/>
                  </a:ext>
                </a:extLst>
              </a:tr>
              <a:tr h="542467">
                <a:tc>
                  <a:txBody>
                    <a:bodyPr/>
                    <a:lstStyle/>
                    <a:p>
                      <a:r>
                        <a:rPr lang="en-US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18.147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22.06 uF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40852"/>
                  </a:ext>
                </a:extLst>
              </a:tr>
              <a:tr h="542467">
                <a:tc>
                  <a:txBody>
                    <a:bodyPr/>
                    <a:lstStyle/>
                    <a:p>
                      <a:r>
                        <a:rPr lang="en-US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37.494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47.08 uF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67632"/>
                  </a:ext>
                </a:extLst>
              </a:tr>
              <a:tr h="542467">
                <a:tc>
                  <a:txBody>
                    <a:bodyPr/>
                    <a:lstStyle/>
                    <a:p>
                      <a:r>
                        <a:rPr lang="en-US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5.998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4.871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6.013 uF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761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08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 Parallel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1159"/>
            <a:ext cx="4290848" cy="4019587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209566"/>
              </p:ext>
            </p:extLst>
          </p:nvPr>
        </p:nvGraphicFramePr>
        <p:xfrm>
          <a:off x="5414142" y="1881159"/>
          <a:ext cx="4750676" cy="2659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69">
                  <a:extLst>
                    <a:ext uri="{9D8B030D-6E8A-4147-A177-3AD203B41FA5}">
                      <a16:colId xmlns:a16="http://schemas.microsoft.com/office/drawing/2014/main" val="343705247"/>
                    </a:ext>
                  </a:extLst>
                </a:gridCol>
                <a:gridCol w="1187669">
                  <a:extLst>
                    <a:ext uri="{9D8B030D-6E8A-4147-A177-3AD203B41FA5}">
                      <a16:colId xmlns:a16="http://schemas.microsoft.com/office/drawing/2014/main" val="1148233685"/>
                    </a:ext>
                  </a:extLst>
                </a:gridCol>
                <a:gridCol w="1187669">
                  <a:extLst>
                    <a:ext uri="{9D8B030D-6E8A-4147-A177-3AD203B41FA5}">
                      <a16:colId xmlns:a16="http://schemas.microsoft.com/office/drawing/2014/main" val="3891518505"/>
                    </a:ext>
                  </a:extLst>
                </a:gridCol>
                <a:gridCol w="1187669">
                  <a:extLst>
                    <a:ext uri="{9D8B030D-6E8A-4147-A177-3AD203B41FA5}">
                      <a16:colId xmlns:a16="http://schemas.microsoft.com/office/drawing/2014/main" val="2283932831"/>
                    </a:ext>
                  </a:extLst>
                </a:gridCol>
              </a:tblGrid>
              <a:tr h="4897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Simulated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558012"/>
                  </a:ext>
                </a:extLst>
              </a:tr>
              <a:tr h="542467">
                <a:tc>
                  <a:txBody>
                    <a:bodyPr/>
                    <a:lstStyle/>
                    <a:p>
                      <a:r>
                        <a:rPr lang="en-US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8.0382</a:t>
                      </a:r>
                      <a:r>
                        <a:rPr lang="en-US" baseline="0" dirty="0"/>
                        <a:t> 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10.03 uF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155866"/>
                  </a:ext>
                </a:extLst>
              </a:tr>
              <a:tr h="542467">
                <a:tc>
                  <a:txBody>
                    <a:bodyPr/>
                    <a:lstStyle/>
                    <a:p>
                      <a:r>
                        <a:rPr lang="en-US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18.147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22.06 uF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40852"/>
                  </a:ext>
                </a:extLst>
              </a:tr>
              <a:tr h="542467">
                <a:tc>
                  <a:txBody>
                    <a:bodyPr/>
                    <a:lstStyle/>
                    <a:p>
                      <a:r>
                        <a:rPr lang="en-US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37.494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47.08 uF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67632"/>
                  </a:ext>
                </a:extLst>
              </a:tr>
              <a:tr h="542467">
                <a:tc>
                  <a:txBody>
                    <a:bodyPr/>
                    <a:lstStyle/>
                    <a:p>
                      <a:r>
                        <a:rPr lang="en-US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63.596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79.35 uF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761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837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RC Circuit Review</a:t>
            </a:r>
            <a:br>
              <a:rPr lang="en-US" dirty="0"/>
            </a:br>
            <a:r>
              <a:rPr lang="en-US" sz="2200" dirty="0"/>
              <a:t>With caps .47 uF, 1 uF, and 2.2 uF, assemble circuit and compare to expected values and simulated values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484379"/>
              </p:ext>
            </p:extLst>
          </p:nvPr>
        </p:nvGraphicFramePr>
        <p:xfrm>
          <a:off x="3310758" y="2319611"/>
          <a:ext cx="5570484" cy="3358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621">
                  <a:extLst>
                    <a:ext uri="{9D8B030D-6E8A-4147-A177-3AD203B41FA5}">
                      <a16:colId xmlns:a16="http://schemas.microsoft.com/office/drawing/2014/main" val="4224136506"/>
                    </a:ext>
                  </a:extLst>
                </a:gridCol>
                <a:gridCol w="1392621">
                  <a:extLst>
                    <a:ext uri="{9D8B030D-6E8A-4147-A177-3AD203B41FA5}">
                      <a16:colId xmlns:a16="http://schemas.microsoft.com/office/drawing/2014/main" val="3293001519"/>
                    </a:ext>
                  </a:extLst>
                </a:gridCol>
                <a:gridCol w="1392621">
                  <a:extLst>
                    <a:ext uri="{9D8B030D-6E8A-4147-A177-3AD203B41FA5}">
                      <a16:colId xmlns:a16="http://schemas.microsoft.com/office/drawing/2014/main" val="3679180426"/>
                    </a:ext>
                  </a:extLst>
                </a:gridCol>
                <a:gridCol w="1392621">
                  <a:extLst>
                    <a:ext uri="{9D8B030D-6E8A-4147-A177-3AD203B41FA5}">
                      <a16:colId xmlns:a16="http://schemas.microsoft.com/office/drawing/2014/main" val="804139309"/>
                    </a:ext>
                  </a:extLst>
                </a:gridCol>
              </a:tblGrid>
              <a:tr h="539794">
                <a:tc>
                  <a:txBody>
                    <a:bodyPr/>
                    <a:lstStyle/>
                    <a:p>
                      <a:r>
                        <a:rPr lang="en-US" dirty="0"/>
                        <a:t>Out of Circuit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Simulated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70467"/>
                  </a:ext>
                </a:extLst>
              </a:tr>
              <a:tr h="679603">
                <a:tc>
                  <a:txBody>
                    <a:bodyPr/>
                    <a:lstStyle/>
                    <a:p>
                      <a:r>
                        <a:rPr lang="en-US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.47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.432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.471 </a:t>
                      </a:r>
                      <a:r>
                        <a:rPr lang="en-US" dirty="0" err="1"/>
                        <a:t>uF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376851"/>
                  </a:ext>
                </a:extLst>
              </a:tr>
              <a:tr h="679603">
                <a:tc>
                  <a:txBody>
                    <a:bodyPr/>
                    <a:lstStyle/>
                    <a:p>
                      <a:r>
                        <a:rPr lang="en-US" dirty="0"/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.812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1.004 </a:t>
                      </a:r>
                      <a:r>
                        <a:rPr lang="en-US" dirty="0" err="1"/>
                        <a:t>uF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218288"/>
                  </a:ext>
                </a:extLst>
              </a:tr>
              <a:tr h="679603">
                <a:tc>
                  <a:txBody>
                    <a:bodyPr/>
                    <a:lstStyle/>
                    <a:p>
                      <a:r>
                        <a:rPr lang="en-US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2.035 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2.206 </a:t>
                      </a:r>
                      <a:r>
                        <a:rPr lang="en-US" dirty="0" err="1"/>
                        <a:t>uF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407422"/>
                  </a:ext>
                </a:extLst>
              </a:tr>
              <a:tr h="679603">
                <a:tc>
                  <a:txBody>
                    <a:bodyPr/>
                    <a:lstStyle/>
                    <a:p>
                      <a:r>
                        <a:rPr lang="en-US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1k ohms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.998 ohms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1k ohm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380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35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Test results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676573"/>
              </p:ext>
            </p:extLst>
          </p:nvPr>
        </p:nvGraphicFramePr>
        <p:xfrm>
          <a:off x="112985" y="1948203"/>
          <a:ext cx="6109138" cy="479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734">
                  <a:extLst>
                    <a:ext uri="{9D8B030D-6E8A-4147-A177-3AD203B41FA5}">
                      <a16:colId xmlns:a16="http://schemas.microsoft.com/office/drawing/2014/main" val="4112127194"/>
                    </a:ext>
                  </a:extLst>
                </a:gridCol>
                <a:gridCol w="872734">
                  <a:extLst>
                    <a:ext uri="{9D8B030D-6E8A-4147-A177-3AD203B41FA5}">
                      <a16:colId xmlns:a16="http://schemas.microsoft.com/office/drawing/2014/main" val="1306386129"/>
                    </a:ext>
                  </a:extLst>
                </a:gridCol>
                <a:gridCol w="872734">
                  <a:extLst>
                    <a:ext uri="{9D8B030D-6E8A-4147-A177-3AD203B41FA5}">
                      <a16:colId xmlns:a16="http://schemas.microsoft.com/office/drawing/2014/main" val="1377843179"/>
                    </a:ext>
                  </a:extLst>
                </a:gridCol>
                <a:gridCol w="872734">
                  <a:extLst>
                    <a:ext uri="{9D8B030D-6E8A-4147-A177-3AD203B41FA5}">
                      <a16:colId xmlns:a16="http://schemas.microsoft.com/office/drawing/2014/main" val="3864143329"/>
                    </a:ext>
                  </a:extLst>
                </a:gridCol>
                <a:gridCol w="872734">
                  <a:extLst>
                    <a:ext uri="{9D8B030D-6E8A-4147-A177-3AD203B41FA5}">
                      <a16:colId xmlns:a16="http://schemas.microsoft.com/office/drawing/2014/main" val="3675631297"/>
                    </a:ext>
                  </a:extLst>
                </a:gridCol>
                <a:gridCol w="872734">
                  <a:extLst>
                    <a:ext uri="{9D8B030D-6E8A-4147-A177-3AD203B41FA5}">
                      <a16:colId xmlns:a16="http://schemas.microsoft.com/office/drawing/2014/main" val="1306776150"/>
                    </a:ext>
                  </a:extLst>
                </a:gridCol>
                <a:gridCol w="872734">
                  <a:extLst>
                    <a:ext uri="{9D8B030D-6E8A-4147-A177-3AD203B41FA5}">
                      <a16:colId xmlns:a16="http://schemas.microsoft.com/office/drawing/2014/main" val="2730821959"/>
                    </a:ext>
                  </a:extLst>
                </a:gridCol>
              </a:tblGrid>
              <a:tr h="558759"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94797"/>
                  </a:ext>
                </a:extLst>
              </a:tr>
              <a:tr h="558759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1.04mV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1.04mV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1.04V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294524"/>
                  </a:ext>
                </a:extLst>
              </a:tr>
              <a:tr h="558759"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1.04mV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984mV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992mV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830mV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848mV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636886"/>
                  </a:ext>
                </a:extLst>
              </a:tr>
              <a:tr h="558759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1.04mV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1.01V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892mV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896mV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621mV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632mV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80654"/>
                  </a:ext>
                </a:extLst>
              </a:tr>
              <a:tr h="558759"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872mV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864mV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645mV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632mV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355mV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376mV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524986"/>
                  </a:ext>
                </a:extLst>
              </a:tr>
              <a:tr h="558759"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786mV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752mV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496mV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245mV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264mV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1482"/>
                  </a:ext>
                </a:extLst>
              </a:tr>
              <a:tr h="558759"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697mV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648mV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404mV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392mV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26073"/>
                  </a:ext>
                </a:extLst>
              </a:tr>
              <a:tr h="558759"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601mV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568mV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354mV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336mV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937293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702247"/>
              </p:ext>
            </p:extLst>
          </p:nvPr>
        </p:nvGraphicFramePr>
        <p:xfrm>
          <a:off x="6222123" y="1948203"/>
          <a:ext cx="5969880" cy="4551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840">
                  <a:extLst>
                    <a:ext uri="{9D8B030D-6E8A-4147-A177-3AD203B41FA5}">
                      <a16:colId xmlns:a16="http://schemas.microsoft.com/office/drawing/2014/main" val="4112127194"/>
                    </a:ext>
                  </a:extLst>
                </a:gridCol>
                <a:gridCol w="852840">
                  <a:extLst>
                    <a:ext uri="{9D8B030D-6E8A-4147-A177-3AD203B41FA5}">
                      <a16:colId xmlns:a16="http://schemas.microsoft.com/office/drawing/2014/main" val="1306386129"/>
                    </a:ext>
                  </a:extLst>
                </a:gridCol>
                <a:gridCol w="852840">
                  <a:extLst>
                    <a:ext uri="{9D8B030D-6E8A-4147-A177-3AD203B41FA5}">
                      <a16:colId xmlns:a16="http://schemas.microsoft.com/office/drawing/2014/main" val="1377843179"/>
                    </a:ext>
                  </a:extLst>
                </a:gridCol>
                <a:gridCol w="852840">
                  <a:extLst>
                    <a:ext uri="{9D8B030D-6E8A-4147-A177-3AD203B41FA5}">
                      <a16:colId xmlns:a16="http://schemas.microsoft.com/office/drawing/2014/main" val="3864143329"/>
                    </a:ext>
                  </a:extLst>
                </a:gridCol>
                <a:gridCol w="852840">
                  <a:extLst>
                    <a:ext uri="{9D8B030D-6E8A-4147-A177-3AD203B41FA5}">
                      <a16:colId xmlns:a16="http://schemas.microsoft.com/office/drawing/2014/main" val="3675631297"/>
                    </a:ext>
                  </a:extLst>
                </a:gridCol>
                <a:gridCol w="852840">
                  <a:extLst>
                    <a:ext uri="{9D8B030D-6E8A-4147-A177-3AD203B41FA5}">
                      <a16:colId xmlns:a16="http://schemas.microsoft.com/office/drawing/2014/main" val="1306776150"/>
                    </a:ext>
                  </a:extLst>
                </a:gridCol>
                <a:gridCol w="852840">
                  <a:extLst>
                    <a:ext uri="{9D8B030D-6E8A-4147-A177-3AD203B41FA5}">
                      <a16:colId xmlns:a16="http://schemas.microsoft.com/office/drawing/2014/main" val="2730821959"/>
                    </a:ext>
                  </a:extLst>
                </a:gridCol>
              </a:tblGrid>
              <a:tr h="558759"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94797"/>
                  </a:ext>
                </a:extLst>
              </a:tr>
              <a:tr h="558759">
                <a:tc>
                  <a:txBody>
                    <a:bodyPr/>
                    <a:lstStyle/>
                    <a:p>
                      <a:r>
                        <a:rPr lang="en-US" dirty="0"/>
                        <a:t>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375mV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368mV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221mV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294524"/>
                  </a:ext>
                </a:extLst>
              </a:tr>
              <a:tr h="558759">
                <a:tc>
                  <a:txBody>
                    <a:bodyPr/>
                    <a:lstStyle/>
                    <a:p>
                      <a:r>
                        <a:rPr lang="en-US" dirty="0"/>
                        <a:t>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214mV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636886"/>
                  </a:ext>
                </a:extLst>
              </a:tr>
              <a:tr h="558759">
                <a:tc>
                  <a:txBody>
                    <a:bodyPr/>
                    <a:lstStyle/>
                    <a:p>
                      <a:r>
                        <a:rPr lang="en-US" dirty="0"/>
                        <a:t>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147mV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80654"/>
                  </a:ext>
                </a:extLst>
              </a:tr>
              <a:tr h="558759">
                <a:tc>
                  <a:txBody>
                    <a:bodyPr/>
                    <a:lstStyle/>
                    <a:p>
                      <a:r>
                        <a:rPr lang="en-US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524986"/>
                  </a:ext>
                </a:extLst>
              </a:tr>
              <a:tr h="558759">
                <a:tc>
                  <a:txBody>
                    <a:bodyPr/>
                    <a:lstStyle/>
                    <a:p>
                      <a:r>
                        <a:rPr lang="en-US" dirty="0"/>
                        <a:t>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1482"/>
                  </a:ext>
                </a:extLst>
              </a:tr>
              <a:tr h="558759">
                <a:tc>
                  <a:txBody>
                    <a:bodyPr/>
                    <a:lstStyle/>
                    <a:p>
                      <a:r>
                        <a:rPr lang="en-US" dirty="0"/>
                        <a:t>7.5k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726073"/>
                  </a:ext>
                </a:extLst>
              </a:tr>
              <a:tr h="558759">
                <a:tc>
                  <a:txBody>
                    <a:bodyPr/>
                    <a:lstStyle/>
                    <a:p>
                      <a:r>
                        <a:rPr lang="en-US" dirty="0"/>
                        <a:t>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93729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56634" y="843240"/>
            <a:ext cx="282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Voltage is 1.04V </a:t>
            </a:r>
            <a:r>
              <a:rPr lang="en-US" dirty="0" err="1"/>
              <a:t>pk-pk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38747"/>
              </p:ext>
            </p:extLst>
          </p:nvPr>
        </p:nvGraphicFramePr>
        <p:xfrm>
          <a:off x="959946" y="1453685"/>
          <a:ext cx="1699172" cy="417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72">
                  <a:extLst>
                    <a:ext uri="{9D8B030D-6E8A-4147-A177-3AD203B41FA5}">
                      <a16:colId xmlns:a16="http://schemas.microsoft.com/office/drawing/2014/main" val="3836141980"/>
                    </a:ext>
                  </a:extLst>
                </a:gridCol>
              </a:tblGrid>
              <a:tr h="4171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C1 = .47 </a:t>
                      </a:r>
                      <a:r>
                        <a:rPr lang="en-US" dirty="0" err="1"/>
                        <a:t>uF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75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881597"/>
              </p:ext>
            </p:extLst>
          </p:nvPr>
        </p:nvGraphicFramePr>
        <p:xfrm>
          <a:off x="2659118" y="1453684"/>
          <a:ext cx="1699172" cy="417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72">
                  <a:extLst>
                    <a:ext uri="{9D8B030D-6E8A-4147-A177-3AD203B41FA5}">
                      <a16:colId xmlns:a16="http://schemas.microsoft.com/office/drawing/2014/main" val="3836141980"/>
                    </a:ext>
                  </a:extLst>
                </a:gridCol>
              </a:tblGrid>
              <a:tr h="4171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C2 = 1 </a:t>
                      </a:r>
                      <a:r>
                        <a:rPr lang="en-US" dirty="0" err="1"/>
                        <a:t>uF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75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054313"/>
              </p:ext>
            </p:extLst>
          </p:nvPr>
        </p:nvGraphicFramePr>
        <p:xfrm>
          <a:off x="4358290" y="1453683"/>
          <a:ext cx="1699172" cy="417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72">
                  <a:extLst>
                    <a:ext uri="{9D8B030D-6E8A-4147-A177-3AD203B41FA5}">
                      <a16:colId xmlns:a16="http://schemas.microsoft.com/office/drawing/2014/main" val="3836141980"/>
                    </a:ext>
                  </a:extLst>
                </a:gridCol>
              </a:tblGrid>
              <a:tr h="417155">
                <a:tc>
                  <a:txBody>
                    <a:bodyPr/>
                    <a:lstStyle/>
                    <a:p>
                      <a:r>
                        <a:rPr lang="en-US" dirty="0"/>
                        <a:t>C3 = 2.2 </a:t>
                      </a:r>
                      <a:r>
                        <a:rPr lang="en-US" dirty="0" err="1"/>
                        <a:t>uF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75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144410"/>
              </p:ext>
            </p:extLst>
          </p:nvPr>
        </p:nvGraphicFramePr>
        <p:xfrm>
          <a:off x="7028794" y="1474703"/>
          <a:ext cx="1699172" cy="417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72">
                  <a:extLst>
                    <a:ext uri="{9D8B030D-6E8A-4147-A177-3AD203B41FA5}">
                      <a16:colId xmlns:a16="http://schemas.microsoft.com/office/drawing/2014/main" val="3836141980"/>
                    </a:ext>
                  </a:extLst>
                </a:gridCol>
              </a:tblGrid>
              <a:tr h="4171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C1 = .47 </a:t>
                      </a:r>
                      <a:r>
                        <a:rPr lang="en-US" dirty="0" err="1"/>
                        <a:t>uF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75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963165"/>
              </p:ext>
            </p:extLst>
          </p:nvPr>
        </p:nvGraphicFramePr>
        <p:xfrm>
          <a:off x="8727966" y="1470087"/>
          <a:ext cx="1699172" cy="417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72">
                  <a:extLst>
                    <a:ext uri="{9D8B030D-6E8A-4147-A177-3AD203B41FA5}">
                      <a16:colId xmlns:a16="http://schemas.microsoft.com/office/drawing/2014/main" val="3836141980"/>
                    </a:ext>
                  </a:extLst>
                </a:gridCol>
              </a:tblGrid>
              <a:tr h="417155">
                <a:tc>
                  <a:txBody>
                    <a:bodyPr/>
                    <a:lstStyle/>
                    <a:p>
                      <a:r>
                        <a:rPr lang="en-US" dirty="0"/>
                        <a:t>C2 = 1 </a:t>
                      </a:r>
                      <a:r>
                        <a:rPr lang="en-US" dirty="0" err="1"/>
                        <a:t>uF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75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354336"/>
              </p:ext>
            </p:extLst>
          </p:nvPr>
        </p:nvGraphicFramePr>
        <p:xfrm>
          <a:off x="10427138" y="1472395"/>
          <a:ext cx="1699172" cy="417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72">
                  <a:extLst>
                    <a:ext uri="{9D8B030D-6E8A-4147-A177-3AD203B41FA5}">
                      <a16:colId xmlns:a16="http://schemas.microsoft.com/office/drawing/2014/main" val="3836141980"/>
                    </a:ext>
                  </a:extLst>
                </a:gridCol>
              </a:tblGrid>
              <a:tr h="4171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C3 = 2.2 </a:t>
                      </a:r>
                      <a:r>
                        <a:rPr lang="en-US" dirty="0" err="1"/>
                        <a:t>uF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75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68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Inductor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7975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Test inductors of 1mH, 2.2mH and 4.7mH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5421" y="2343807"/>
            <a:ext cx="109097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Multisim does not have a tool to test inductance, but using ohm’s law with inductive reactance, we can calculate what inductance the simulation is using.</a:t>
            </a:r>
          </a:p>
          <a:p>
            <a:endParaRPr lang="en-US" sz="2400" dirty="0"/>
          </a:p>
          <a:p>
            <a:r>
              <a:rPr lang="en-US" sz="2400" dirty="0"/>
              <a:t>Inductive reactance = Xl = 2pifH,  Ohms law: R=V/I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92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1746</Words>
  <Application>Microsoft Office PowerPoint</Application>
  <PresentationFormat>Widescreen</PresentationFormat>
  <Paragraphs>351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EECT 211 Lab Notebook</vt:lpstr>
      <vt:lpstr>Resistance Review</vt:lpstr>
      <vt:lpstr>VA=2.5 x original (.345V)</vt:lpstr>
      <vt:lpstr>Capacitor Review Test caps 10 uF, 22 uF, and 47 uF with LCR meter and compare them with theoretical values and simulations in multisim. </vt:lpstr>
      <vt:lpstr>In Series</vt:lpstr>
      <vt:lpstr>In Parallel</vt:lpstr>
      <vt:lpstr>RC Circuit Review With caps .47 uF, 1 uF, and 2.2 uF, assemble circuit and compare to expected values and simulated values</vt:lpstr>
      <vt:lpstr>Test results</vt:lpstr>
      <vt:lpstr>Inductor Review</vt:lpstr>
      <vt:lpstr>Series Inductance</vt:lpstr>
      <vt:lpstr>Inductance in Parallel</vt:lpstr>
      <vt:lpstr>Test Results</vt:lpstr>
      <vt:lpstr>7 Basic Questions</vt:lpstr>
      <vt:lpstr>7 Basic Questions</vt:lpstr>
      <vt:lpstr>1: Resistors</vt:lpstr>
      <vt:lpstr>1: Resistors</vt:lpstr>
      <vt:lpstr>2 Resistor Network</vt:lpstr>
      <vt:lpstr>2 Resistor Network</vt:lpstr>
      <vt:lpstr>3: Thevenin Resistance and Voltage</vt:lpstr>
      <vt:lpstr>3: Thevenin Voltage</vt:lpstr>
      <vt:lpstr>3: Thevenin Resistance</vt:lpstr>
      <vt:lpstr>3: Thevenin Circuit</vt:lpstr>
      <vt:lpstr>4: Capacitors</vt:lpstr>
      <vt:lpstr>4: Capacitors</vt:lpstr>
      <vt:lpstr>5: Inductors</vt:lpstr>
      <vt:lpstr>5: Inductors</vt:lpstr>
      <vt:lpstr>6: Capacitor Time Constant</vt:lpstr>
      <vt:lpstr>6: Capacitive Reactance</vt:lpstr>
      <vt:lpstr>7: Inductor Time Constant</vt:lpstr>
      <vt:lpstr>7: Inductive Reactance</vt:lpstr>
      <vt:lpstr>Operational Amplifiers</vt:lpstr>
      <vt:lpstr>Inverting Amplifier</vt:lpstr>
      <vt:lpstr>Non-inverting Amplifier</vt:lpstr>
      <vt:lpstr>Differential Amplifier</vt:lpstr>
      <vt:lpstr>Creating a +-9V/+-3V Power Supply</vt:lpstr>
      <vt:lpstr>Transformer</vt:lpstr>
      <vt:lpstr>Rectifier</vt:lpstr>
      <vt:lpstr>Filter</vt:lpstr>
      <vt:lpstr>Regulator</vt:lpstr>
      <vt:lpstr>Regulator</vt:lpstr>
      <vt:lpstr>Regulator</vt:lpstr>
      <vt:lpstr>+-3V Bread Board</vt:lpstr>
      <vt:lpstr>+-3V Bread Board</vt:lpstr>
      <vt:lpstr>+-3V Build</vt:lpstr>
      <vt:lpstr>+-9V Bread Board</vt:lpstr>
      <vt:lpstr>+-9V Bread Board</vt:lpstr>
      <vt:lpstr>+-9V build</vt:lpstr>
      <vt:lpstr>+-9V Build</vt:lpstr>
      <vt:lpstr>Parts List</vt:lpstr>
    </vt:vector>
  </TitlesOfParts>
  <Company>Ivy Tech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 Bazile</dc:creator>
  <cp:lastModifiedBy>Lucas  Bazile</cp:lastModifiedBy>
  <cp:revision>70</cp:revision>
  <dcterms:created xsi:type="dcterms:W3CDTF">2018-02-22T22:06:23Z</dcterms:created>
  <dcterms:modified xsi:type="dcterms:W3CDTF">2018-05-11T23:44:37Z</dcterms:modified>
</cp:coreProperties>
</file>