
<file path=[Content_Types].xml><?xml version="1.0" encoding="utf-8"?>
<Types xmlns="http://schemas.openxmlformats.org/package/2006/content-types">
  <Default Extension="3gp" ContentType="video/3gpp"/>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71"/>
  </p:notesMasterIdLst>
  <p:sldIdLst>
    <p:sldId id="256" r:id="rId2"/>
    <p:sldId id="257" r:id="rId3"/>
    <p:sldId id="263" r:id="rId4"/>
    <p:sldId id="264" r:id="rId5"/>
    <p:sldId id="278" r:id="rId6"/>
    <p:sldId id="279" r:id="rId7"/>
    <p:sldId id="265" r:id="rId8"/>
    <p:sldId id="266" r:id="rId9"/>
    <p:sldId id="258" r:id="rId10"/>
    <p:sldId id="267" r:id="rId11"/>
    <p:sldId id="268" r:id="rId12"/>
    <p:sldId id="293" r:id="rId13"/>
    <p:sldId id="284" r:id="rId14"/>
    <p:sldId id="269" r:id="rId15"/>
    <p:sldId id="259" r:id="rId16"/>
    <p:sldId id="270" r:id="rId17"/>
    <p:sldId id="271" r:id="rId18"/>
    <p:sldId id="282" r:id="rId19"/>
    <p:sldId id="272" r:id="rId20"/>
    <p:sldId id="260" r:id="rId21"/>
    <p:sldId id="289" r:id="rId22"/>
    <p:sldId id="290" r:id="rId23"/>
    <p:sldId id="291" r:id="rId24"/>
    <p:sldId id="292" r:id="rId25"/>
    <p:sldId id="294" r:id="rId26"/>
    <p:sldId id="295" r:id="rId27"/>
    <p:sldId id="296" r:id="rId28"/>
    <p:sldId id="297" r:id="rId29"/>
    <p:sldId id="298" r:id="rId30"/>
    <p:sldId id="299" r:id="rId31"/>
    <p:sldId id="261" r:id="rId32"/>
    <p:sldId id="274" r:id="rId33"/>
    <p:sldId id="277" r:id="rId34"/>
    <p:sldId id="273" r:id="rId35"/>
    <p:sldId id="285" r:id="rId36"/>
    <p:sldId id="275" r:id="rId37"/>
    <p:sldId id="262" r:id="rId38"/>
    <p:sldId id="288" r:id="rId39"/>
    <p:sldId id="276" r:id="rId40"/>
    <p:sldId id="286" r:id="rId41"/>
    <p:sldId id="287" r:id="rId42"/>
    <p:sldId id="300" r:id="rId43"/>
    <p:sldId id="301" r:id="rId44"/>
    <p:sldId id="302" r:id="rId45"/>
    <p:sldId id="303" r:id="rId46"/>
    <p:sldId id="304" r:id="rId47"/>
    <p:sldId id="305" r:id="rId48"/>
    <p:sldId id="326" r:id="rId49"/>
    <p:sldId id="307" r:id="rId50"/>
    <p:sldId id="308" r:id="rId51"/>
    <p:sldId id="309" r:id="rId52"/>
    <p:sldId id="310" r:id="rId53"/>
    <p:sldId id="313" r:id="rId54"/>
    <p:sldId id="311" r:id="rId55"/>
    <p:sldId id="328" r:id="rId56"/>
    <p:sldId id="329" r:id="rId57"/>
    <p:sldId id="327"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3" autoAdjust="0"/>
    <p:restoredTop sz="94660"/>
  </p:normalViewPr>
  <p:slideViewPr>
    <p:cSldViewPr snapToGrid="0">
      <p:cViewPr varScale="1">
        <p:scale>
          <a:sx n="95" d="100"/>
          <a:sy n="95" d="100"/>
        </p:scale>
        <p:origin x="10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7B22A-92CB-4BCB-9A03-EA56BB018E31}"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11145-8E43-456D-A3D8-FEE7FBB3505C}" type="slidenum">
              <a:rPr lang="en-US" smtClean="0"/>
              <a:t>‹#›</a:t>
            </a:fld>
            <a:endParaRPr lang="en-US"/>
          </a:p>
        </p:txBody>
      </p:sp>
    </p:spTree>
    <p:extLst>
      <p:ext uri="{BB962C8B-B14F-4D97-AF65-F5344CB8AC3E}">
        <p14:creationId xmlns:p14="http://schemas.microsoft.com/office/powerpoint/2010/main" val="318343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2548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8617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4197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798821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91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1161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597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799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t>1/31/2020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73269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443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430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9533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033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79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3356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454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025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1/31/2020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1524503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JPG"/><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oleObject" Target="../embeddings/oleObject5.bin"/><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video" Target="../media/media1.3gp"/><Relationship Id="rId7" Type="http://schemas.openxmlformats.org/officeDocument/2006/relationships/image" Target="../media/image48.emf"/><Relationship Id="rId2" Type="http://schemas.microsoft.com/office/2007/relationships/media" Target="../media/media1.3gp"/><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9.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0.jpg"/><Relationship Id="rId4" Type="http://schemas.openxmlformats.org/officeDocument/2006/relationships/image" Target="../media/image59.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hyperlink" Target="https://mail.google.com/mail/u/0?ui=2&amp;ik=14488c3a97&amp;attid=0.0&amp;permmsgid=msg-f:1619054317321215735&amp;th=16780952cffe5ef7&amp;view=att&amp;disp=saf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2000"/>
                <a:satMod val="150000"/>
                <a:lumMod val="15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14894" y="1122363"/>
            <a:ext cx="3156229" cy="2387600"/>
          </a:xfrm>
        </p:spPr>
        <p:txBody>
          <a:bodyPr>
            <a:normAutofit/>
          </a:bodyPr>
          <a:lstStyle/>
          <a:p>
            <a:r>
              <a:rPr lang="en-US" sz="4100"/>
              <a:t>Lab Notebook for EECT 121</a:t>
            </a:r>
          </a:p>
        </p:txBody>
      </p:sp>
      <p:sp>
        <p:nvSpPr>
          <p:cNvPr id="3" name="Subtitle 2"/>
          <p:cNvSpPr>
            <a:spLocks noGrp="1"/>
          </p:cNvSpPr>
          <p:nvPr>
            <p:ph type="subTitle" idx="1"/>
          </p:nvPr>
        </p:nvSpPr>
        <p:spPr>
          <a:xfrm>
            <a:off x="7886319" y="3602038"/>
            <a:ext cx="3184804" cy="1655762"/>
          </a:xfrm>
        </p:spPr>
        <p:txBody>
          <a:bodyPr>
            <a:normAutofit/>
          </a:bodyPr>
          <a:lstStyle/>
          <a:p>
            <a:pPr>
              <a:lnSpc>
                <a:spcPct val="110000"/>
              </a:lnSpc>
            </a:pPr>
            <a:r>
              <a:rPr lang="en-US" sz="1700" dirty="0"/>
              <a:t>By: Seth wills</a:t>
            </a:r>
          </a:p>
          <a:p>
            <a:pPr>
              <a:lnSpc>
                <a:spcPct val="110000"/>
              </a:lnSpc>
            </a:pPr>
            <a:r>
              <a:rPr lang="en-US" sz="1700" dirty="0"/>
              <a:t>Lab Partner Were Jarred Clark, Donald Stanley and Alex Drummond Beside the +/- 9 Volt Power Supply </a:t>
            </a:r>
          </a:p>
          <a:p>
            <a:pPr>
              <a:lnSpc>
                <a:spcPct val="110000"/>
              </a:lnSpc>
            </a:pPr>
            <a:endParaRPr lang="en-US" sz="1700" dirty="0"/>
          </a:p>
        </p:txBody>
      </p:sp>
      <p:pic>
        <p:nvPicPr>
          <p:cNvPr id="4098" name="Picture 2" descr="Image result for electronics circuit"/>
          <p:cNvPicPr>
            <a:picLocks noChangeAspect="1" noChangeArrowheads="1"/>
          </p:cNvPicPr>
          <p:nvPr/>
        </p:nvPicPr>
        <p:blipFill rotWithShape="1">
          <a:blip r:embed="rId3">
            <a:extLst>
              <a:ext uri="{28A0092B-C50C-407E-A947-70E740481C1C}">
                <a14:useLocalDpi xmlns:a14="http://schemas.microsoft.com/office/drawing/2010/main" val="0"/>
              </a:ext>
            </a:extLst>
          </a:blip>
          <a:srcRect l="4674" r="4674"/>
          <a:stretch/>
        </p:blipFill>
        <p:spPr bwMode="auto">
          <a:xfrm>
            <a:off x="-5597" y="10"/>
            <a:ext cx="755854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Part 2</a:t>
            </a:r>
          </a:p>
        </p:txBody>
      </p:sp>
      <p:pic>
        <p:nvPicPr>
          <p:cNvPr id="4" name="Content Placeholder 3"/>
          <p:cNvPicPr>
            <a:picLocks noGrp="1" noChangeAspect="1"/>
          </p:cNvPicPr>
          <p:nvPr>
            <p:ph idx="1"/>
          </p:nvPr>
        </p:nvPicPr>
        <p:blipFill>
          <a:blip r:embed="rId2"/>
          <a:stretch>
            <a:fillRect/>
          </a:stretch>
        </p:blipFill>
        <p:spPr>
          <a:xfrm>
            <a:off x="1141413" y="2097088"/>
            <a:ext cx="4891526" cy="4230140"/>
          </a:xfrm>
          <a:prstGeom prst="rect">
            <a:avLst/>
          </a:prstGeom>
        </p:spPr>
      </p:pic>
      <p:sp>
        <p:nvSpPr>
          <p:cNvPr id="5" name="TextBox 4"/>
          <p:cNvSpPr txBox="1"/>
          <p:nvPr/>
        </p:nvSpPr>
        <p:spPr>
          <a:xfrm>
            <a:off x="6274676" y="2097088"/>
            <a:ext cx="5402317" cy="1477328"/>
          </a:xfrm>
          <a:prstGeom prst="rect">
            <a:avLst/>
          </a:prstGeom>
          <a:noFill/>
        </p:spPr>
        <p:txBody>
          <a:bodyPr wrap="square" rtlCol="0">
            <a:spAutoFit/>
          </a:bodyPr>
          <a:lstStyle/>
          <a:p>
            <a:r>
              <a:rPr lang="en-US" dirty="0"/>
              <a:t>This is the simulation of the three LEDs that we tested. The color were red, green, and yellow. We used 3 different resistors for each LED. For the red led we used 560 ohms, for the yellow led we used the 680 ohm resistors and for the green led we used the 330 ohm resistor. </a:t>
            </a:r>
          </a:p>
        </p:txBody>
      </p:sp>
    </p:spTree>
    <p:extLst>
      <p:ext uri="{BB962C8B-B14F-4D97-AF65-F5344CB8AC3E}">
        <p14:creationId xmlns:p14="http://schemas.microsoft.com/office/powerpoint/2010/main" val="3588909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95882"/>
            <a:ext cx="9116684" cy="1084158"/>
          </a:xfrm>
        </p:spPr>
        <p:txBody>
          <a:bodyPr/>
          <a:lstStyle/>
          <a:p>
            <a:r>
              <a:rPr lang="en-US" dirty="0"/>
              <a:t>Lab 2: Part 3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38323" y="488512"/>
            <a:ext cx="4552508" cy="515203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30580" y="548291"/>
            <a:ext cx="4554481" cy="5034452"/>
          </a:xfrm>
          <a:prstGeom prst="rect">
            <a:avLst/>
          </a:prstGeom>
        </p:spPr>
      </p:pic>
      <p:sp>
        <p:nvSpPr>
          <p:cNvPr id="3" name="TextBox 2"/>
          <p:cNvSpPr txBox="1"/>
          <p:nvPr/>
        </p:nvSpPr>
        <p:spPr>
          <a:xfrm>
            <a:off x="1156144" y="5340786"/>
            <a:ext cx="4939856" cy="369332"/>
          </a:xfrm>
          <a:prstGeom prst="rect">
            <a:avLst/>
          </a:prstGeom>
          <a:noFill/>
        </p:spPr>
        <p:txBody>
          <a:bodyPr wrap="square" rtlCol="0">
            <a:spAutoFit/>
          </a:bodyPr>
          <a:lstStyle/>
          <a:p>
            <a:r>
              <a:rPr lang="en-US" dirty="0"/>
              <a:t>circuit set up</a:t>
            </a:r>
          </a:p>
        </p:txBody>
      </p:sp>
      <p:sp>
        <p:nvSpPr>
          <p:cNvPr id="5" name="TextBox 4"/>
          <p:cNvSpPr txBox="1"/>
          <p:nvPr/>
        </p:nvSpPr>
        <p:spPr>
          <a:xfrm>
            <a:off x="6829939" y="5506138"/>
            <a:ext cx="4395107" cy="369332"/>
          </a:xfrm>
          <a:prstGeom prst="rect">
            <a:avLst/>
          </a:prstGeom>
          <a:noFill/>
        </p:spPr>
        <p:txBody>
          <a:bodyPr wrap="square" rtlCol="0">
            <a:spAutoFit/>
          </a:bodyPr>
          <a:lstStyle/>
          <a:p>
            <a:r>
              <a:rPr lang="en-US" dirty="0"/>
              <a:t>Voltage before going to the LED</a:t>
            </a:r>
          </a:p>
        </p:txBody>
      </p:sp>
    </p:spTree>
    <p:extLst>
      <p:ext uri="{BB962C8B-B14F-4D97-AF65-F5344CB8AC3E}">
        <p14:creationId xmlns:p14="http://schemas.microsoft.com/office/powerpoint/2010/main" val="244489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019" y="-85675"/>
            <a:ext cx="9484547" cy="1042116"/>
          </a:xfrm>
        </p:spPr>
        <p:txBody>
          <a:bodyPr/>
          <a:lstStyle/>
          <a:p>
            <a:r>
              <a:rPr lang="en-US" dirty="0"/>
              <a:t>Lab 2: Part 4</a:t>
            </a:r>
          </a:p>
        </p:txBody>
      </p:sp>
      <p:sp>
        <p:nvSpPr>
          <p:cNvPr id="6" name="TextBox 5"/>
          <p:cNvSpPr txBox="1"/>
          <p:nvPr/>
        </p:nvSpPr>
        <p:spPr>
          <a:xfrm>
            <a:off x="1077947" y="5605333"/>
            <a:ext cx="1380891" cy="369332"/>
          </a:xfrm>
          <a:prstGeom prst="rect">
            <a:avLst/>
          </a:prstGeom>
          <a:noFill/>
        </p:spPr>
        <p:txBody>
          <a:bodyPr wrap="none" rtlCol="0">
            <a:spAutoFit/>
          </a:bodyPr>
          <a:lstStyle/>
          <a:p>
            <a:r>
              <a:rPr lang="en-US" dirty="0"/>
              <a:t>Input voltage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646" y="1051034"/>
            <a:ext cx="2881432" cy="395520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876" y="1051032"/>
            <a:ext cx="2944544" cy="3955209"/>
          </a:xfrm>
          <a:prstGeom prst="rect">
            <a:avLst/>
          </a:prstGeom>
        </p:spPr>
      </p:pic>
      <p:sp>
        <p:nvSpPr>
          <p:cNvPr id="9" name="TextBox 8"/>
          <p:cNvSpPr txBox="1"/>
          <p:nvPr/>
        </p:nvSpPr>
        <p:spPr>
          <a:xfrm>
            <a:off x="5647599" y="5318395"/>
            <a:ext cx="2828980" cy="369332"/>
          </a:xfrm>
          <a:prstGeom prst="rect">
            <a:avLst/>
          </a:prstGeom>
          <a:noFill/>
        </p:spPr>
        <p:txBody>
          <a:bodyPr wrap="none" rtlCol="0">
            <a:spAutoFit/>
          </a:bodyPr>
          <a:lstStyle/>
          <a:p>
            <a:r>
              <a:rPr lang="en-US" dirty="0"/>
              <a:t>Voltage before after resistor</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420" y="1051033"/>
            <a:ext cx="2944544" cy="3955209"/>
          </a:xfrm>
          <a:prstGeom prst="rect">
            <a:avLst/>
          </a:prstGeom>
        </p:spPr>
      </p:pic>
      <p:sp>
        <p:nvSpPr>
          <p:cNvPr id="11" name="TextBox 10"/>
          <p:cNvSpPr txBox="1"/>
          <p:nvPr/>
        </p:nvSpPr>
        <p:spPr>
          <a:xfrm>
            <a:off x="5721722" y="5586832"/>
            <a:ext cx="2680734" cy="369332"/>
          </a:xfrm>
          <a:prstGeom prst="rect">
            <a:avLst/>
          </a:prstGeom>
          <a:noFill/>
        </p:spPr>
        <p:txBody>
          <a:bodyPr wrap="none" rtlCol="0">
            <a:spAutoFit/>
          </a:bodyPr>
          <a:lstStyle/>
          <a:p>
            <a:r>
              <a:rPr lang="en-US" dirty="0"/>
              <a:t>&amp; measurement before LED</a:t>
            </a:r>
          </a:p>
        </p:txBody>
      </p:sp>
    </p:spTree>
    <p:extLst>
      <p:ext uri="{BB962C8B-B14F-4D97-AF65-F5344CB8AC3E}">
        <p14:creationId xmlns:p14="http://schemas.microsoft.com/office/powerpoint/2010/main" val="62777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a:t>Lab 2 Part 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24452" y="754777"/>
            <a:ext cx="4403838"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67952" y="670694"/>
            <a:ext cx="4403838" cy="5143500"/>
          </a:xfrm>
          <a:prstGeom prst="rect">
            <a:avLst/>
          </a:prstGeom>
        </p:spPr>
      </p:pic>
      <p:sp>
        <p:nvSpPr>
          <p:cNvPr id="3" name="TextBox 2"/>
          <p:cNvSpPr txBox="1"/>
          <p:nvPr/>
        </p:nvSpPr>
        <p:spPr>
          <a:xfrm>
            <a:off x="6496334" y="5528446"/>
            <a:ext cx="3998794" cy="369332"/>
          </a:xfrm>
          <a:prstGeom prst="rect">
            <a:avLst/>
          </a:prstGeom>
          <a:noFill/>
        </p:spPr>
        <p:txBody>
          <a:bodyPr wrap="square" rtlCol="0">
            <a:spAutoFit/>
          </a:bodyPr>
          <a:lstStyle/>
          <a:p>
            <a:r>
              <a:rPr lang="en-US" dirty="0"/>
              <a:t>Voltage when the LED turns off</a:t>
            </a:r>
          </a:p>
        </p:txBody>
      </p:sp>
      <p:sp>
        <p:nvSpPr>
          <p:cNvPr id="6" name="TextBox 5"/>
          <p:cNvSpPr txBox="1"/>
          <p:nvPr/>
        </p:nvSpPr>
        <p:spPr>
          <a:xfrm>
            <a:off x="1282890" y="5663821"/>
            <a:ext cx="1228221" cy="369332"/>
          </a:xfrm>
          <a:prstGeom prst="rect">
            <a:avLst/>
          </a:prstGeom>
          <a:noFill/>
        </p:spPr>
        <p:txBody>
          <a:bodyPr wrap="none" rtlCol="0">
            <a:spAutoFit/>
          </a:bodyPr>
          <a:lstStyle/>
          <a:p>
            <a:r>
              <a:rPr lang="en-US" dirty="0"/>
              <a:t>Green LED </a:t>
            </a:r>
          </a:p>
        </p:txBody>
      </p:sp>
    </p:spTree>
    <p:extLst>
      <p:ext uri="{BB962C8B-B14F-4D97-AF65-F5344CB8AC3E}">
        <p14:creationId xmlns:p14="http://schemas.microsoft.com/office/powerpoint/2010/main" val="108482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Observations </a:t>
            </a:r>
          </a:p>
        </p:txBody>
      </p:sp>
      <p:sp>
        <p:nvSpPr>
          <p:cNvPr id="3" name="Content Placeholder 2"/>
          <p:cNvSpPr>
            <a:spLocks noGrp="1"/>
          </p:cNvSpPr>
          <p:nvPr>
            <p:ph idx="1"/>
          </p:nvPr>
        </p:nvSpPr>
        <p:spPr/>
        <p:txBody>
          <a:bodyPr/>
          <a:lstStyle/>
          <a:p>
            <a:r>
              <a:rPr lang="en-US" dirty="0"/>
              <a:t>For each color of led we had to use a different resistors because each led has different voltage dissipation characteristics to have the light visible.</a:t>
            </a:r>
          </a:p>
        </p:txBody>
      </p:sp>
    </p:spTree>
    <p:extLst>
      <p:ext uri="{BB962C8B-B14F-4D97-AF65-F5344CB8AC3E}">
        <p14:creationId xmlns:p14="http://schemas.microsoft.com/office/powerpoint/2010/main" val="3590622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592852"/>
            <a:ext cx="9905998" cy="1199435"/>
          </a:xfrm>
        </p:spPr>
        <p:txBody>
          <a:bodyPr>
            <a:normAutofit/>
          </a:bodyPr>
          <a:lstStyle/>
          <a:p>
            <a:r>
              <a:rPr lang="en-US" dirty="0"/>
              <a:t>LAB 3: Zener Diode </a:t>
            </a:r>
            <a:br>
              <a:rPr lang="en-US" dirty="0"/>
            </a:br>
            <a:endParaRPr lang="en-US" dirty="0"/>
          </a:p>
        </p:txBody>
      </p:sp>
      <p:sp>
        <p:nvSpPr>
          <p:cNvPr id="3" name="Content Placeholder 2"/>
          <p:cNvSpPr>
            <a:spLocks noGrp="1"/>
          </p:cNvSpPr>
          <p:nvPr>
            <p:ph idx="1"/>
          </p:nvPr>
        </p:nvSpPr>
        <p:spPr>
          <a:xfrm>
            <a:off x="1141413" y="2097088"/>
            <a:ext cx="4166312" cy="3541714"/>
          </a:xfrm>
        </p:spPr>
        <p:txBody>
          <a:bodyPr/>
          <a:lstStyle/>
          <a:p>
            <a:r>
              <a:rPr lang="en-US" dirty="0"/>
              <a:t>The purpose of this lab is to demonstrate how </a:t>
            </a:r>
            <a:r>
              <a:rPr lang="en-US" dirty="0">
                <a:effectLst/>
              </a:rPr>
              <a:t>a Zener Diode functions and build and test the Zener Diodes while using </a:t>
            </a:r>
            <a:r>
              <a:rPr lang="en-US" dirty="0" err="1">
                <a:effectLst/>
              </a:rPr>
              <a:t>multisim</a:t>
            </a:r>
            <a:r>
              <a:rPr lang="en-US" dirty="0">
                <a:effectLst/>
              </a:rPr>
              <a:t> and using the equipment in the lab.</a:t>
            </a:r>
          </a:p>
          <a:p>
            <a:pPr marL="0" indent="0">
              <a:buNone/>
            </a:pPr>
            <a:endParaRPr lang="en-US" dirty="0"/>
          </a:p>
        </p:txBody>
      </p:sp>
      <p:sp>
        <p:nvSpPr>
          <p:cNvPr id="4" name="Rectangle 3"/>
          <p:cNvSpPr/>
          <p:nvPr/>
        </p:nvSpPr>
        <p:spPr>
          <a:xfrm>
            <a:off x="5791199" y="2097088"/>
            <a:ext cx="6096000" cy="3963073"/>
          </a:xfrm>
          <a:prstGeom prst="rect">
            <a:avLst/>
          </a:prstGeom>
        </p:spPr>
        <p:txBody>
          <a:bodyPr>
            <a:spAutoFit/>
          </a:bodyPr>
          <a:lstStyle/>
          <a:p>
            <a:pPr>
              <a:lnSpc>
                <a:spcPct val="115000"/>
              </a:lnSpc>
            </a:pPr>
            <a:r>
              <a:rPr lang="en-US" sz="2000" dirty="0">
                <a:ea typeface="Calibri" panose="020F0502020204030204" pitchFamily="34" charset="0"/>
                <a:cs typeface="Times New Roman" panose="02020603050405020304" pitchFamily="18" charset="0"/>
              </a:rPr>
              <a:t>Parts needed: </a:t>
            </a:r>
          </a:p>
          <a:p>
            <a:pPr>
              <a:lnSpc>
                <a:spcPct val="115000"/>
              </a:lnSpc>
            </a:pPr>
            <a:r>
              <a:rPr lang="en-US" sz="2000" dirty="0">
                <a:ea typeface="Calibri" panose="020F0502020204030204" pitchFamily="34" charset="0"/>
                <a:cs typeface="Times New Roman" panose="02020603050405020304" pitchFamily="18" charset="0"/>
              </a:rPr>
              <a:t>1k Ohm Resistor</a:t>
            </a:r>
          </a:p>
          <a:p>
            <a:pPr>
              <a:lnSpc>
                <a:spcPct val="115000"/>
              </a:lnSpc>
            </a:pPr>
            <a:r>
              <a:rPr lang="en-US" sz="2000" dirty="0">
                <a:ea typeface="Calibri" panose="020F0502020204030204" pitchFamily="34" charset="0"/>
                <a:cs typeface="Times New Roman" panose="02020603050405020304" pitchFamily="18" charset="0"/>
              </a:rPr>
              <a:t>ZENER 1N4728A</a:t>
            </a:r>
          </a:p>
          <a:p>
            <a:pPr>
              <a:lnSpc>
                <a:spcPct val="115000"/>
              </a:lnSpc>
            </a:pPr>
            <a:r>
              <a:rPr lang="en-US" sz="2000" dirty="0">
                <a:ea typeface="Calibri" panose="020F0502020204030204" pitchFamily="34" charset="0"/>
                <a:cs typeface="Times New Roman" panose="02020603050405020304" pitchFamily="18" charset="0"/>
              </a:rPr>
              <a:t>ZENER, 1N4732A</a:t>
            </a:r>
          </a:p>
          <a:p>
            <a:pPr>
              <a:lnSpc>
                <a:spcPct val="115000"/>
              </a:lnSpc>
            </a:pPr>
            <a:r>
              <a:rPr lang="en-US" sz="2000" dirty="0">
                <a:ea typeface="Calibri" panose="020F0502020204030204" pitchFamily="34" charset="0"/>
                <a:cs typeface="Times New Roman" panose="02020603050405020304" pitchFamily="18" charset="0"/>
              </a:rPr>
              <a:t>ZENER, 1N4733A</a:t>
            </a:r>
          </a:p>
          <a:p>
            <a:pPr>
              <a:lnSpc>
                <a:spcPct val="115000"/>
              </a:lnSpc>
            </a:pPr>
            <a:r>
              <a:rPr lang="en-US" sz="2000" dirty="0">
                <a:ea typeface="Calibri" panose="020F0502020204030204" pitchFamily="34" charset="0"/>
                <a:cs typeface="Times New Roman" panose="02020603050405020304" pitchFamily="18" charset="0"/>
              </a:rPr>
              <a:t>ZENER 1N4735A </a:t>
            </a:r>
          </a:p>
          <a:p>
            <a:pPr>
              <a:lnSpc>
                <a:spcPct val="115000"/>
              </a:lnSpc>
            </a:pPr>
            <a:r>
              <a:rPr lang="en-US" sz="2000" dirty="0">
                <a:ea typeface="Calibri" panose="020F0502020204030204" pitchFamily="34" charset="0"/>
                <a:cs typeface="Times New Roman" panose="02020603050405020304" pitchFamily="18" charset="0"/>
              </a:rPr>
              <a:t>ZENER, 1N4736A</a:t>
            </a:r>
          </a:p>
          <a:p>
            <a:pPr>
              <a:lnSpc>
                <a:spcPct val="115000"/>
              </a:lnSpc>
            </a:pPr>
            <a:r>
              <a:rPr lang="en-US" sz="2000" dirty="0">
                <a:ea typeface="Calibri" panose="020F0502020204030204" pitchFamily="34" charset="0"/>
                <a:cs typeface="Times New Roman" panose="02020603050405020304" pitchFamily="18" charset="0"/>
              </a:rPr>
              <a:t>Equipment Needed: </a:t>
            </a:r>
          </a:p>
          <a:p>
            <a:pPr>
              <a:lnSpc>
                <a:spcPct val="115000"/>
              </a:lnSpc>
            </a:pPr>
            <a:r>
              <a:rPr lang="en-US" sz="2000" dirty="0">
                <a:ea typeface="Calibri" panose="020F0502020204030204" pitchFamily="34" charset="0"/>
                <a:cs typeface="Times New Roman" panose="02020603050405020304" pitchFamily="18" charset="0"/>
              </a:rPr>
              <a:t>1 – GDM-8245 Multi-meter</a:t>
            </a:r>
          </a:p>
          <a:p>
            <a:pPr>
              <a:lnSpc>
                <a:spcPct val="115000"/>
              </a:lnSpc>
            </a:pPr>
            <a:r>
              <a:rPr lang="en-US" sz="2000" dirty="0">
                <a:ea typeface="Calibri" panose="020F0502020204030204" pitchFamily="34" charset="0"/>
                <a:cs typeface="Times New Roman" panose="02020603050405020304" pitchFamily="18" charset="0"/>
              </a:rPr>
              <a:t>1 – HY1802D DC Power source</a:t>
            </a:r>
          </a:p>
          <a:p>
            <a:pPr>
              <a:lnSpc>
                <a:spcPct val="115000"/>
              </a:lnSpc>
            </a:pPr>
            <a:r>
              <a:rPr lang="en-US" sz="2000" dirty="0">
                <a:ea typeface="Calibri" panose="020F0502020204030204" pitchFamily="34" charset="0"/>
                <a:cs typeface="Times New Roman" panose="02020603050405020304" pitchFamily="18" charset="0"/>
              </a:rPr>
              <a:t>1 – Breadboard</a:t>
            </a:r>
          </a:p>
        </p:txBody>
      </p:sp>
    </p:spTree>
    <p:extLst>
      <p:ext uri="{BB962C8B-B14F-4D97-AF65-F5344CB8AC3E}">
        <p14:creationId xmlns:p14="http://schemas.microsoft.com/office/powerpoint/2010/main" val="197642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95882"/>
            <a:ext cx="9905998" cy="1478570"/>
          </a:xfrm>
        </p:spPr>
        <p:txBody>
          <a:bodyPr/>
          <a:lstStyle/>
          <a:p>
            <a:r>
              <a:rPr lang="en-US" dirty="0"/>
              <a:t>Lab 3: Part 2</a:t>
            </a:r>
          </a:p>
        </p:txBody>
      </p:sp>
      <p:pic>
        <p:nvPicPr>
          <p:cNvPr id="4" name="Content Placeholder 3"/>
          <p:cNvPicPr>
            <a:picLocks noGrp="1" noChangeAspect="1"/>
          </p:cNvPicPr>
          <p:nvPr>
            <p:ph idx="1"/>
          </p:nvPr>
        </p:nvPicPr>
        <p:blipFill>
          <a:blip r:embed="rId2"/>
          <a:stretch>
            <a:fillRect/>
          </a:stretch>
        </p:blipFill>
        <p:spPr>
          <a:xfrm>
            <a:off x="1141413" y="685048"/>
            <a:ext cx="4828463" cy="3856680"/>
          </a:xfrm>
          <a:prstGeom prst="rect">
            <a:avLst/>
          </a:prstGeom>
        </p:spPr>
      </p:pic>
      <p:pic>
        <p:nvPicPr>
          <p:cNvPr id="5" name="Picture 4"/>
          <p:cNvPicPr>
            <a:picLocks noChangeAspect="1"/>
          </p:cNvPicPr>
          <p:nvPr/>
        </p:nvPicPr>
        <p:blipFill>
          <a:blip r:embed="rId3"/>
          <a:stretch>
            <a:fillRect/>
          </a:stretch>
        </p:blipFill>
        <p:spPr>
          <a:xfrm>
            <a:off x="1141413" y="4657343"/>
            <a:ext cx="7184401" cy="1273886"/>
          </a:xfrm>
          <a:prstGeom prst="rect">
            <a:avLst/>
          </a:prstGeom>
        </p:spPr>
      </p:pic>
      <p:sp>
        <p:nvSpPr>
          <p:cNvPr id="6" name="TextBox 5"/>
          <p:cNvSpPr txBox="1"/>
          <p:nvPr/>
        </p:nvSpPr>
        <p:spPr>
          <a:xfrm>
            <a:off x="6094412" y="2144583"/>
            <a:ext cx="5686097" cy="954107"/>
          </a:xfrm>
          <a:prstGeom prst="rect">
            <a:avLst/>
          </a:prstGeom>
          <a:noFill/>
        </p:spPr>
        <p:txBody>
          <a:bodyPr wrap="square" rtlCol="0">
            <a:spAutoFit/>
          </a:bodyPr>
          <a:lstStyle/>
          <a:p>
            <a:r>
              <a:rPr lang="en-US" sz="2800" dirty="0"/>
              <a:t>This is the simulation and simulation results of 5 different </a:t>
            </a:r>
            <a:r>
              <a:rPr lang="en-US" sz="2800" dirty="0" err="1"/>
              <a:t>zener</a:t>
            </a:r>
            <a:r>
              <a:rPr lang="en-US" sz="2800" dirty="0"/>
              <a:t> diodes </a:t>
            </a:r>
          </a:p>
        </p:txBody>
      </p:sp>
    </p:spTree>
    <p:extLst>
      <p:ext uri="{BB962C8B-B14F-4D97-AF65-F5344CB8AC3E}">
        <p14:creationId xmlns:p14="http://schemas.microsoft.com/office/powerpoint/2010/main" val="53032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840" y="0"/>
            <a:ext cx="9905998" cy="1478570"/>
          </a:xfrm>
        </p:spPr>
        <p:txBody>
          <a:bodyPr/>
          <a:lstStyle/>
          <a:p>
            <a:r>
              <a:rPr lang="en-US" dirty="0"/>
              <a:t>Lab 3: Part 3 </a:t>
            </a:r>
          </a:p>
        </p:txBody>
      </p:sp>
      <p:sp>
        <p:nvSpPr>
          <p:cNvPr id="3" name="Content Placeholder 2"/>
          <p:cNvSpPr>
            <a:spLocks noGrp="1"/>
          </p:cNvSpPr>
          <p:nvPr>
            <p:ph idx="1"/>
          </p:nvPr>
        </p:nvSpPr>
        <p:spPr/>
        <p:txBody>
          <a:bodyPr/>
          <a:lstStyle/>
          <a:p>
            <a:r>
              <a:rPr lang="en-US" dirty="0"/>
              <a:t>ADD Pictures</a:t>
            </a:r>
          </a:p>
        </p:txBody>
      </p:sp>
      <p:graphicFrame>
        <p:nvGraphicFramePr>
          <p:cNvPr id="4" name="Object 3"/>
          <p:cNvGraphicFramePr>
            <a:graphicFrameLocks noChangeAspect="1"/>
          </p:cNvGraphicFramePr>
          <p:nvPr>
            <p:extLst>
              <p:ext uri="{D42A27DB-BD31-4B8C-83A1-F6EECF244321}">
                <p14:modId xmlns:p14="http://schemas.microsoft.com/office/powerpoint/2010/main" val="4018730197"/>
              </p:ext>
            </p:extLst>
          </p:nvPr>
        </p:nvGraphicFramePr>
        <p:xfrm>
          <a:off x="884934" y="1029883"/>
          <a:ext cx="4835642" cy="4322702"/>
        </p:xfrm>
        <a:graphic>
          <a:graphicData uri="http://schemas.openxmlformats.org/presentationml/2006/ole">
            <mc:AlternateContent xmlns:mc="http://schemas.openxmlformats.org/markup-compatibility/2006">
              <mc:Choice xmlns:v="urn:schemas-microsoft-com:vml" Requires="v">
                <p:oleObj spid="_x0000_s2086"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884934" y="1029883"/>
                        <a:ext cx="4835642" cy="4322702"/>
                      </a:xfrm>
                      <a:prstGeom prst="rect">
                        <a:avLst/>
                      </a:prstGeom>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70788" y="619484"/>
            <a:ext cx="4322702" cy="5143500"/>
          </a:xfrm>
          <a:prstGeom prst="rect">
            <a:avLst/>
          </a:prstGeom>
        </p:spPr>
      </p:pic>
    </p:spTree>
    <p:extLst>
      <p:ext uri="{BB962C8B-B14F-4D97-AF65-F5344CB8AC3E}">
        <p14:creationId xmlns:p14="http://schemas.microsoft.com/office/powerpoint/2010/main" val="2309750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62068"/>
            <a:ext cx="9905998" cy="1478570"/>
          </a:xfrm>
        </p:spPr>
        <p:txBody>
          <a:bodyPr/>
          <a:lstStyle/>
          <a:p>
            <a:r>
              <a:rPr lang="en-US" dirty="0"/>
              <a:t>Lab 3: Part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37952" y="873981"/>
            <a:ext cx="475041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0664" y="694768"/>
            <a:ext cx="4750422" cy="5501927"/>
          </a:xfrm>
          <a:prstGeom prst="rect">
            <a:avLst/>
          </a:prstGeom>
        </p:spPr>
      </p:pic>
    </p:spTree>
    <p:extLst>
      <p:ext uri="{BB962C8B-B14F-4D97-AF65-F5344CB8AC3E}">
        <p14:creationId xmlns:p14="http://schemas.microsoft.com/office/powerpoint/2010/main" val="678463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Observations </a:t>
            </a:r>
          </a:p>
        </p:txBody>
      </p:sp>
      <p:sp>
        <p:nvSpPr>
          <p:cNvPr id="3" name="Content Placeholder 2"/>
          <p:cNvSpPr>
            <a:spLocks noGrp="1"/>
          </p:cNvSpPr>
          <p:nvPr>
            <p:ph idx="1"/>
          </p:nvPr>
        </p:nvSpPr>
        <p:spPr/>
        <p:txBody>
          <a:bodyPr/>
          <a:lstStyle/>
          <a:p>
            <a:r>
              <a:rPr lang="en-US" dirty="0"/>
              <a:t>Demonstrated in this lab we observed that </a:t>
            </a:r>
            <a:r>
              <a:rPr lang="en-US" dirty="0" err="1"/>
              <a:t>zener</a:t>
            </a:r>
            <a:r>
              <a:rPr lang="en-US" dirty="0"/>
              <a:t> diodes work differently than regular diodes in the previous labs. Zener diodes works as a voltage regulator.</a:t>
            </a:r>
          </a:p>
        </p:txBody>
      </p:sp>
    </p:spTree>
    <p:extLst>
      <p:ext uri="{BB962C8B-B14F-4D97-AF65-F5344CB8AC3E}">
        <p14:creationId xmlns:p14="http://schemas.microsoft.com/office/powerpoint/2010/main" val="1260871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Lab 1: The Switching Diode	Date</a:t>
            </a:r>
            <a:r>
              <a:rPr lang="en-US" dirty="0">
                <a:sym typeface="Wingdings" panose="05000000000000000000" pitchFamily="2" charset="2"/>
              </a:rPr>
              <a:t>: 09/05/18</a:t>
            </a:r>
            <a:br>
              <a:rPr lang="en-US" dirty="0">
                <a:sym typeface="Wingdings" panose="05000000000000000000" pitchFamily="2" charset="2"/>
              </a:rPr>
            </a:br>
            <a:endParaRPr lang="en-US" dirty="0"/>
          </a:p>
        </p:txBody>
      </p:sp>
      <p:sp>
        <p:nvSpPr>
          <p:cNvPr id="3" name="Content Placeholder 2"/>
          <p:cNvSpPr>
            <a:spLocks noGrp="1"/>
          </p:cNvSpPr>
          <p:nvPr>
            <p:ph idx="1"/>
          </p:nvPr>
        </p:nvSpPr>
        <p:spPr>
          <a:xfrm>
            <a:off x="1141412" y="2249486"/>
            <a:ext cx="3987635" cy="4214375"/>
          </a:xfrm>
        </p:spPr>
        <p:txBody>
          <a:bodyPr/>
          <a:lstStyle/>
          <a:p>
            <a:r>
              <a:rPr lang="en-US" dirty="0"/>
              <a:t>The purpose of this Lab was to </a:t>
            </a:r>
            <a:r>
              <a:rPr lang="en-US" dirty="0">
                <a:effectLst/>
              </a:rPr>
              <a:t>demonstrate how a switching diode functions and build and test the diode in a circuit while using </a:t>
            </a:r>
            <a:r>
              <a:rPr lang="en-US" dirty="0" err="1">
                <a:effectLst/>
              </a:rPr>
              <a:t>multisim</a:t>
            </a:r>
            <a:r>
              <a:rPr lang="en-US" dirty="0">
                <a:effectLst/>
              </a:rPr>
              <a:t> and using the equipment in the lab.</a:t>
            </a:r>
          </a:p>
          <a:p>
            <a:pPr marL="0" indent="0">
              <a:buNone/>
            </a:pPr>
            <a:endParaRPr lang="en-US" dirty="0"/>
          </a:p>
        </p:txBody>
      </p:sp>
      <p:sp>
        <p:nvSpPr>
          <p:cNvPr id="4" name="TextBox 3"/>
          <p:cNvSpPr txBox="1"/>
          <p:nvPr/>
        </p:nvSpPr>
        <p:spPr>
          <a:xfrm>
            <a:off x="5696607" y="2385848"/>
            <a:ext cx="4750676" cy="2308324"/>
          </a:xfrm>
          <a:prstGeom prst="rect">
            <a:avLst/>
          </a:prstGeom>
          <a:noFill/>
        </p:spPr>
        <p:txBody>
          <a:bodyPr wrap="square" rtlCol="0">
            <a:spAutoFit/>
          </a:bodyPr>
          <a:lstStyle/>
          <a:p>
            <a:r>
              <a:rPr lang="en-US" sz="2400" dirty="0"/>
              <a:t>Equipment Needed: </a:t>
            </a:r>
          </a:p>
          <a:p>
            <a:r>
              <a:rPr lang="en-US" sz="2400" dirty="0" err="1"/>
              <a:t>Gwinsek</a:t>
            </a:r>
            <a:r>
              <a:rPr lang="en-US" sz="2400" dirty="0"/>
              <a:t> GDM-8245 </a:t>
            </a:r>
            <a:r>
              <a:rPr lang="en-US" sz="2400" dirty="0" err="1"/>
              <a:t>Multimeter</a:t>
            </a:r>
            <a:endParaRPr lang="en-US" sz="2400" dirty="0"/>
          </a:p>
          <a:p>
            <a:r>
              <a:rPr lang="en-US" sz="2400" dirty="0"/>
              <a:t>820 Ohm Resistor</a:t>
            </a:r>
          </a:p>
          <a:p>
            <a:r>
              <a:rPr lang="en-US" sz="2400" dirty="0"/>
              <a:t>1N4128 Se Switching Diode</a:t>
            </a:r>
          </a:p>
          <a:p>
            <a:r>
              <a:rPr lang="en-US" sz="2400" dirty="0"/>
              <a:t>1N4001 Switching Diode</a:t>
            </a:r>
          </a:p>
          <a:p>
            <a:endParaRPr lang="en-US" sz="2400" dirty="0"/>
          </a:p>
        </p:txBody>
      </p:sp>
    </p:spTree>
    <p:extLst>
      <p:ext uri="{BB962C8B-B14F-4D97-AF65-F5344CB8AC3E}">
        <p14:creationId xmlns:p14="http://schemas.microsoft.com/office/powerpoint/2010/main" val="3712677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336" y="0"/>
            <a:ext cx="9905998" cy="1478570"/>
          </a:xfrm>
        </p:spPr>
        <p:txBody>
          <a:bodyPr/>
          <a:lstStyle/>
          <a:p>
            <a:r>
              <a:rPr lang="en-US" dirty="0"/>
              <a:t>Lab 4: 9V +/- Power Supply</a:t>
            </a:r>
            <a:br>
              <a:rPr lang="en-US" dirty="0"/>
            </a:br>
            <a:r>
              <a:rPr lang="en-US" dirty="0"/>
              <a:t>Lab Partner was Jarred Clark</a:t>
            </a:r>
          </a:p>
        </p:txBody>
      </p:sp>
      <p:sp>
        <p:nvSpPr>
          <p:cNvPr id="3" name="Content Placeholder 2"/>
          <p:cNvSpPr>
            <a:spLocks noGrp="1"/>
          </p:cNvSpPr>
          <p:nvPr>
            <p:ph idx="1"/>
          </p:nvPr>
        </p:nvSpPr>
        <p:spPr>
          <a:xfrm>
            <a:off x="1043672" y="1240919"/>
            <a:ext cx="8065649" cy="1618593"/>
          </a:xfrm>
        </p:spPr>
        <p:txBody>
          <a:bodyPr/>
          <a:lstStyle/>
          <a:p>
            <a:r>
              <a:rPr lang="en-US" dirty="0"/>
              <a:t>The Purpose of this Lab is to Build and design/test a +/- 9 Volts DC Power Supply</a:t>
            </a:r>
          </a:p>
        </p:txBody>
      </p:sp>
      <p:sp>
        <p:nvSpPr>
          <p:cNvPr id="4" name="TextBox 3"/>
          <p:cNvSpPr txBox="1"/>
          <p:nvPr/>
        </p:nvSpPr>
        <p:spPr>
          <a:xfrm>
            <a:off x="900764" y="2283649"/>
            <a:ext cx="4175733" cy="3970318"/>
          </a:xfrm>
          <a:prstGeom prst="rect">
            <a:avLst/>
          </a:prstGeom>
          <a:noFill/>
        </p:spPr>
        <p:txBody>
          <a:bodyPr wrap="square" rtlCol="0">
            <a:spAutoFit/>
          </a:bodyPr>
          <a:lstStyle/>
          <a:p>
            <a:r>
              <a:rPr lang="en-US" sz="2800" b="1" dirty="0"/>
              <a:t>Equipment Needed:</a:t>
            </a:r>
          </a:p>
          <a:p>
            <a:r>
              <a:rPr lang="en-US" sz="2800" dirty="0"/>
              <a:t>HY1802D DC Power Supply</a:t>
            </a:r>
            <a:br>
              <a:rPr lang="en-US" sz="2800" dirty="0"/>
            </a:br>
            <a:r>
              <a:rPr lang="en-US" sz="2800" dirty="0" err="1"/>
              <a:t>Gwinstek</a:t>
            </a:r>
            <a:r>
              <a:rPr lang="en-US" sz="2800" dirty="0"/>
              <a:t> GDM-8245 </a:t>
            </a:r>
            <a:r>
              <a:rPr lang="en-US" sz="2800" dirty="0" err="1"/>
              <a:t>Multimeter</a:t>
            </a:r>
            <a:endParaRPr lang="en-US" sz="2800" dirty="0"/>
          </a:p>
          <a:p>
            <a:r>
              <a:rPr lang="en-US" sz="2800" dirty="0"/>
              <a:t>Circuit Board</a:t>
            </a:r>
          </a:p>
          <a:p>
            <a:r>
              <a:rPr lang="en-US" sz="2800" dirty="0"/>
              <a:t>Soldering Gun and Solder</a:t>
            </a:r>
          </a:p>
          <a:p>
            <a:r>
              <a:rPr lang="en-US" sz="2800" dirty="0"/>
              <a:t>12.6 volt Transformer</a:t>
            </a:r>
          </a:p>
          <a:p>
            <a:r>
              <a:rPr lang="en-US" sz="2800" dirty="0"/>
              <a:t>Fuse Holder/fuse</a:t>
            </a:r>
          </a:p>
          <a:p>
            <a:r>
              <a:rPr lang="en-US" sz="2800" dirty="0"/>
              <a:t>Switch</a:t>
            </a:r>
          </a:p>
        </p:txBody>
      </p:sp>
      <p:sp>
        <p:nvSpPr>
          <p:cNvPr id="5" name="Rectangle 4"/>
          <p:cNvSpPr/>
          <p:nvPr/>
        </p:nvSpPr>
        <p:spPr>
          <a:xfrm>
            <a:off x="5360276" y="2590148"/>
            <a:ext cx="6096000" cy="4985980"/>
          </a:xfrm>
          <a:prstGeom prst="rect">
            <a:avLst/>
          </a:prstGeom>
        </p:spPr>
        <p:txBody>
          <a:bodyPr>
            <a:spAutoFit/>
          </a:bodyPr>
          <a:lstStyle/>
          <a:p>
            <a:r>
              <a:rPr lang="en-US" sz="2400" dirty="0"/>
              <a:t>4-1N4007</a:t>
            </a:r>
          </a:p>
          <a:p>
            <a:r>
              <a:rPr lang="en-US" sz="2400" dirty="0"/>
              <a:t>4-400uf Capacitors</a:t>
            </a:r>
          </a:p>
          <a:p>
            <a:r>
              <a:rPr lang="en-US" sz="2400" dirty="0"/>
              <a:t>2- Orange LED’s</a:t>
            </a:r>
          </a:p>
          <a:p>
            <a:r>
              <a:rPr lang="en-US" sz="2400" dirty="0"/>
              <a:t>2-20 ohm Resistors</a:t>
            </a:r>
          </a:p>
          <a:p>
            <a:r>
              <a:rPr lang="en-US" sz="2400" dirty="0"/>
              <a:t>LM 317 and LM 337</a:t>
            </a:r>
          </a:p>
          <a:p>
            <a:r>
              <a:rPr lang="en-US" sz="2400" dirty="0"/>
              <a:t>2-330 Ohm Resistors</a:t>
            </a:r>
          </a:p>
          <a:p>
            <a:r>
              <a:rPr lang="en-US" sz="2400" dirty="0"/>
              <a:t>2- Potentiometers</a:t>
            </a:r>
          </a:p>
          <a:p>
            <a:r>
              <a:rPr lang="en-US" sz="2400" dirty="0"/>
              <a:t>2-240 Ohm Resistors</a:t>
            </a:r>
          </a:p>
          <a:p>
            <a:r>
              <a:rPr lang="en-US" sz="2400" dirty="0"/>
              <a:t>2-100uf Capacitors</a:t>
            </a:r>
          </a:p>
          <a:p>
            <a:r>
              <a:rPr lang="en-US" sz="2400" dirty="0"/>
              <a:t>2-90 Ohm resistors for the load</a:t>
            </a:r>
          </a:p>
          <a:p>
            <a:r>
              <a:rPr lang="en-US" sz="2400" dirty="0"/>
              <a:t>2-10 Ohm Resistors for the load</a:t>
            </a:r>
          </a:p>
          <a:p>
            <a:endParaRPr lang="en-US" dirty="0"/>
          </a:p>
          <a:p>
            <a:endParaRPr lang="en-US" dirty="0"/>
          </a:p>
          <a:p>
            <a:endParaRPr lang="en-US" dirty="0"/>
          </a:p>
        </p:txBody>
      </p:sp>
    </p:spTree>
    <p:extLst>
      <p:ext uri="{BB962C8B-B14F-4D97-AF65-F5344CB8AC3E}">
        <p14:creationId xmlns:p14="http://schemas.microsoft.com/office/powerpoint/2010/main" val="2676726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537" y="-75164"/>
            <a:ext cx="9905998" cy="1478570"/>
          </a:xfrm>
        </p:spPr>
        <p:txBody>
          <a:bodyPr/>
          <a:lstStyle/>
          <a:p>
            <a:r>
              <a:rPr lang="en-US" dirty="0"/>
              <a:t>Lab 4: Part 2</a:t>
            </a:r>
          </a:p>
        </p:txBody>
      </p:sp>
      <p:pic>
        <p:nvPicPr>
          <p:cNvPr id="4" name="Picture 3"/>
          <p:cNvPicPr>
            <a:picLocks noChangeAspect="1"/>
          </p:cNvPicPr>
          <p:nvPr/>
        </p:nvPicPr>
        <p:blipFill>
          <a:blip r:embed="rId2"/>
          <a:stretch>
            <a:fillRect/>
          </a:stretch>
        </p:blipFill>
        <p:spPr>
          <a:xfrm>
            <a:off x="1267537" y="880405"/>
            <a:ext cx="9302640" cy="4810339"/>
          </a:xfrm>
          <a:prstGeom prst="rect">
            <a:avLst/>
          </a:prstGeom>
        </p:spPr>
      </p:pic>
      <p:sp>
        <p:nvSpPr>
          <p:cNvPr id="5" name="TextBox 4"/>
          <p:cNvSpPr txBox="1"/>
          <p:nvPr/>
        </p:nvSpPr>
        <p:spPr>
          <a:xfrm>
            <a:off x="1397876" y="5906814"/>
            <a:ext cx="9172301" cy="646331"/>
          </a:xfrm>
          <a:prstGeom prst="rect">
            <a:avLst/>
          </a:prstGeom>
          <a:noFill/>
        </p:spPr>
        <p:txBody>
          <a:bodyPr wrap="square" rtlCol="0">
            <a:spAutoFit/>
          </a:bodyPr>
          <a:lstStyle/>
          <a:p>
            <a:r>
              <a:rPr lang="en-US" dirty="0"/>
              <a:t>This is the </a:t>
            </a:r>
            <a:r>
              <a:rPr lang="en-US" dirty="0" err="1"/>
              <a:t>multisim</a:t>
            </a:r>
            <a:r>
              <a:rPr lang="en-US" dirty="0"/>
              <a:t> built from scratch in order to create and build/Test the +/- 9 Volts DC Power Supply</a:t>
            </a:r>
          </a:p>
        </p:txBody>
      </p:sp>
    </p:spTree>
    <p:extLst>
      <p:ext uri="{BB962C8B-B14F-4D97-AF65-F5344CB8AC3E}">
        <p14:creationId xmlns:p14="http://schemas.microsoft.com/office/powerpoint/2010/main" val="3063954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047" y="145552"/>
            <a:ext cx="9905998" cy="1478570"/>
          </a:xfrm>
        </p:spPr>
        <p:txBody>
          <a:bodyPr/>
          <a:lstStyle/>
          <a:p>
            <a:r>
              <a:rPr lang="en-US" dirty="0"/>
              <a:t>Lab 4: Part 3</a:t>
            </a:r>
          </a:p>
        </p:txBody>
      </p:sp>
      <p:pic>
        <p:nvPicPr>
          <p:cNvPr id="4" name="Picture 3"/>
          <p:cNvPicPr>
            <a:picLocks noChangeAspect="1"/>
          </p:cNvPicPr>
          <p:nvPr/>
        </p:nvPicPr>
        <p:blipFill>
          <a:blip r:embed="rId2"/>
          <a:stretch>
            <a:fillRect/>
          </a:stretch>
        </p:blipFill>
        <p:spPr>
          <a:xfrm>
            <a:off x="1801592" y="1253523"/>
            <a:ext cx="8858907" cy="4416112"/>
          </a:xfrm>
          <a:prstGeom prst="rect">
            <a:avLst/>
          </a:prstGeom>
        </p:spPr>
      </p:pic>
      <p:sp>
        <p:nvSpPr>
          <p:cNvPr id="5" name="TextBox 4"/>
          <p:cNvSpPr txBox="1"/>
          <p:nvPr/>
        </p:nvSpPr>
        <p:spPr>
          <a:xfrm>
            <a:off x="1801592" y="5896303"/>
            <a:ext cx="8858907" cy="646331"/>
          </a:xfrm>
          <a:prstGeom prst="rect">
            <a:avLst/>
          </a:prstGeom>
          <a:noFill/>
        </p:spPr>
        <p:txBody>
          <a:bodyPr wrap="square" rtlCol="0">
            <a:spAutoFit/>
          </a:bodyPr>
          <a:lstStyle/>
          <a:p>
            <a:r>
              <a:rPr lang="en-US" dirty="0"/>
              <a:t>This is our BOM (Bill of Materials) that we made in order to total up the cost and order all the parts for the Power Supply. Minimum cost was 25 dollars and we totaled up to $16.02</a:t>
            </a:r>
          </a:p>
        </p:txBody>
      </p:sp>
    </p:spTree>
    <p:extLst>
      <p:ext uri="{BB962C8B-B14F-4D97-AF65-F5344CB8AC3E}">
        <p14:creationId xmlns:p14="http://schemas.microsoft.com/office/powerpoint/2010/main" val="1258137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943" y="-474558"/>
            <a:ext cx="9905998" cy="1478570"/>
          </a:xfrm>
        </p:spPr>
        <p:txBody>
          <a:bodyPr/>
          <a:lstStyle/>
          <a:p>
            <a:r>
              <a:rPr lang="en-US" dirty="0"/>
              <a:t>Lab 4: Part 4</a:t>
            </a:r>
          </a:p>
        </p:txBody>
      </p:sp>
      <p:graphicFrame>
        <p:nvGraphicFramePr>
          <p:cNvPr id="4" name="Object 3"/>
          <p:cNvGraphicFramePr>
            <a:graphicFrameLocks noChangeAspect="1"/>
          </p:cNvGraphicFramePr>
          <p:nvPr>
            <p:extLst>
              <p:ext uri="{D42A27DB-BD31-4B8C-83A1-F6EECF244321}">
                <p14:modId xmlns:p14="http://schemas.microsoft.com/office/powerpoint/2010/main" val="1609701780"/>
              </p:ext>
            </p:extLst>
          </p:nvPr>
        </p:nvGraphicFramePr>
        <p:xfrm>
          <a:off x="7140521" y="515006"/>
          <a:ext cx="4186237" cy="5328745"/>
        </p:xfrm>
        <a:graphic>
          <a:graphicData uri="http://schemas.openxmlformats.org/presentationml/2006/ole">
            <mc:AlternateContent xmlns:mc="http://schemas.openxmlformats.org/markup-compatibility/2006">
              <mc:Choice xmlns:v="urn:schemas-microsoft-com:vml" Requires="v">
                <p:oleObj spid="_x0000_s5174"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7140521" y="515006"/>
                        <a:ext cx="4186237" cy="532874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14639216"/>
              </p:ext>
            </p:extLst>
          </p:nvPr>
        </p:nvGraphicFramePr>
        <p:xfrm>
          <a:off x="1383150" y="596572"/>
          <a:ext cx="4186237" cy="5247180"/>
        </p:xfrm>
        <a:graphic>
          <a:graphicData uri="http://schemas.openxmlformats.org/presentationml/2006/ole">
            <mc:AlternateContent xmlns:mc="http://schemas.openxmlformats.org/markup-compatibility/2006">
              <mc:Choice xmlns:v="urn:schemas-microsoft-com:vml" Requires="v">
                <p:oleObj spid="_x0000_s5175" name="Acrobat Document" r:id="rId5" imgW="5829300" imgH="7543800" progId="Acrobat.Document.DC">
                  <p:embed/>
                </p:oleObj>
              </mc:Choice>
              <mc:Fallback>
                <p:oleObj name="Acrobat Document" r:id="rId5" imgW="5829300" imgH="7543800" progId="Acrobat.Document.DC">
                  <p:embed/>
                  <p:pic>
                    <p:nvPicPr>
                      <p:cNvPr id="0" name=""/>
                      <p:cNvPicPr/>
                      <p:nvPr/>
                    </p:nvPicPr>
                    <p:blipFill>
                      <a:blip r:embed="rId6"/>
                      <a:stretch>
                        <a:fillRect/>
                      </a:stretch>
                    </p:blipFill>
                    <p:spPr>
                      <a:xfrm>
                        <a:off x="1383150" y="596572"/>
                        <a:ext cx="4186237" cy="5247180"/>
                      </a:xfrm>
                      <a:prstGeom prst="rect">
                        <a:avLst/>
                      </a:prstGeom>
                    </p:spPr>
                  </p:pic>
                </p:oleObj>
              </mc:Fallback>
            </mc:AlternateContent>
          </a:graphicData>
        </a:graphic>
      </p:graphicFrame>
      <p:sp>
        <p:nvSpPr>
          <p:cNvPr id="6" name="TextBox 5"/>
          <p:cNvSpPr txBox="1"/>
          <p:nvPr/>
        </p:nvSpPr>
        <p:spPr>
          <a:xfrm>
            <a:off x="1629103" y="6138041"/>
            <a:ext cx="4235669" cy="369332"/>
          </a:xfrm>
          <a:prstGeom prst="rect">
            <a:avLst/>
          </a:prstGeom>
          <a:noFill/>
        </p:spPr>
        <p:txBody>
          <a:bodyPr wrap="square" rtlCol="0">
            <a:spAutoFit/>
          </a:bodyPr>
          <a:lstStyle/>
          <a:p>
            <a:r>
              <a:rPr lang="en-US" dirty="0"/>
              <a:t>Datasheet for LM337</a:t>
            </a:r>
          </a:p>
        </p:txBody>
      </p:sp>
      <p:sp>
        <p:nvSpPr>
          <p:cNvPr id="7" name="TextBox 6"/>
          <p:cNvSpPr txBox="1"/>
          <p:nvPr/>
        </p:nvSpPr>
        <p:spPr>
          <a:xfrm>
            <a:off x="7273459" y="6138041"/>
            <a:ext cx="3920359" cy="369332"/>
          </a:xfrm>
          <a:prstGeom prst="rect">
            <a:avLst/>
          </a:prstGeom>
          <a:noFill/>
        </p:spPr>
        <p:txBody>
          <a:bodyPr wrap="square" rtlCol="0">
            <a:spAutoFit/>
          </a:bodyPr>
          <a:lstStyle/>
          <a:p>
            <a:r>
              <a:rPr lang="en-US" dirty="0"/>
              <a:t>Datasheet for LM317</a:t>
            </a:r>
          </a:p>
        </p:txBody>
      </p:sp>
    </p:spTree>
    <p:extLst>
      <p:ext uri="{BB962C8B-B14F-4D97-AF65-F5344CB8AC3E}">
        <p14:creationId xmlns:p14="http://schemas.microsoft.com/office/powerpoint/2010/main" val="139103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151" y="0"/>
            <a:ext cx="9905998" cy="1478570"/>
          </a:xfrm>
        </p:spPr>
        <p:txBody>
          <a:bodyPr/>
          <a:lstStyle/>
          <a:p>
            <a:r>
              <a:rPr lang="en-US" dirty="0"/>
              <a:t>Lab 4: Part 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93404" y="612556"/>
            <a:ext cx="4455729" cy="508175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4891"/>
          <a:stretch/>
        </p:blipFill>
        <p:spPr>
          <a:xfrm>
            <a:off x="5862145" y="925567"/>
            <a:ext cx="5427004" cy="4455730"/>
          </a:xfrm>
          <a:prstGeom prst="rect">
            <a:avLst/>
          </a:prstGeom>
        </p:spPr>
      </p:pic>
      <p:sp>
        <p:nvSpPr>
          <p:cNvPr id="6" name="TextBox 5"/>
          <p:cNvSpPr txBox="1"/>
          <p:nvPr/>
        </p:nvSpPr>
        <p:spPr>
          <a:xfrm>
            <a:off x="1383151" y="5429701"/>
            <a:ext cx="3924573" cy="1477328"/>
          </a:xfrm>
          <a:prstGeom prst="rect">
            <a:avLst/>
          </a:prstGeom>
          <a:noFill/>
        </p:spPr>
        <p:txBody>
          <a:bodyPr wrap="square" rtlCol="0">
            <a:spAutoFit/>
          </a:bodyPr>
          <a:lstStyle/>
          <a:p>
            <a:r>
              <a:rPr lang="en-US" dirty="0"/>
              <a:t>This is the dc power supply with only the positive led working, but we found out in the negative side that we had a cold solder joint in the ground bus which caused the LED to become inactive</a:t>
            </a:r>
          </a:p>
        </p:txBody>
      </p:sp>
      <p:sp>
        <p:nvSpPr>
          <p:cNvPr id="7" name="TextBox 6"/>
          <p:cNvSpPr txBox="1"/>
          <p:nvPr/>
        </p:nvSpPr>
        <p:spPr>
          <a:xfrm>
            <a:off x="5862145" y="5591503"/>
            <a:ext cx="5205248" cy="646331"/>
          </a:xfrm>
          <a:prstGeom prst="rect">
            <a:avLst/>
          </a:prstGeom>
          <a:noFill/>
        </p:spPr>
        <p:txBody>
          <a:bodyPr wrap="square" rtlCol="0">
            <a:spAutoFit/>
          </a:bodyPr>
          <a:lstStyle/>
          <a:p>
            <a:r>
              <a:rPr lang="en-US" dirty="0"/>
              <a:t>Our startup time for our power supply was 75 milliseconds</a:t>
            </a:r>
          </a:p>
        </p:txBody>
      </p:sp>
    </p:spTree>
    <p:extLst>
      <p:ext uri="{BB962C8B-B14F-4D97-AF65-F5344CB8AC3E}">
        <p14:creationId xmlns:p14="http://schemas.microsoft.com/office/powerpoint/2010/main" val="1415425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903" y="0"/>
            <a:ext cx="9905998" cy="1478570"/>
          </a:xfrm>
        </p:spPr>
        <p:txBody>
          <a:bodyPr/>
          <a:lstStyle/>
          <a:p>
            <a:r>
              <a:rPr lang="en-US" dirty="0"/>
              <a:t>Lab 4: Part 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37" y="1229710"/>
            <a:ext cx="4555194" cy="44195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7655" b="14150"/>
          <a:stretch/>
        </p:blipFill>
        <p:spPr>
          <a:xfrm>
            <a:off x="5655085" y="1229710"/>
            <a:ext cx="5255172" cy="4409202"/>
          </a:xfrm>
          <a:prstGeom prst="rect">
            <a:avLst/>
          </a:prstGeom>
        </p:spPr>
      </p:pic>
      <p:sp>
        <p:nvSpPr>
          <p:cNvPr id="6" name="TextBox 5"/>
          <p:cNvSpPr txBox="1"/>
          <p:nvPr/>
        </p:nvSpPr>
        <p:spPr>
          <a:xfrm>
            <a:off x="1439917" y="5896303"/>
            <a:ext cx="4078014" cy="646331"/>
          </a:xfrm>
          <a:prstGeom prst="rect">
            <a:avLst/>
          </a:prstGeom>
          <a:noFill/>
        </p:spPr>
        <p:txBody>
          <a:bodyPr wrap="square" rtlCol="0">
            <a:spAutoFit/>
          </a:bodyPr>
          <a:lstStyle/>
          <a:p>
            <a:r>
              <a:rPr lang="en-US" dirty="0"/>
              <a:t>Measuring the 91 ohm resistor which is the load</a:t>
            </a:r>
          </a:p>
        </p:txBody>
      </p:sp>
      <p:sp>
        <p:nvSpPr>
          <p:cNvPr id="7" name="TextBox 6"/>
          <p:cNvSpPr txBox="1"/>
          <p:nvPr/>
        </p:nvSpPr>
        <p:spPr>
          <a:xfrm>
            <a:off x="5896303" y="5896303"/>
            <a:ext cx="4855780" cy="923330"/>
          </a:xfrm>
          <a:prstGeom prst="rect">
            <a:avLst/>
          </a:prstGeom>
          <a:noFill/>
        </p:spPr>
        <p:txBody>
          <a:bodyPr wrap="square" rtlCol="0">
            <a:spAutoFit/>
          </a:bodyPr>
          <a:lstStyle/>
          <a:p>
            <a:r>
              <a:rPr lang="en-US" dirty="0"/>
              <a:t>This is the complete build for the power supply after we fixed the cold solder joints in the ground bus</a:t>
            </a:r>
          </a:p>
        </p:txBody>
      </p:sp>
    </p:spTree>
    <p:extLst>
      <p:ext uri="{BB962C8B-B14F-4D97-AF65-F5344CB8AC3E}">
        <p14:creationId xmlns:p14="http://schemas.microsoft.com/office/powerpoint/2010/main" val="3573590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496" y="282187"/>
            <a:ext cx="9905998" cy="1478570"/>
          </a:xfrm>
        </p:spPr>
        <p:txBody>
          <a:bodyPr/>
          <a:lstStyle/>
          <a:p>
            <a:r>
              <a:rPr lang="en-US" dirty="0"/>
              <a:t>Lab 4: Part 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067" y="1377129"/>
            <a:ext cx="5301428" cy="39760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495" y="1377129"/>
            <a:ext cx="5301428" cy="3976072"/>
          </a:xfrm>
          <a:prstGeom prst="rect">
            <a:avLst/>
          </a:prstGeom>
        </p:spPr>
      </p:pic>
      <p:sp>
        <p:nvSpPr>
          <p:cNvPr id="6" name="TextBox 5"/>
          <p:cNvSpPr txBox="1"/>
          <p:nvPr/>
        </p:nvSpPr>
        <p:spPr>
          <a:xfrm>
            <a:off x="1225496" y="5580993"/>
            <a:ext cx="4239883" cy="646331"/>
          </a:xfrm>
          <a:prstGeom prst="rect">
            <a:avLst/>
          </a:prstGeom>
          <a:noFill/>
        </p:spPr>
        <p:txBody>
          <a:bodyPr wrap="square" rtlCol="0">
            <a:spAutoFit/>
          </a:bodyPr>
          <a:lstStyle/>
          <a:p>
            <a:r>
              <a:rPr lang="en-US" dirty="0"/>
              <a:t>This is the negative voltage coming from thee put of the power supply</a:t>
            </a:r>
          </a:p>
        </p:txBody>
      </p:sp>
      <p:sp>
        <p:nvSpPr>
          <p:cNvPr id="7" name="Rectangle 6"/>
          <p:cNvSpPr/>
          <p:nvPr/>
        </p:nvSpPr>
        <p:spPr>
          <a:xfrm>
            <a:off x="6178495" y="5580992"/>
            <a:ext cx="5214719" cy="646331"/>
          </a:xfrm>
          <a:prstGeom prst="rect">
            <a:avLst/>
          </a:prstGeom>
        </p:spPr>
        <p:txBody>
          <a:bodyPr wrap="square">
            <a:spAutoFit/>
          </a:bodyPr>
          <a:lstStyle/>
          <a:p>
            <a:r>
              <a:rPr lang="en-US" dirty="0"/>
              <a:t>This is the positive voltage coming from thee put of the power supply</a:t>
            </a:r>
          </a:p>
        </p:txBody>
      </p:sp>
    </p:spTree>
    <p:extLst>
      <p:ext uri="{BB962C8B-B14F-4D97-AF65-F5344CB8AC3E}">
        <p14:creationId xmlns:p14="http://schemas.microsoft.com/office/powerpoint/2010/main" val="1203168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77084"/>
            <a:ext cx="9905998" cy="1478570"/>
          </a:xfrm>
        </p:spPr>
        <p:txBody>
          <a:bodyPr/>
          <a:lstStyle/>
          <a:p>
            <a:r>
              <a:rPr lang="en-US" dirty="0"/>
              <a:t>Lab 4: Part 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02" y="1271751"/>
            <a:ext cx="5038670" cy="40747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772" y="1271751"/>
            <a:ext cx="5948855" cy="4074728"/>
          </a:xfrm>
          <a:prstGeom prst="rect">
            <a:avLst/>
          </a:prstGeom>
        </p:spPr>
      </p:pic>
      <p:sp>
        <p:nvSpPr>
          <p:cNvPr id="6" name="TextBox 5"/>
          <p:cNvSpPr txBox="1"/>
          <p:nvPr/>
        </p:nvSpPr>
        <p:spPr>
          <a:xfrm>
            <a:off x="1366345" y="5623034"/>
            <a:ext cx="3867807" cy="646331"/>
          </a:xfrm>
          <a:prstGeom prst="rect">
            <a:avLst/>
          </a:prstGeom>
          <a:noFill/>
        </p:spPr>
        <p:txBody>
          <a:bodyPr wrap="square" rtlCol="0">
            <a:spAutoFit/>
          </a:bodyPr>
          <a:lstStyle/>
          <a:p>
            <a:r>
              <a:rPr lang="en-US" dirty="0"/>
              <a:t>This is the solder job done by Jarred Clark and Seth Wills.</a:t>
            </a:r>
          </a:p>
        </p:txBody>
      </p:sp>
      <p:sp>
        <p:nvSpPr>
          <p:cNvPr id="9" name="TextBox 8"/>
          <p:cNvSpPr txBox="1"/>
          <p:nvPr/>
        </p:nvSpPr>
        <p:spPr>
          <a:xfrm>
            <a:off x="6094412" y="5486400"/>
            <a:ext cx="5267271" cy="1200329"/>
          </a:xfrm>
          <a:prstGeom prst="rect">
            <a:avLst/>
          </a:prstGeom>
          <a:noFill/>
        </p:spPr>
        <p:txBody>
          <a:bodyPr wrap="square" rtlCol="0">
            <a:spAutoFit/>
          </a:bodyPr>
          <a:lstStyle/>
          <a:p>
            <a:r>
              <a:rPr lang="en-US" dirty="0"/>
              <a:t>The transformer that we received from </a:t>
            </a:r>
            <a:r>
              <a:rPr lang="en-US" dirty="0" err="1"/>
              <a:t>electronix</a:t>
            </a:r>
            <a:r>
              <a:rPr lang="en-US" dirty="0"/>
              <a:t> express was manufactured wrong where the blue wire is not the center tap but was one of the inputs to the rectifier</a:t>
            </a:r>
          </a:p>
        </p:txBody>
      </p:sp>
    </p:spTree>
    <p:extLst>
      <p:ext uri="{BB962C8B-B14F-4D97-AF65-F5344CB8AC3E}">
        <p14:creationId xmlns:p14="http://schemas.microsoft.com/office/powerpoint/2010/main" val="2593688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9905998" cy="1478570"/>
          </a:xfrm>
        </p:spPr>
        <p:txBody>
          <a:bodyPr/>
          <a:lstStyle/>
          <a:p>
            <a:r>
              <a:rPr lang="en-US" dirty="0"/>
              <a:t>Lab 4: Part 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38" y="1334814"/>
            <a:ext cx="5143500" cy="39591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338" y="1334814"/>
            <a:ext cx="5444633" cy="3959114"/>
          </a:xfrm>
          <a:prstGeom prst="rect">
            <a:avLst/>
          </a:prstGeom>
        </p:spPr>
      </p:pic>
      <p:sp>
        <p:nvSpPr>
          <p:cNvPr id="6" name="TextBox 5"/>
          <p:cNvSpPr txBox="1"/>
          <p:nvPr/>
        </p:nvSpPr>
        <p:spPr>
          <a:xfrm>
            <a:off x="1303283" y="5486400"/>
            <a:ext cx="3993931" cy="646331"/>
          </a:xfrm>
          <a:prstGeom prst="rect">
            <a:avLst/>
          </a:prstGeom>
          <a:noFill/>
        </p:spPr>
        <p:txBody>
          <a:bodyPr wrap="square" rtlCol="0">
            <a:spAutoFit/>
          </a:bodyPr>
          <a:lstStyle/>
          <a:p>
            <a:r>
              <a:rPr lang="en-US" dirty="0"/>
              <a:t>This is the positive voltage after we applied the 91 ohm load</a:t>
            </a:r>
          </a:p>
        </p:txBody>
      </p:sp>
      <p:sp>
        <p:nvSpPr>
          <p:cNvPr id="7" name="TextBox 6"/>
          <p:cNvSpPr txBox="1"/>
          <p:nvPr/>
        </p:nvSpPr>
        <p:spPr>
          <a:xfrm>
            <a:off x="6432331" y="5496910"/>
            <a:ext cx="4456386" cy="646331"/>
          </a:xfrm>
          <a:prstGeom prst="rect">
            <a:avLst/>
          </a:prstGeom>
          <a:noFill/>
        </p:spPr>
        <p:txBody>
          <a:bodyPr wrap="square" rtlCol="0">
            <a:spAutoFit/>
          </a:bodyPr>
          <a:lstStyle/>
          <a:p>
            <a:r>
              <a:rPr lang="en-US" dirty="0"/>
              <a:t>This is a picture of Seth and I soldering the components onto the board</a:t>
            </a:r>
          </a:p>
        </p:txBody>
      </p:sp>
    </p:spTree>
    <p:extLst>
      <p:ext uri="{BB962C8B-B14F-4D97-AF65-F5344CB8AC3E}">
        <p14:creationId xmlns:p14="http://schemas.microsoft.com/office/powerpoint/2010/main" val="1556252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a:t>Lab 4: Part 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744" y="1114095"/>
            <a:ext cx="6723336" cy="4414346"/>
          </a:xfrm>
          <a:prstGeom prst="rect">
            <a:avLst/>
          </a:prstGeom>
        </p:spPr>
      </p:pic>
      <p:sp>
        <p:nvSpPr>
          <p:cNvPr id="5" name="TextBox 4"/>
          <p:cNvSpPr txBox="1"/>
          <p:nvPr/>
        </p:nvSpPr>
        <p:spPr>
          <a:xfrm>
            <a:off x="2942897" y="5749159"/>
            <a:ext cx="6526924" cy="369332"/>
          </a:xfrm>
          <a:prstGeom prst="rect">
            <a:avLst/>
          </a:prstGeom>
          <a:noFill/>
        </p:spPr>
        <p:txBody>
          <a:bodyPr wrap="square" rtlCol="0">
            <a:spAutoFit/>
          </a:bodyPr>
          <a:lstStyle/>
          <a:p>
            <a:r>
              <a:rPr lang="en-US" dirty="0"/>
              <a:t>The load resistance is measured from the </a:t>
            </a:r>
            <a:r>
              <a:rPr lang="en-US" dirty="0" err="1"/>
              <a:t>multimeter</a:t>
            </a:r>
            <a:r>
              <a:rPr lang="en-US" dirty="0"/>
              <a:t> of 90.28 ohms</a:t>
            </a:r>
          </a:p>
        </p:txBody>
      </p:sp>
    </p:spTree>
    <p:extLst>
      <p:ext uri="{BB962C8B-B14F-4D97-AF65-F5344CB8AC3E}">
        <p14:creationId xmlns:p14="http://schemas.microsoft.com/office/powerpoint/2010/main" val="380392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59" y="0"/>
            <a:ext cx="9905998" cy="1478570"/>
          </a:xfrm>
        </p:spPr>
        <p:txBody>
          <a:bodyPr/>
          <a:lstStyle/>
          <a:p>
            <a:r>
              <a:rPr lang="en-US" dirty="0"/>
              <a:t>Lab 1: Part 2</a:t>
            </a:r>
          </a:p>
        </p:txBody>
      </p:sp>
      <p:pic>
        <p:nvPicPr>
          <p:cNvPr id="8" name="Content Placeholder 7"/>
          <p:cNvPicPr>
            <a:picLocks noGrp="1" noChangeAspect="1"/>
          </p:cNvPicPr>
          <p:nvPr>
            <p:ph idx="1"/>
          </p:nvPr>
        </p:nvPicPr>
        <p:blipFill>
          <a:blip r:embed="rId2"/>
          <a:stretch>
            <a:fillRect/>
          </a:stretch>
        </p:blipFill>
        <p:spPr>
          <a:xfrm>
            <a:off x="902959" y="1103558"/>
            <a:ext cx="5122563" cy="2364856"/>
          </a:xfrm>
          <a:prstGeom prst="rect">
            <a:avLst/>
          </a:prstGeom>
        </p:spPr>
      </p:pic>
      <p:pic>
        <p:nvPicPr>
          <p:cNvPr id="9" name="Picture 8"/>
          <p:cNvPicPr>
            <a:picLocks noChangeAspect="1"/>
          </p:cNvPicPr>
          <p:nvPr/>
        </p:nvPicPr>
        <p:blipFill>
          <a:blip r:embed="rId3"/>
          <a:stretch>
            <a:fillRect/>
          </a:stretch>
        </p:blipFill>
        <p:spPr>
          <a:xfrm>
            <a:off x="6414404" y="1103558"/>
            <a:ext cx="4873705" cy="2364856"/>
          </a:xfrm>
          <a:prstGeom prst="rect">
            <a:avLst/>
          </a:prstGeom>
        </p:spPr>
      </p:pic>
      <p:sp>
        <p:nvSpPr>
          <p:cNvPr id="11" name="TextBox 10"/>
          <p:cNvSpPr txBox="1"/>
          <p:nvPr/>
        </p:nvSpPr>
        <p:spPr>
          <a:xfrm>
            <a:off x="1009926" y="4735679"/>
            <a:ext cx="10031191" cy="923330"/>
          </a:xfrm>
          <a:prstGeom prst="rect">
            <a:avLst/>
          </a:prstGeom>
          <a:noFill/>
        </p:spPr>
        <p:txBody>
          <a:bodyPr wrap="square" rtlCol="0">
            <a:spAutoFit/>
          </a:bodyPr>
          <a:lstStyle/>
          <a:p>
            <a:r>
              <a:rPr lang="en-US" dirty="0"/>
              <a:t>This </a:t>
            </a:r>
            <a:r>
              <a:rPr lang="en-US" dirty="0" err="1"/>
              <a:t>multisim</a:t>
            </a:r>
            <a:r>
              <a:rPr lang="en-US" dirty="0"/>
              <a:t> is a simulation of the 1N4148 diode in the forward and reverse bias. The diodes we used have a voltage drop of .7 volts. In the forward bias phase you get an output of a high (shown as 8.328 Volts)but in the reverse bias you get a low(shown as 7.462 </a:t>
            </a:r>
            <a:r>
              <a:rPr lang="en-US" dirty="0" err="1"/>
              <a:t>NanoVolts</a:t>
            </a:r>
            <a:r>
              <a:rPr lang="en-US" dirty="0"/>
              <a:t>) output.</a:t>
            </a:r>
          </a:p>
        </p:txBody>
      </p:sp>
      <p:sp>
        <p:nvSpPr>
          <p:cNvPr id="3" name="TextBox 2"/>
          <p:cNvSpPr txBox="1"/>
          <p:nvPr/>
        </p:nvSpPr>
        <p:spPr>
          <a:xfrm>
            <a:off x="6512312" y="3468414"/>
            <a:ext cx="1569660" cy="369332"/>
          </a:xfrm>
          <a:prstGeom prst="rect">
            <a:avLst/>
          </a:prstGeom>
          <a:noFill/>
        </p:spPr>
        <p:txBody>
          <a:bodyPr wrap="none" rtlCol="0">
            <a:spAutoFit/>
          </a:bodyPr>
          <a:lstStyle/>
          <a:p>
            <a:r>
              <a:rPr lang="en-US" dirty="0"/>
              <a:t>Forward bias	</a:t>
            </a:r>
          </a:p>
        </p:txBody>
      </p:sp>
      <p:sp>
        <p:nvSpPr>
          <p:cNvPr id="7" name="TextBox 6"/>
          <p:cNvSpPr txBox="1"/>
          <p:nvPr/>
        </p:nvSpPr>
        <p:spPr>
          <a:xfrm>
            <a:off x="9006468" y="3468414"/>
            <a:ext cx="1335366" cy="369332"/>
          </a:xfrm>
          <a:prstGeom prst="rect">
            <a:avLst/>
          </a:prstGeom>
          <a:noFill/>
        </p:spPr>
        <p:txBody>
          <a:bodyPr wrap="none" rtlCol="0">
            <a:spAutoFit/>
          </a:bodyPr>
          <a:lstStyle/>
          <a:p>
            <a:r>
              <a:rPr lang="en-US" dirty="0"/>
              <a:t>Reverse bias</a:t>
            </a:r>
          </a:p>
        </p:txBody>
      </p:sp>
    </p:spTree>
    <p:extLst>
      <p:ext uri="{BB962C8B-B14F-4D97-AF65-F5344CB8AC3E}">
        <p14:creationId xmlns:p14="http://schemas.microsoft.com/office/powerpoint/2010/main" val="2784848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4: Observations</a:t>
            </a:r>
          </a:p>
        </p:txBody>
      </p:sp>
      <p:sp>
        <p:nvSpPr>
          <p:cNvPr id="3" name="Content Placeholder 2"/>
          <p:cNvSpPr>
            <a:spLocks noGrp="1"/>
          </p:cNvSpPr>
          <p:nvPr>
            <p:ph idx="1"/>
          </p:nvPr>
        </p:nvSpPr>
        <p:spPr>
          <a:xfrm>
            <a:off x="1141412" y="1989842"/>
            <a:ext cx="9905999" cy="3541714"/>
          </a:xfrm>
        </p:spPr>
        <p:txBody>
          <a:bodyPr>
            <a:normAutofit/>
          </a:bodyPr>
          <a:lstStyle/>
          <a:p>
            <a:pPr marL="0" indent="0">
              <a:buNone/>
            </a:pPr>
            <a:r>
              <a:rPr lang="en-US" dirty="0"/>
              <a:t>When building the +/- 9 volts DC Power Supply we ran into multiple issues such as the transformer being manufactured wrong. The potentiometer were not adjusting the voltage for the output due to a cold solder joint in the ground bus. Their for at the beginning our negative LED was unable to function. The 20 Ohm resistor in our pi filter was causing to much of a voltage drop and only giving us 7 volts for the output so we replaced the resistor with a wire jumper and then the output turned to 9 volts and the potentiometer started to function right. This was mainly due to an oversight in the calculations in the actual output of the step down transformer.</a:t>
            </a:r>
          </a:p>
        </p:txBody>
      </p:sp>
    </p:spTree>
    <p:extLst>
      <p:ext uri="{BB962C8B-B14F-4D97-AF65-F5344CB8AC3E}">
        <p14:creationId xmlns:p14="http://schemas.microsoft.com/office/powerpoint/2010/main" val="816105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33045"/>
            <a:ext cx="9905998" cy="847007"/>
          </a:xfrm>
        </p:spPr>
        <p:txBody>
          <a:bodyPr>
            <a:normAutofit fontScale="90000"/>
          </a:bodyPr>
          <a:lstStyle/>
          <a:p>
            <a:r>
              <a:rPr lang="en-US" dirty="0"/>
              <a:t>Lab 5: Common Emitter Amplifier</a:t>
            </a:r>
            <a:br>
              <a:rPr lang="en-US" dirty="0"/>
            </a:br>
            <a:endParaRPr lang="en-US" dirty="0"/>
          </a:p>
        </p:txBody>
      </p:sp>
      <p:sp>
        <p:nvSpPr>
          <p:cNvPr id="3" name="Content Placeholder 2"/>
          <p:cNvSpPr>
            <a:spLocks noGrp="1"/>
          </p:cNvSpPr>
          <p:nvPr>
            <p:ph idx="1"/>
          </p:nvPr>
        </p:nvSpPr>
        <p:spPr>
          <a:xfrm>
            <a:off x="325413" y="2121877"/>
            <a:ext cx="6909400" cy="1218485"/>
          </a:xfrm>
        </p:spPr>
        <p:txBody>
          <a:bodyPr/>
          <a:lstStyle/>
          <a:p>
            <a:r>
              <a:rPr lang="en-US" dirty="0"/>
              <a:t>The purpose of this lab is to </a:t>
            </a:r>
            <a:r>
              <a:rPr lang="en-US" dirty="0" err="1"/>
              <a:t>demostrate</a:t>
            </a:r>
            <a:r>
              <a:rPr lang="en-US" dirty="0"/>
              <a:t> how a transistor is used in a common emitter amplifier configuration.</a:t>
            </a:r>
          </a:p>
          <a:p>
            <a:pPr marL="0" indent="0">
              <a:buNone/>
            </a:pPr>
            <a:endParaRPr lang="en-US" dirty="0"/>
          </a:p>
        </p:txBody>
      </p:sp>
      <p:sp>
        <p:nvSpPr>
          <p:cNvPr id="4" name="TextBox 3"/>
          <p:cNvSpPr txBox="1"/>
          <p:nvPr/>
        </p:nvSpPr>
        <p:spPr>
          <a:xfrm>
            <a:off x="687522" y="3219782"/>
            <a:ext cx="4572000" cy="3951851"/>
          </a:xfrm>
          <a:prstGeom prst="rect">
            <a:avLst/>
          </a:prstGeom>
          <a:noFill/>
        </p:spPr>
        <p:txBody>
          <a:bodyPr wrap="square" rtlCol="0">
            <a:spAutoFit/>
          </a:bodyPr>
          <a:lstStyle/>
          <a:p>
            <a:r>
              <a:rPr lang="en-US" sz="2400" dirty="0"/>
              <a:t>Equipment Need:</a:t>
            </a:r>
          </a:p>
          <a:p>
            <a:pPr>
              <a:lnSpc>
                <a:spcPct val="115000"/>
              </a:lnSpc>
            </a:pPr>
            <a:r>
              <a:rPr lang="en-US" sz="2400" dirty="0">
                <a:ea typeface="Calibri" panose="020F0502020204030204" pitchFamily="34" charset="0"/>
                <a:cs typeface="Times New Roman" panose="02020603050405020304" pitchFamily="18" charset="0"/>
              </a:rPr>
              <a:t>1 – GDM-8245 Multi-meter</a:t>
            </a:r>
          </a:p>
          <a:p>
            <a:pPr>
              <a:lnSpc>
                <a:spcPct val="115000"/>
              </a:lnSpc>
            </a:pPr>
            <a:r>
              <a:rPr lang="en-US" sz="2400" dirty="0">
                <a:ea typeface="Calibri" panose="020F0502020204030204" pitchFamily="34" charset="0"/>
                <a:cs typeface="Times New Roman" panose="02020603050405020304" pitchFamily="18" charset="0"/>
              </a:rPr>
              <a:t>1 – HY1802D DC Power source</a:t>
            </a:r>
          </a:p>
          <a:p>
            <a:pPr>
              <a:lnSpc>
                <a:spcPct val="115000"/>
              </a:lnSpc>
            </a:pPr>
            <a:r>
              <a:rPr lang="en-US" sz="2400" dirty="0">
                <a:ea typeface="Calibri" panose="020F0502020204030204" pitchFamily="34" charset="0"/>
                <a:cs typeface="Times New Roman" panose="02020603050405020304" pitchFamily="18" charset="0"/>
              </a:rPr>
              <a:t>1 – Breadboard</a:t>
            </a:r>
          </a:p>
          <a:p>
            <a:r>
              <a:rPr lang="en-US" sz="2400" dirty="0"/>
              <a:t>1- LED</a:t>
            </a:r>
          </a:p>
          <a:p>
            <a:r>
              <a:rPr lang="en-US" sz="2400" dirty="0"/>
              <a:t>1-2N2222A Transistor</a:t>
            </a:r>
          </a:p>
          <a:p>
            <a:r>
              <a:rPr lang="en-US" sz="2400" dirty="0"/>
              <a:t>1- 220 ohm resistor</a:t>
            </a:r>
          </a:p>
          <a:p>
            <a:r>
              <a:rPr lang="en-US" sz="2400" dirty="0"/>
              <a:t>1- 500 resistors</a:t>
            </a:r>
          </a:p>
          <a:p>
            <a:endParaRPr lang="en-US" sz="2400" dirty="0"/>
          </a:p>
          <a:p>
            <a:endParaRPr lang="en-US" sz="2400" dirty="0"/>
          </a:p>
        </p:txBody>
      </p:sp>
      <p:pic>
        <p:nvPicPr>
          <p:cNvPr id="5" name="Picture 4"/>
          <p:cNvPicPr>
            <a:picLocks noChangeAspect="1"/>
          </p:cNvPicPr>
          <p:nvPr/>
        </p:nvPicPr>
        <p:blipFill>
          <a:blip r:embed="rId2"/>
          <a:stretch>
            <a:fillRect/>
          </a:stretch>
        </p:blipFill>
        <p:spPr>
          <a:xfrm>
            <a:off x="8180253" y="1480052"/>
            <a:ext cx="3324225" cy="3034828"/>
          </a:xfrm>
          <a:prstGeom prst="rect">
            <a:avLst/>
          </a:prstGeom>
        </p:spPr>
      </p:pic>
    </p:spTree>
    <p:extLst>
      <p:ext uri="{BB962C8B-B14F-4D97-AF65-F5344CB8AC3E}">
        <p14:creationId xmlns:p14="http://schemas.microsoft.com/office/powerpoint/2010/main" val="2038783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215" y="324869"/>
            <a:ext cx="9905998" cy="1478570"/>
          </a:xfrm>
        </p:spPr>
        <p:txBody>
          <a:bodyPr/>
          <a:lstStyle/>
          <a:p>
            <a:r>
              <a:rPr lang="en-US" dirty="0"/>
              <a:t>Lab 5:  Common Emitter Amplifier </a:t>
            </a:r>
          </a:p>
        </p:txBody>
      </p:sp>
      <p:sp>
        <p:nvSpPr>
          <p:cNvPr id="3" name="Content Placeholder 2"/>
          <p:cNvSpPr>
            <a:spLocks noGrp="1"/>
          </p:cNvSpPr>
          <p:nvPr>
            <p:ph idx="1"/>
          </p:nvPr>
        </p:nvSpPr>
        <p:spPr/>
        <p:txBody>
          <a:bodyPr/>
          <a:lstStyle/>
          <a:p>
            <a:r>
              <a:rPr lang="en-US" dirty="0"/>
              <a:t>Insert Multisim for Lab 5</a:t>
            </a:r>
          </a:p>
        </p:txBody>
      </p:sp>
      <p:pic>
        <p:nvPicPr>
          <p:cNvPr id="4" name="Picture 3"/>
          <p:cNvPicPr>
            <a:picLocks noChangeAspect="1"/>
          </p:cNvPicPr>
          <p:nvPr/>
        </p:nvPicPr>
        <p:blipFill>
          <a:blip r:embed="rId2"/>
          <a:stretch>
            <a:fillRect/>
          </a:stretch>
        </p:blipFill>
        <p:spPr>
          <a:xfrm>
            <a:off x="999215" y="2735756"/>
            <a:ext cx="8588433" cy="3943725"/>
          </a:xfrm>
          <a:prstGeom prst="rect">
            <a:avLst/>
          </a:prstGeom>
        </p:spPr>
      </p:pic>
    </p:spTree>
    <p:extLst>
      <p:ext uri="{BB962C8B-B14F-4D97-AF65-F5344CB8AC3E}">
        <p14:creationId xmlns:p14="http://schemas.microsoft.com/office/powerpoint/2010/main" val="3212457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5 Part: 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1503417"/>
              </p:ext>
            </p:extLst>
          </p:nvPr>
        </p:nvGraphicFramePr>
        <p:xfrm>
          <a:off x="680321" y="2316187"/>
          <a:ext cx="6863256" cy="3914829"/>
        </p:xfrm>
        <a:graphic>
          <a:graphicData uri="http://schemas.openxmlformats.org/drawingml/2006/table">
            <a:tbl>
              <a:tblPr>
                <a:tableStyleId>{5C22544A-7EE6-4342-B048-85BDC9FD1C3A}</a:tableStyleId>
              </a:tblPr>
              <a:tblGrid>
                <a:gridCol w="3473899">
                  <a:extLst>
                    <a:ext uri="{9D8B030D-6E8A-4147-A177-3AD203B41FA5}">
                      <a16:colId xmlns:a16="http://schemas.microsoft.com/office/drawing/2014/main" val="3897361912"/>
                    </a:ext>
                  </a:extLst>
                </a:gridCol>
                <a:gridCol w="1913719">
                  <a:extLst>
                    <a:ext uri="{9D8B030D-6E8A-4147-A177-3AD203B41FA5}">
                      <a16:colId xmlns:a16="http://schemas.microsoft.com/office/drawing/2014/main" val="2911498513"/>
                    </a:ext>
                  </a:extLst>
                </a:gridCol>
                <a:gridCol w="1475638">
                  <a:extLst>
                    <a:ext uri="{9D8B030D-6E8A-4147-A177-3AD203B41FA5}">
                      <a16:colId xmlns:a16="http://schemas.microsoft.com/office/drawing/2014/main" val="4006285776"/>
                    </a:ext>
                  </a:extLst>
                </a:gridCol>
              </a:tblGrid>
              <a:tr h="399065">
                <a:tc>
                  <a:txBody>
                    <a:bodyPr/>
                    <a:lstStyle/>
                    <a:p>
                      <a:pPr algn="l" fontAlgn="b"/>
                      <a:r>
                        <a:rPr lang="en-US" sz="1100" u="none" strike="noStrike">
                          <a:effectLst/>
                        </a:rPr>
                        <a:t>Vin=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3597812"/>
                  </a:ext>
                </a:extLst>
              </a:tr>
              <a:tr h="399065">
                <a:tc>
                  <a:txBody>
                    <a:bodyPr/>
                    <a:lstStyle/>
                    <a:p>
                      <a:pPr algn="l" fontAlgn="b"/>
                      <a:r>
                        <a:rPr lang="en-US" sz="1100" u="none" strike="noStrike">
                          <a:effectLst/>
                        </a:rPr>
                        <a:t>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2N2222A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562628"/>
                  </a:ext>
                </a:extLst>
              </a:tr>
              <a:tr h="399065">
                <a:tc>
                  <a:txBody>
                    <a:bodyPr/>
                    <a:lstStyle/>
                    <a:p>
                      <a:pPr algn="l" fontAlgn="b"/>
                      <a:r>
                        <a:rPr lang="en-US" sz="1100" u="none" strike="noStrike">
                          <a:effectLst/>
                        </a:rPr>
                        <a:t>RB=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324137"/>
                  </a:ext>
                </a:extLst>
              </a:tr>
              <a:tr h="399065">
                <a:tc>
                  <a:txBody>
                    <a:bodyPr/>
                    <a:lstStyle/>
                    <a:p>
                      <a:pPr algn="l" fontAlgn="b"/>
                      <a:r>
                        <a:rPr lang="en-US" sz="1100" u="none" strike="noStrike">
                          <a:effectLst/>
                        </a:rPr>
                        <a:t>RC=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1090122"/>
                  </a:ext>
                </a:extLst>
              </a:tr>
              <a:tr h="722309">
                <a:tc>
                  <a:txBody>
                    <a:bodyPr/>
                    <a:lstStyle/>
                    <a:p>
                      <a:pPr algn="l" fontAlgn="b"/>
                      <a:r>
                        <a:rPr lang="en-US" sz="1100" u="none" strike="noStrike">
                          <a:effectLst/>
                        </a:rPr>
                        <a:t>LED=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08LX330 RED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8599259"/>
                  </a:ext>
                </a:extLst>
              </a:tr>
              <a:tr h="399065">
                <a:tc>
                  <a:txBody>
                    <a:bodyPr/>
                    <a:lstStyle/>
                    <a:p>
                      <a:pPr algn="l" fontAlgn="b"/>
                      <a:r>
                        <a:rPr lang="en-US" sz="1100" u="none" strike="noStrike">
                          <a:effectLst/>
                        </a:rPr>
                        <a:t>LED Min Current=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77307342"/>
                  </a:ext>
                </a:extLst>
              </a:tr>
              <a:tr h="399065">
                <a:tc>
                  <a:txBody>
                    <a:bodyPr/>
                    <a:lstStyle/>
                    <a:p>
                      <a:pPr algn="l" fontAlgn="b"/>
                      <a:r>
                        <a:rPr lang="en-US" sz="1100" u="none" strike="noStrike">
                          <a:effectLst/>
                        </a:rPr>
                        <a:t>LED VF=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30561537"/>
                  </a:ext>
                </a:extLst>
              </a:tr>
              <a:tr h="399065">
                <a:tc>
                  <a:txBody>
                    <a:bodyPr/>
                    <a:lstStyle/>
                    <a:p>
                      <a:pPr algn="l" fontAlgn="b"/>
                      <a:r>
                        <a:rPr lang="en-US" sz="1100" u="none" strike="noStrike">
                          <a:effectLst/>
                        </a:rPr>
                        <a:t>VCE when LED is "on"=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9370762"/>
                  </a:ext>
                </a:extLst>
              </a:tr>
              <a:tr h="399065">
                <a:tc>
                  <a:txBody>
                    <a:bodyPr/>
                    <a:lstStyle/>
                    <a:p>
                      <a:pPr algn="l" fontAlgn="b"/>
                      <a:r>
                        <a:rPr lang="en-US" sz="1100" u="none" strike="noStrike">
                          <a:effectLst/>
                        </a:rPr>
                        <a:t>VCE when LED is "off"=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V</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4728677"/>
                  </a:ext>
                </a:extLst>
              </a:tr>
            </a:tbl>
          </a:graphicData>
        </a:graphic>
      </p:graphicFrame>
      <p:sp>
        <p:nvSpPr>
          <p:cNvPr id="5" name="TextBox 4"/>
          <p:cNvSpPr txBox="1"/>
          <p:nvPr/>
        </p:nvSpPr>
        <p:spPr>
          <a:xfrm>
            <a:off x="8262170" y="3271536"/>
            <a:ext cx="2785241" cy="923330"/>
          </a:xfrm>
          <a:prstGeom prst="rect">
            <a:avLst/>
          </a:prstGeom>
          <a:noFill/>
        </p:spPr>
        <p:txBody>
          <a:bodyPr wrap="square" rtlCol="0">
            <a:spAutoFit/>
          </a:bodyPr>
          <a:lstStyle/>
          <a:p>
            <a:r>
              <a:rPr lang="en-US" dirty="0"/>
              <a:t>This is the spreadsheet for the calculated results for Lab 5</a:t>
            </a:r>
          </a:p>
        </p:txBody>
      </p:sp>
    </p:spTree>
    <p:extLst>
      <p:ext uri="{BB962C8B-B14F-4D97-AF65-F5344CB8AC3E}">
        <p14:creationId xmlns:p14="http://schemas.microsoft.com/office/powerpoint/2010/main" val="2754935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25" y="-117462"/>
            <a:ext cx="9905998" cy="1478570"/>
          </a:xfrm>
        </p:spPr>
        <p:txBody>
          <a:bodyPr/>
          <a:lstStyle/>
          <a:p>
            <a:r>
              <a:rPr lang="en-US" dirty="0"/>
              <a:t>Lab 5: Part 3</a:t>
            </a:r>
          </a:p>
        </p:txBody>
      </p:sp>
      <p:pic>
        <p:nvPicPr>
          <p:cNvPr id="4" name="IMG_06951 (1)">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095375" y="1397000"/>
            <a:ext cx="4329113" cy="3246438"/>
          </a:xfrm>
        </p:spPr>
      </p:pic>
      <p:sp>
        <p:nvSpPr>
          <p:cNvPr id="5" name="TextBox 4"/>
          <p:cNvSpPr txBox="1"/>
          <p:nvPr/>
        </p:nvSpPr>
        <p:spPr>
          <a:xfrm>
            <a:off x="1252925" y="5234968"/>
            <a:ext cx="4792717" cy="923330"/>
          </a:xfrm>
          <a:prstGeom prst="rect">
            <a:avLst/>
          </a:prstGeom>
          <a:noFill/>
        </p:spPr>
        <p:txBody>
          <a:bodyPr wrap="square" rtlCol="0">
            <a:spAutoFit/>
          </a:bodyPr>
          <a:lstStyle/>
          <a:p>
            <a:r>
              <a:rPr lang="en-US" dirty="0"/>
              <a:t>This is a video of the transistor being used as a common emitter amplifier. We used a red led, 1 390 ohm resistor and 2 1k resistors in parallel </a:t>
            </a:r>
          </a:p>
        </p:txBody>
      </p:sp>
      <p:graphicFrame>
        <p:nvGraphicFramePr>
          <p:cNvPr id="3" name="Object 2"/>
          <p:cNvGraphicFramePr>
            <a:graphicFrameLocks noChangeAspect="1"/>
          </p:cNvGraphicFramePr>
          <p:nvPr>
            <p:extLst>
              <p:ext uri="{D42A27DB-BD31-4B8C-83A1-F6EECF244321}">
                <p14:modId xmlns:p14="http://schemas.microsoft.com/office/powerpoint/2010/main" val="1262003110"/>
              </p:ext>
            </p:extLst>
          </p:nvPr>
        </p:nvGraphicFramePr>
        <p:xfrm>
          <a:off x="6711563" y="934534"/>
          <a:ext cx="4447360" cy="5418138"/>
        </p:xfrm>
        <a:graphic>
          <a:graphicData uri="http://schemas.openxmlformats.org/presentationml/2006/ole">
            <mc:AlternateContent xmlns:mc="http://schemas.openxmlformats.org/markup-compatibility/2006">
              <mc:Choice xmlns:v="urn:schemas-microsoft-com:vml" Requires="v">
                <p:oleObj spid="_x0000_s3105" name="Acrobat Document" r:id="rId6" imgW="5667375" imgH="8019931" progId="Acrobat.Document.DC">
                  <p:embed/>
                </p:oleObj>
              </mc:Choice>
              <mc:Fallback>
                <p:oleObj name="Acrobat Document" r:id="rId6" imgW="5667375" imgH="8019931" progId="Acrobat.Document.DC">
                  <p:embed/>
                  <p:pic>
                    <p:nvPicPr>
                      <p:cNvPr id="0" name=""/>
                      <p:cNvPicPr/>
                      <p:nvPr/>
                    </p:nvPicPr>
                    <p:blipFill>
                      <a:blip r:embed="rId7"/>
                      <a:stretch>
                        <a:fillRect/>
                      </a:stretch>
                    </p:blipFill>
                    <p:spPr>
                      <a:xfrm>
                        <a:off x="6711563" y="934534"/>
                        <a:ext cx="4447360" cy="5418138"/>
                      </a:xfrm>
                      <a:prstGeom prst="rect">
                        <a:avLst/>
                      </a:prstGeom>
                    </p:spPr>
                  </p:pic>
                </p:oleObj>
              </mc:Fallback>
            </mc:AlternateContent>
          </a:graphicData>
        </a:graphic>
      </p:graphicFrame>
    </p:spTree>
    <p:extLst>
      <p:ext uri="{BB962C8B-B14F-4D97-AF65-F5344CB8AC3E}">
        <p14:creationId xmlns:p14="http://schemas.microsoft.com/office/powerpoint/2010/main" val="423356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06284"/>
            <a:ext cx="9905998" cy="1478570"/>
          </a:xfrm>
        </p:spPr>
        <p:txBody>
          <a:bodyPr/>
          <a:lstStyle/>
          <a:p>
            <a:r>
              <a:rPr lang="en-US" dirty="0"/>
              <a:t>Lab 5: Part 4</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74094" y="1506652"/>
            <a:ext cx="5638578" cy="4318009"/>
          </a:xfrm>
          <a:prstGeom prst="rect">
            <a:avLst/>
          </a:prstGeom>
        </p:spPr>
      </p:pic>
      <p:pic>
        <p:nvPicPr>
          <p:cNvPr id="5" name="Content Placeholder 2"/>
          <p:cNvPicPr>
            <a:picLocks noGrp="1" noChangeAspect="1"/>
          </p:cNvPicPr>
          <p:nvPr/>
        </p:nvPicPr>
        <p:blipFill>
          <a:blip r:embed="rId3"/>
          <a:stretch>
            <a:fillRect/>
          </a:stretch>
        </p:blipFill>
        <p:spPr>
          <a:xfrm>
            <a:off x="6612672" y="1506652"/>
            <a:ext cx="5579328" cy="4318010"/>
          </a:xfrm>
          <a:prstGeom prst="rect">
            <a:avLst/>
          </a:prstGeom>
        </p:spPr>
      </p:pic>
      <p:sp>
        <p:nvSpPr>
          <p:cNvPr id="3" name="TextBox 2"/>
          <p:cNvSpPr txBox="1"/>
          <p:nvPr/>
        </p:nvSpPr>
        <p:spPr>
          <a:xfrm>
            <a:off x="6810703" y="5980386"/>
            <a:ext cx="3867807" cy="646331"/>
          </a:xfrm>
          <a:prstGeom prst="rect">
            <a:avLst/>
          </a:prstGeom>
          <a:noFill/>
        </p:spPr>
        <p:txBody>
          <a:bodyPr wrap="square" rtlCol="0">
            <a:spAutoFit/>
          </a:bodyPr>
          <a:lstStyle/>
          <a:p>
            <a:r>
              <a:rPr lang="en-US" dirty="0"/>
              <a:t>This is the Oscilloscope reading for Channel 1</a:t>
            </a:r>
          </a:p>
        </p:txBody>
      </p:sp>
      <p:sp>
        <p:nvSpPr>
          <p:cNvPr id="6" name="TextBox 5"/>
          <p:cNvSpPr txBox="1"/>
          <p:nvPr/>
        </p:nvSpPr>
        <p:spPr>
          <a:xfrm>
            <a:off x="1261241" y="6011917"/>
            <a:ext cx="5265683" cy="369332"/>
          </a:xfrm>
          <a:prstGeom prst="rect">
            <a:avLst/>
          </a:prstGeom>
          <a:noFill/>
        </p:spPr>
        <p:txBody>
          <a:bodyPr wrap="square" rtlCol="0">
            <a:spAutoFit/>
          </a:bodyPr>
          <a:lstStyle/>
          <a:p>
            <a:r>
              <a:rPr lang="en-US" dirty="0"/>
              <a:t>This is the complete build of Lab 5’s Circuit</a:t>
            </a:r>
          </a:p>
        </p:txBody>
      </p:sp>
    </p:spTree>
    <p:extLst>
      <p:ext uri="{BB962C8B-B14F-4D97-AF65-F5344CB8AC3E}">
        <p14:creationId xmlns:p14="http://schemas.microsoft.com/office/powerpoint/2010/main" val="3853804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5: Observations</a:t>
            </a:r>
          </a:p>
        </p:txBody>
      </p:sp>
      <p:sp>
        <p:nvSpPr>
          <p:cNvPr id="3" name="Content Placeholder 2"/>
          <p:cNvSpPr>
            <a:spLocks noGrp="1"/>
          </p:cNvSpPr>
          <p:nvPr>
            <p:ph idx="1"/>
          </p:nvPr>
        </p:nvSpPr>
        <p:spPr/>
        <p:txBody>
          <a:bodyPr/>
          <a:lstStyle/>
          <a:p>
            <a:r>
              <a:rPr lang="en-US" dirty="0"/>
              <a:t>We observed that one way to use the diode as a switch is by changing the collector voltage, in our case it was at 3V where it turned off.</a:t>
            </a:r>
          </a:p>
        </p:txBody>
      </p:sp>
    </p:spTree>
    <p:extLst>
      <p:ext uri="{BB962C8B-B14F-4D97-AF65-F5344CB8AC3E}">
        <p14:creationId xmlns:p14="http://schemas.microsoft.com/office/powerpoint/2010/main" val="247867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88" y="715411"/>
            <a:ext cx="9905998" cy="1161986"/>
          </a:xfrm>
        </p:spPr>
        <p:txBody>
          <a:bodyPr>
            <a:normAutofit/>
          </a:bodyPr>
          <a:lstStyle/>
          <a:p>
            <a:r>
              <a:rPr lang="en-US" dirty="0"/>
              <a:t>Lab 6: Common Emitter (CE) Amplifier</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7250649" y="2922425"/>
            <a:ext cx="4584443" cy="3541712"/>
          </a:xfrm>
          <a:prstGeom prst="rect">
            <a:avLst/>
          </a:prstGeom>
        </p:spPr>
      </p:pic>
      <p:pic>
        <p:nvPicPr>
          <p:cNvPr id="5" name="Picture 4"/>
          <p:cNvPicPr>
            <a:picLocks noChangeAspect="1"/>
          </p:cNvPicPr>
          <p:nvPr/>
        </p:nvPicPr>
        <p:blipFill>
          <a:blip r:embed="rId3"/>
          <a:stretch>
            <a:fillRect/>
          </a:stretch>
        </p:blipFill>
        <p:spPr>
          <a:xfrm>
            <a:off x="4717860" y="4825837"/>
            <a:ext cx="2284686" cy="1638300"/>
          </a:xfrm>
          <a:prstGeom prst="rect">
            <a:avLst/>
          </a:prstGeom>
        </p:spPr>
      </p:pic>
      <p:sp>
        <p:nvSpPr>
          <p:cNvPr id="7" name="TextBox 6"/>
          <p:cNvSpPr txBox="1"/>
          <p:nvPr/>
        </p:nvSpPr>
        <p:spPr>
          <a:xfrm>
            <a:off x="720999" y="2033160"/>
            <a:ext cx="3748757" cy="4745915"/>
          </a:xfrm>
          <a:prstGeom prst="rect">
            <a:avLst/>
          </a:prstGeom>
          <a:noFill/>
        </p:spPr>
        <p:txBody>
          <a:bodyPr wrap="square" rtlCol="0">
            <a:spAutoFit/>
          </a:bodyPr>
          <a:lstStyle/>
          <a:p>
            <a:r>
              <a:rPr lang="en-US" sz="2400" dirty="0"/>
              <a:t>Equipment Need:</a:t>
            </a:r>
          </a:p>
          <a:p>
            <a:pPr>
              <a:lnSpc>
                <a:spcPct val="115000"/>
              </a:lnSpc>
            </a:pPr>
            <a:r>
              <a:rPr lang="en-US" sz="2400" dirty="0">
                <a:ea typeface="Calibri" panose="020F0502020204030204" pitchFamily="34" charset="0"/>
                <a:cs typeface="Times New Roman" panose="02020603050405020304" pitchFamily="18" charset="0"/>
              </a:rPr>
              <a:t>1 – GDM-8245 Multi-meter</a:t>
            </a:r>
          </a:p>
          <a:p>
            <a:pPr>
              <a:lnSpc>
                <a:spcPct val="115000"/>
              </a:lnSpc>
            </a:pPr>
            <a:r>
              <a:rPr lang="en-US" sz="2400" dirty="0">
                <a:ea typeface="Calibri" panose="020F0502020204030204" pitchFamily="34" charset="0"/>
                <a:cs typeface="Times New Roman" panose="02020603050405020304" pitchFamily="18" charset="0"/>
              </a:rPr>
              <a:t>1 – HY1802D DC Power source</a:t>
            </a:r>
          </a:p>
          <a:p>
            <a:pPr>
              <a:lnSpc>
                <a:spcPct val="115000"/>
              </a:lnSpc>
            </a:pPr>
            <a:r>
              <a:rPr lang="en-US" sz="2400" dirty="0">
                <a:ea typeface="Calibri" panose="020F0502020204030204" pitchFamily="34" charset="0"/>
                <a:cs typeface="Times New Roman" panose="02020603050405020304" pitchFamily="18" charset="0"/>
              </a:rPr>
              <a:t>1 – Breadboard</a:t>
            </a:r>
            <a:endParaRPr lang="en-US" sz="2400" dirty="0"/>
          </a:p>
          <a:p>
            <a:r>
              <a:rPr lang="en-US" sz="2400" dirty="0"/>
              <a:t>1-2N2222A Transistor</a:t>
            </a:r>
          </a:p>
          <a:p>
            <a:r>
              <a:rPr lang="en-US" sz="2400" dirty="0"/>
              <a:t>5-  1k, 220k, 50, 22k, 50 ohm resistors</a:t>
            </a:r>
          </a:p>
          <a:p>
            <a:r>
              <a:rPr lang="en-US" sz="2400" dirty="0"/>
              <a:t>3-1uf, 47uf and 47uf capacitor</a:t>
            </a:r>
          </a:p>
          <a:p>
            <a:endParaRPr lang="en-US" sz="2400" dirty="0"/>
          </a:p>
          <a:p>
            <a:endParaRPr lang="en-US" sz="2400" dirty="0"/>
          </a:p>
        </p:txBody>
      </p:sp>
    </p:spTree>
    <p:extLst>
      <p:ext uri="{BB962C8B-B14F-4D97-AF65-F5344CB8AC3E}">
        <p14:creationId xmlns:p14="http://schemas.microsoft.com/office/powerpoint/2010/main" val="1715035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83" y="745955"/>
            <a:ext cx="9905998" cy="993871"/>
          </a:xfrm>
        </p:spPr>
        <p:txBody>
          <a:bodyPr/>
          <a:lstStyle/>
          <a:p>
            <a:r>
              <a:rPr lang="en-US" dirty="0"/>
              <a:t>Lab 6: Part 2</a:t>
            </a:r>
          </a:p>
        </p:txBody>
      </p:sp>
      <p:pic>
        <p:nvPicPr>
          <p:cNvPr id="6" name="Picture 5"/>
          <p:cNvPicPr>
            <a:picLocks noChangeAspect="1"/>
          </p:cNvPicPr>
          <p:nvPr/>
        </p:nvPicPr>
        <p:blipFill>
          <a:blip r:embed="rId2"/>
          <a:stretch>
            <a:fillRect/>
          </a:stretch>
        </p:blipFill>
        <p:spPr>
          <a:xfrm>
            <a:off x="563863" y="2058476"/>
            <a:ext cx="5532137" cy="4314825"/>
          </a:xfrm>
          <a:prstGeom prst="rect">
            <a:avLst/>
          </a:prstGeom>
        </p:spPr>
      </p:pic>
      <p:pic>
        <p:nvPicPr>
          <p:cNvPr id="7" name="Picture 6"/>
          <p:cNvPicPr>
            <a:picLocks noChangeAspect="1"/>
          </p:cNvPicPr>
          <p:nvPr/>
        </p:nvPicPr>
        <p:blipFill>
          <a:blip r:embed="rId3"/>
          <a:stretch>
            <a:fillRect/>
          </a:stretch>
        </p:blipFill>
        <p:spPr>
          <a:xfrm>
            <a:off x="6359683" y="2058476"/>
            <a:ext cx="5602014" cy="4286250"/>
          </a:xfrm>
          <a:prstGeom prst="rect">
            <a:avLst/>
          </a:prstGeom>
        </p:spPr>
      </p:pic>
    </p:spTree>
    <p:extLst>
      <p:ext uri="{BB962C8B-B14F-4D97-AF65-F5344CB8AC3E}">
        <p14:creationId xmlns:p14="http://schemas.microsoft.com/office/powerpoint/2010/main" val="2314510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26" y="105562"/>
            <a:ext cx="9905998" cy="1478570"/>
          </a:xfrm>
        </p:spPr>
        <p:txBody>
          <a:bodyPr/>
          <a:lstStyle/>
          <a:p>
            <a:r>
              <a:rPr lang="en-US" dirty="0"/>
              <a:t>Lab 6: Part 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300329"/>
              </p:ext>
            </p:extLst>
          </p:nvPr>
        </p:nvGraphicFramePr>
        <p:xfrm>
          <a:off x="1355454" y="1706788"/>
          <a:ext cx="6271980" cy="4047240"/>
        </p:xfrm>
        <a:graphic>
          <a:graphicData uri="http://schemas.openxmlformats.org/drawingml/2006/table">
            <a:tbl>
              <a:tblPr>
                <a:tableStyleId>{5C22544A-7EE6-4342-B048-85BDC9FD1C3A}</a:tableStyleId>
              </a:tblPr>
              <a:tblGrid>
                <a:gridCol w="1254396">
                  <a:extLst>
                    <a:ext uri="{9D8B030D-6E8A-4147-A177-3AD203B41FA5}">
                      <a16:colId xmlns:a16="http://schemas.microsoft.com/office/drawing/2014/main" val="3891338062"/>
                    </a:ext>
                  </a:extLst>
                </a:gridCol>
                <a:gridCol w="1254396">
                  <a:extLst>
                    <a:ext uri="{9D8B030D-6E8A-4147-A177-3AD203B41FA5}">
                      <a16:colId xmlns:a16="http://schemas.microsoft.com/office/drawing/2014/main" val="1922204430"/>
                    </a:ext>
                  </a:extLst>
                </a:gridCol>
                <a:gridCol w="1254396">
                  <a:extLst>
                    <a:ext uri="{9D8B030D-6E8A-4147-A177-3AD203B41FA5}">
                      <a16:colId xmlns:a16="http://schemas.microsoft.com/office/drawing/2014/main" val="1507318989"/>
                    </a:ext>
                  </a:extLst>
                </a:gridCol>
                <a:gridCol w="1254396">
                  <a:extLst>
                    <a:ext uri="{9D8B030D-6E8A-4147-A177-3AD203B41FA5}">
                      <a16:colId xmlns:a16="http://schemas.microsoft.com/office/drawing/2014/main" val="2098535035"/>
                    </a:ext>
                  </a:extLst>
                </a:gridCol>
                <a:gridCol w="1254396">
                  <a:extLst>
                    <a:ext uri="{9D8B030D-6E8A-4147-A177-3AD203B41FA5}">
                      <a16:colId xmlns:a16="http://schemas.microsoft.com/office/drawing/2014/main" val="1429353339"/>
                    </a:ext>
                  </a:extLst>
                </a:gridCol>
              </a:tblGrid>
              <a:tr h="269816">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2.20E+04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8668053"/>
                  </a:ext>
                </a:extLst>
              </a:tr>
              <a:tr h="269816">
                <a:tc>
                  <a:txBody>
                    <a:bodyPr/>
                    <a:lstStyle/>
                    <a:p>
                      <a:pPr algn="l" fontAlgn="b"/>
                      <a:r>
                        <a:rPr lang="en-US" sz="1100" u="none" strike="noStrike">
                          <a:effectLst/>
                        </a:rPr>
                        <a:t>RC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2.20E+05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1871192"/>
                  </a:ext>
                </a:extLst>
              </a:tr>
              <a:tr h="269816">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5.00E+01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571505"/>
                  </a:ext>
                </a:extLst>
              </a:tr>
              <a:tr h="269816">
                <a:tc>
                  <a:txBody>
                    <a:bodyPr/>
                    <a:lstStyle/>
                    <a:p>
                      <a:pPr algn="l" fontAlgn="b"/>
                      <a:r>
                        <a:rPr lang="en-US" sz="1100" u="none" strike="noStrike">
                          <a:effectLst/>
                        </a:rPr>
                        <a:t>RE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5.00E+01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53605850"/>
                  </a:ext>
                </a:extLst>
              </a:tr>
              <a:tr h="269816">
                <a:tc>
                  <a:txBody>
                    <a:bodyPr/>
                    <a:lstStyle/>
                    <a:p>
                      <a:pPr algn="l" fontAlgn="b"/>
                      <a:r>
                        <a:rPr lang="en-US" sz="1100" u="none" strike="noStrike">
                          <a:effectLst/>
                        </a:rPr>
                        <a:t>RL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18586165"/>
                  </a:ext>
                </a:extLst>
              </a:tr>
              <a:tr h="269816">
                <a:tc>
                  <a:txBody>
                    <a:bodyPr/>
                    <a:lstStyle/>
                    <a:p>
                      <a:pPr algn="l" fontAlgn="b"/>
                      <a:r>
                        <a:rPr lang="en-US" sz="1100" u="none" strike="noStrike">
                          <a:effectLst/>
                        </a:rPr>
                        <a:t>VIN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872611"/>
                  </a:ext>
                </a:extLst>
              </a:tr>
              <a:tr h="269816">
                <a:tc>
                  <a:txBody>
                    <a:bodyPr/>
                    <a:lstStyle/>
                    <a:p>
                      <a:pPr algn="l" fontAlgn="b"/>
                      <a:r>
                        <a:rPr lang="en-US" sz="1100" u="none" strike="noStrike">
                          <a:effectLst/>
                        </a:rPr>
                        <a:t>VCC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5358803"/>
                  </a:ext>
                </a:extLst>
              </a:tr>
              <a:tr h="269816">
                <a:tc>
                  <a:txBody>
                    <a:bodyPr/>
                    <a:lstStyle/>
                    <a:p>
                      <a:pPr algn="l" fontAlgn="b"/>
                      <a:r>
                        <a:rPr lang="en-US" sz="1100" u="none" strike="noStrike">
                          <a:effectLst/>
                        </a:rPr>
                        <a:t>VOUT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7893185"/>
                  </a:ext>
                </a:extLst>
              </a:tr>
              <a:tr h="269816">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04.7E-06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7539244"/>
                  </a:ext>
                </a:extLst>
              </a:tr>
              <a:tr h="269816">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04.7E-06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6639206"/>
                  </a:ext>
                </a:extLst>
              </a:tr>
              <a:tr h="269816">
                <a:tc>
                  <a:txBody>
                    <a:bodyPr/>
                    <a:lstStyle/>
                    <a:p>
                      <a:pPr algn="l" fontAlgn="b"/>
                      <a:r>
                        <a:rPr lang="en-US" sz="1100" u="none" strike="noStrike">
                          <a:effectLst/>
                        </a:rPr>
                        <a:t>CE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01.0E-06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6806713"/>
                  </a:ext>
                </a:extLst>
              </a:tr>
              <a:tr h="269816">
                <a:tc>
                  <a:txBody>
                    <a:bodyPr/>
                    <a:lstStyle/>
                    <a:p>
                      <a:pPr algn="l" fontAlgn="b"/>
                      <a:r>
                        <a:rPr lang="en-US" sz="1100" u="none" strike="noStrike">
                          <a:effectLst/>
                        </a:rPr>
                        <a:t>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2N2222A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1240594"/>
                  </a:ext>
                </a:extLst>
              </a:tr>
              <a:tr h="269816">
                <a:tc>
                  <a:txBody>
                    <a:bodyPr/>
                    <a:lstStyle/>
                    <a:p>
                      <a:pPr algn="l" fontAlgn="b"/>
                      <a:r>
                        <a:rPr lang="en-US" sz="1100" u="none" strike="noStrike">
                          <a:effectLst/>
                        </a:rPr>
                        <a:t>FREQ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4946610"/>
                  </a:ext>
                </a:extLst>
              </a:tr>
              <a:tr h="269816">
                <a:tc>
                  <a:txBody>
                    <a:bodyPr/>
                    <a:lstStyle/>
                    <a:p>
                      <a:pPr algn="l" fontAlgn="b"/>
                      <a:r>
                        <a:rPr lang="en-US" sz="1100" u="none" strike="noStrike">
                          <a:effectLst/>
                        </a:rPr>
                        <a:t>IE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2916664"/>
                  </a:ext>
                </a:extLst>
              </a:tr>
              <a:tr h="269816">
                <a:tc>
                  <a:txBody>
                    <a:bodyPr/>
                    <a:lstStyle/>
                    <a:p>
                      <a:pPr algn="l" fontAlgn="b"/>
                      <a:r>
                        <a:rPr lang="en-US" sz="1100" u="none" strike="noStrike">
                          <a:effectLst/>
                        </a:rPr>
                        <a:t>VC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3707736"/>
                  </a:ext>
                </a:extLst>
              </a:tr>
            </a:tbl>
          </a:graphicData>
        </a:graphic>
      </p:graphicFrame>
      <p:sp>
        <p:nvSpPr>
          <p:cNvPr id="5" name="TextBox 4"/>
          <p:cNvSpPr txBox="1"/>
          <p:nvPr/>
        </p:nvSpPr>
        <p:spPr>
          <a:xfrm>
            <a:off x="8062332" y="2877674"/>
            <a:ext cx="3579541" cy="646331"/>
          </a:xfrm>
          <a:prstGeom prst="rect">
            <a:avLst/>
          </a:prstGeom>
          <a:noFill/>
        </p:spPr>
        <p:txBody>
          <a:bodyPr wrap="square" rtlCol="0">
            <a:spAutoFit/>
          </a:bodyPr>
          <a:lstStyle/>
          <a:p>
            <a:r>
              <a:rPr lang="en-US" dirty="0"/>
              <a:t>This is the Excel Sheet for the Calculation results for Lab 6</a:t>
            </a:r>
          </a:p>
        </p:txBody>
      </p:sp>
    </p:spTree>
    <p:extLst>
      <p:ext uri="{BB962C8B-B14F-4D97-AF65-F5344CB8AC3E}">
        <p14:creationId xmlns:p14="http://schemas.microsoft.com/office/powerpoint/2010/main" val="1784213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1:Part 3</a:t>
            </a:r>
          </a:p>
        </p:txBody>
      </p:sp>
      <p:pic>
        <p:nvPicPr>
          <p:cNvPr id="4" name="Content Placeholder 3"/>
          <p:cNvPicPr>
            <a:picLocks noGrp="1" noChangeAspect="1"/>
          </p:cNvPicPr>
          <p:nvPr>
            <p:ph idx="1"/>
          </p:nvPr>
        </p:nvPicPr>
        <p:blipFill>
          <a:blip r:embed="rId2"/>
          <a:stretch>
            <a:fillRect/>
          </a:stretch>
        </p:blipFill>
        <p:spPr>
          <a:xfrm>
            <a:off x="1141413" y="1730402"/>
            <a:ext cx="4513153" cy="2231998"/>
          </a:xfrm>
          <a:prstGeom prst="rect">
            <a:avLst/>
          </a:prstGeom>
        </p:spPr>
      </p:pic>
      <p:pic>
        <p:nvPicPr>
          <p:cNvPr id="6" name="Picture 5"/>
          <p:cNvPicPr>
            <a:picLocks noChangeAspect="1"/>
          </p:cNvPicPr>
          <p:nvPr/>
        </p:nvPicPr>
        <p:blipFill>
          <a:blip r:embed="rId3"/>
          <a:stretch>
            <a:fillRect/>
          </a:stretch>
        </p:blipFill>
        <p:spPr>
          <a:xfrm>
            <a:off x="6094412" y="1730402"/>
            <a:ext cx="4819815" cy="2301197"/>
          </a:xfrm>
          <a:prstGeom prst="rect">
            <a:avLst/>
          </a:prstGeom>
        </p:spPr>
      </p:pic>
      <p:sp>
        <p:nvSpPr>
          <p:cNvPr id="7" name="Rectangle 6"/>
          <p:cNvSpPr/>
          <p:nvPr/>
        </p:nvSpPr>
        <p:spPr>
          <a:xfrm>
            <a:off x="1141413" y="5074284"/>
            <a:ext cx="10059438" cy="923330"/>
          </a:xfrm>
          <a:prstGeom prst="rect">
            <a:avLst/>
          </a:prstGeom>
        </p:spPr>
        <p:txBody>
          <a:bodyPr wrap="square">
            <a:spAutoFit/>
          </a:bodyPr>
          <a:lstStyle/>
          <a:p>
            <a:r>
              <a:rPr lang="en-US" dirty="0"/>
              <a:t>This </a:t>
            </a:r>
            <a:r>
              <a:rPr lang="en-US" dirty="0" err="1"/>
              <a:t>multisim</a:t>
            </a:r>
            <a:r>
              <a:rPr lang="en-US" dirty="0"/>
              <a:t> is a simulation of the 1N4001 diode in the forward and reverse bias. The diodes we used have a voltage drop of .7 volts. In the forward bias phase you get an output of a high (shown as 8.353 Volts)but in the reverse bias you get a low(shown as 10.051 </a:t>
            </a:r>
            <a:r>
              <a:rPr lang="en-US" dirty="0" err="1"/>
              <a:t>MicroVolts</a:t>
            </a:r>
            <a:r>
              <a:rPr lang="en-US" dirty="0"/>
              <a:t>) output.</a:t>
            </a:r>
          </a:p>
        </p:txBody>
      </p:sp>
      <p:sp>
        <p:nvSpPr>
          <p:cNvPr id="8" name="TextBox 7"/>
          <p:cNvSpPr txBox="1"/>
          <p:nvPr/>
        </p:nvSpPr>
        <p:spPr>
          <a:xfrm>
            <a:off x="6491291" y="3593068"/>
            <a:ext cx="1569660" cy="369332"/>
          </a:xfrm>
          <a:prstGeom prst="rect">
            <a:avLst/>
          </a:prstGeom>
          <a:noFill/>
        </p:spPr>
        <p:txBody>
          <a:bodyPr wrap="none" rtlCol="0">
            <a:spAutoFit/>
          </a:bodyPr>
          <a:lstStyle/>
          <a:p>
            <a:r>
              <a:rPr lang="en-US" dirty="0"/>
              <a:t>Forward bias	</a:t>
            </a:r>
          </a:p>
        </p:txBody>
      </p:sp>
      <p:sp>
        <p:nvSpPr>
          <p:cNvPr id="9" name="TextBox 8"/>
          <p:cNvSpPr txBox="1"/>
          <p:nvPr/>
        </p:nvSpPr>
        <p:spPr>
          <a:xfrm>
            <a:off x="8995957" y="3662267"/>
            <a:ext cx="1335366" cy="369332"/>
          </a:xfrm>
          <a:prstGeom prst="rect">
            <a:avLst/>
          </a:prstGeom>
          <a:noFill/>
        </p:spPr>
        <p:txBody>
          <a:bodyPr wrap="none" rtlCol="0">
            <a:spAutoFit/>
          </a:bodyPr>
          <a:lstStyle/>
          <a:p>
            <a:r>
              <a:rPr lang="en-US" dirty="0"/>
              <a:t>Reverse bias</a:t>
            </a:r>
          </a:p>
        </p:txBody>
      </p:sp>
    </p:spTree>
    <p:extLst>
      <p:ext uri="{BB962C8B-B14F-4D97-AF65-F5344CB8AC3E}">
        <p14:creationId xmlns:p14="http://schemas.microsoft.com/office/powerpoint/2010/main" val="1979607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28225"/>
            <a:ext cx="9905998" cy="1478570"/>
          </a:xfrm>
        </p:spPr>
        <p:txBody>
          <a:bodyPr/>
          <a:lstStyle/>
          <a:p>
            <a:r>
              <a:rPr lang="en-US" dirty="0"/>
              <a:t>Lab 6: Part 4</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802" y="1283657"/>
            <a:ext cx="4825242" cy="4254206"/>
          </a:xfrm>
        </p:spPr>
      </p:pic>
      <p:sp>
        <p:nvSpPr>
          <p:cNvPr id="3" name="TextBox 2"/>
          <p:cNvSpPr txBox="1"/>
          <p:nvPr/>
        </p:nvSpPr>
        <p:spPr>
          <a:xfrm>
            <a:off x="6530968" y="5806389"/>
            <a:ext cx="4651022" cy="646331"/>
          </a:xfrm>
          <a:prstGeom prst="rect">
            <a:avLst/>
          </a:prstGeom>
          <a:noFill/>
        </p:spPr>
        <p:txBody>
          <a:bodyPr wrap="square" rtlCol="0">
            <a:spAutoFit/>
          </a:bodyPr>
          <a:lstStyle/>
          <a:p>
            <a:r>
              <a:rPr lang="en-US" dirty="0"/>
              <a:t>This is the Oscilloscope reading for channel1 for lab 6</a:t>
            </a:r>
          </a:p>
        </p:txBody>
      </p:sp>
      <p:sp>
        <p:nvSpPr>
          <p:cNvPr id="6" name="TextBox 5"/>
          <p:cNvSpPr txBox="1"/>
          <p:nvPr/>
        </p:nvSpPr>
        <p:spPr>
          <a:xfrm>
            <a:off x="1287411" y="5806390"/>
            <a:ext cx="4391377" cy="646331"/>
          </a:xfrm>
          <a:prstGeom prst="rect">
            <a:avLst/>
          </a:prstGeom>
          <a:noFill/>
        </p:spPr>
        <p:txBody>
          <a:bodyPr wrap="square" rtlCol="0">
            <a:spAutoFit/>
          </a:bodyPr>
          <a:lstStyle/>
          <a:p>
            <a:r>
              <a:rPr lang="en-US" dirty="0"/>
              <a:t>This is the complete build for the circuit for lab 6</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13" y="1283657"/>
            <a:ext cx="5092077" cy="4242254"/>
          </a:xfrm>
          <a:prstGeom prst="rect">
            <a:avLst/>
          </a:prstGeom>
        </p:spPr>
      </p:pic>
    </p:spTree>
    <p:extLst>
      <p:ext uri="{BB962C8B-B14F-4D97-AF65-F5344CB8AC3E}">
        <p14:creationId xmlns:p14="http://schemas.microsoft.com/office/powerpoint/2010/main" val="3685606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6: Observations</a:t>
            </a:r>
          </a:p>
        </p:txBody>
      </p:sp>
      <p:sp>
        <p:nvSpPr>
          <p:cNvPr id="3" name="Content Placeholder 2"/>
          <p:cNvSpPr>
            <a:spLocks noGrp="1"/>
          </p:cNvSpPr>
          <p:nvPr>
            <p:ph idx="1"/>
          </p:nvPr>
        </p:nvSpPr>
        <p:spPr>
          <a:xfrm>
            <a:off x="1141412" y="2384954"/>
            <a:ext cx="9905999" cy="3541714"/>
          </a:xfrm>
        </p:spPr>
        <p:txBody>
          <a:bodyPr/>
          <a:lstStyle/>
          <a:p>
            <a:pPr marL="0" indent="0">
              <a:buNone/>
            </a:pPr>
            <a:r>
              <a:rPr lang="en-US" dirty="0"/>
              <a:t>We had a few issues calculating the resistor values and capacitor values, and it was a little difficult to build. We compared our results to an another example lab notebook. Our end result produced a cleaner reading than they received on example oscilloscope.</a:t>
            </a:r>
          </a:p>
        </p:txBody>
      </p:sp>
    </p:spTree>
    <p:extLst>
      <p:ext uri="{BB962C8B-B14F-4D97-AF65-F5344CB8AC3E}">
        <p14:creationId xmlns:p14="http://schemas.microsoft.com/office/powerpoint/2010/main" val="4220548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7: Using a JFET to flash an LED</a:t>
            </a:r>
            <a:br>
              <a:rPr lang="en-US" dirty="0"/>
            </a:br>
            <a:endParaRPr lang="en-US" dirty="0"/>
          </a:p>
        </p:txBody>
      </p:sp>
      <p:sp>
        <p:nvSpPr>
          <p:cNvPr id="3" name="Content Placeholder 2"/>
          <p:cNvSpPr>
            <a:spLocks noGrp="1"/>
          </p:cNvSpPr>
          <p:nvPr>
            <p:ph idx="1"/>
          </p:nvPr>
        </p:nvSpPr>
        <p:spPr>
          <a:xfrm>
            <a:off x="1446213" y="2433419"/>
            <a:ext cx="2999663" cy="3541714"/>
          </a:xfrm>
        </p:spPr>
        <p:txBody>
          <a:bodyPr>
            <a:noAutofit/>
          </a:bodyPr>
          <a:lstStyle/>
          <a:p>
            <a:pPr marL="0" indent="0">
              <a:buNone/>
            </a:pPr>
            <a:r>
              <a:rPr lang="en-US" sz="3200" dirty="0"/>
              <a:t>The Purpose of this is lab is to design, build/test  a JFET circuit and using it to flash an LED.</a:t>
            </a:r>
          </a:p>
        </p:txBody>
      </p:sp>
      <p:sp>
        <p:nvSpPr>
          <p:cNvPr id="4" name="TextBox 3"/>
          <p:cNvSpPr txBox="1"/>
          <p:nvPr/>
        </p:nvSpPr>
        <p:spPr>
          <a:xfrm>
            <a:off x="5549462" y="2433419"/>
            <a:ext cx="4750676" cy="3939540"/>
          </a:xfrm>
          <a:prstGeom prst="rect">
            <a:avLst/>
          </a:prstGeom>
          <a:noFill/>
        </p:spPr>
        <p:txBody>
          <a:bodyPr wrap="square" rtlCol="0">
            <a:spAutoFit/>
          </a:bodyPr>
          <a:lstStyle/>
          <a:p>
            <a:r>
              <a:rPr lang="en-US" sz="2800" dirty="0"/>
              <a:t>Equipment Needed:</a:t>
            </a:r>
          </a:p>
          <a:p>
            <a:r>
              <a:rPr lang="en-US" sz="2800" dirty="0"/>
              <a:t>1-2N5457 JFET Amplifier</a:t>
            </a:r>
          </a:p>
          <a:p>
            <a:r>
              <a:rPr lang="en-US" sz="2800" dirty="0"/>
              <a:t>2- 470 Ohm Resistors</a:t>
            </a:r>
          </a:p>
          <a:p>
            <a:r>
              <a:rPr lang="en-US" sz="2800" dirty="0"/>
              <a:t>1- Yellow LED</a:t>
            </a:r>
          </a:p>
          <a:p>
            <a:r>
              <a:rPr lang="en-US" sz="2800" dirty="0"/>
              <a:t>1- </a:t>
            </a:r>
            <a:r>
              <a:rPr lang="en-US" sz="2800" dirty="0" err="1"/>
              <a:t>Gwinstek</a:t>
            </a:r>
            <a:r>
              <a:rPr lang="en-US" sz="2800" dirty="0"/>
              <a:t> Function Generator</a:t>
            </a:r>
          </a:p>
          <a:p>
            <a:r>
              <a:rPr lang="en-US" sz="2800" dirty="0"/>
              <a:t>1 – GDM-8245 Multi-meter</a:t>
            </a:r>
          </a:p>
          <a:p>
            <a:r>
              <a:rPr lang="en-US" sz="2800" dirty="0"/>
              <a:t>1 – HY1802D DC Power source</a:t>
            </a:r>
          </a:p>
          <a:p>
            <a:endParaRPr lang="en-US" dirty="0"/>
          </a:p>
          <a:p>
            <a:endParaRPr lang="en-US" dirty="0"/>
          </a:p>
          <a:p>
            <a:endParaRPr lang="en-US" dirty="0"/>
          </a:p>
        </p:txBody>
      </p:sp>
    </p:spTree>
    <p:extLst>
      <p:ext uri="{BB962C8B-B14F-4D97-AF65-F5344CB8AC3E}">
        <p14:creationId xmlns:p14="http://schemas.microsoft.com/office/powerpoint/2010/main" val="751739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17" y="522514"/>
            <a:ext cx="9905998" cy="859870"/>
          </a:xfrm>
        </p:spPr>
        <p:txBody>
          <a:bodyPr/>
          <a:lstStyle/>
          <a:p>
            <a:r>
              <a:rPr lang="en-US" dirty="0"/>
              <a:t>Lab 7: Part 2</a:t>
            </a:r>
          </a:p>
        </p:txBody>
      </p:sp>
      <p:pic>
        <p:nvPicPr>
          <p:cNvPr id="4" name="Content Placeholder 3"/>
          <p:cNvPicPr>
            <a:picLocks noGrp="1" noChangeAspect="1"/>
          </p:cNvPicPr>
          <p:nvPr>
            <p:ph idx="1"/>
          </p:nvPr>
        </p:nvPicPr>
        <p:blipFill>
          <a:blip r:embed="rId2"/>
          <a:stretch>
            <a:fillRect/>
          </a:stretch>
        </p:blipFill>
        <p:spPr>
          <a:xfrm>
            <a:off x="1659601" y="1504750"/>
            <a:ext cx="8055625" cy="4466624"/>
          </a:xfrm>
          <a:prstGeom prst="rect">
            <a:avLst/>
          </a:prstGeom>
        </p:spPr>
      </p:pic>
      <p:sp>
        <p:nvSpPr>
          <p:cNvPr id="5" name="TextBox 4"/>
          <p:cNvSpPr txBox="1"/>
          <p:nvPr/>
        </p:nvSpPr>
        <p:spPr>
          <a:xfrm>
            <a:off x="2683805" y="6093741"/>
            <a:ext cx="7031421" cy="369332"/>
          </a:xfrm>
          <a:prstGeom prst="rect">
            <a:avLst/>
          </a:prstGeom>
          <a:noFill/>
        </p:spPr>
        <p:txBody>
          <a:bodyPr wrap="square" rtlCol="0">
            <a:spAutoFit/>
          </a:bodyPr>
          <a:lstStyle/>
          <a:p>
            <a:r>
              <a:rPr lang="en-US" dirty="0"/>
              <a:t>We had to manually design the JFET in Multisim</a:t>
            </a:r>
          </a:p>
        </p:txBody>
      </p:sp>
    </p:spTree>
    <p:extLst>
      <p:ext uri="{BB962C8B-B14F-4D97-AF65-F5344CB8AC3E}">
        <p14:creationId xmlns:p14="http://schemas.microsoft.com/office/powerpoint/2010/main" val="1276761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475" y="-190779"/>
            <a:ext cx="9905998" cy="1478570"/>
          </a:xfrm>
        </p:spPr>
        <p:txBody>
          <a:bodyPr/>
          <a:lstStyle/>
          <a:p>
            <a:r>
              <a:rPr lang="en-US" dirty="0"/>
              <a:t>Lab 7: Part 3</a:t>
            </a:r>
          </a:p>
        </p:txBody>
      </p:sp>
      <p:graphicFrame>
        <p:nvGraphicFramePr>
          <p:cNvPr id="6" name="Object 5"/>
          <p:cNvGraphicFramePr>
            <a:graphicFrameLocks noChangeAspect="1"/>
          </p:cNvGraphicFramePr>
          <p:nvPr>
            <p:extLst>
              <p:ext uri="{D42A27DB-BD31-4B8C-83A1-F6EECF244321}">
                <p14:modId xmlns:p14="http://schemas.microsoft.com/office/powerpoint/2010/main" val="3461510977"/>
              </p:ext>
            </p:extLst>
          </p:nvPr>
        </p:nvGraphicFramePr>
        <p:xfrm>
          <a:off x="1204475" y="914345"/>
          <a:ext cx="4186238" cy="4572055"/>
        </p:xfrm>
        <a:graphic>
          <a:graphicData uri="http://schemas.openxmlformats.org/presentationml/2006/ole">
            <mc:AlternateContent xmlns:mc="http://schemas.openxmlformats.org/markup-compatibility/2006">
              <mc:Choice xmlns:v="urn:schemas-microsoft-com:vml" Requires="v">
                <p:oleObj spid="_x0000_s7189"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1204475" y="914345"/>
                        <a:ext cx="4186238" cy="4572055"/>
                      </a:xfrm>
                      <a:prstGeom prst="rect">
                        <a:avLst/>
                      </a:prstGeom>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423" y="914345"/>
            <a:ext cx="5216639" cy="4572055"/>
          </a:xfrm>
          <a:prstGeom prst="rect">
            <a:avLst/>
          </a:prstGeom>
        </p:spPr>
      </p:pic>
      <p:sp>
        <p:nvSpPr>
          <p:cNvPr id="8" name="TextBox 7"/>
          <p:cNvSpPr txBox="1"/>
          <p:nvPr/>
        </p:nvSpPr>
        <p:spPr>
          <a:xfrm>
            <a:off x="1345324" y="5633545"/>
            <a:ext cx="3520966" cy="646331"/>
          </a:xfrm>
          <a:prstGeom prst="rect">
            <a:avLst/>
          </a:prstGeom>
          <a:noFill/>
        </p:spPr>
        <p:txBody>
          <a:bodyPr wrap="square" rtlCol="0">
            <a:spAutoFit/>
          </a:bodyPr>
          <a:lstStyle/>
          <a:p>
            <a:r>
              <a:rPr lang="en-US" dirty="0"/>
              <a:t>The datasheet for the JFET</a:t>
            </a:r>
          </a:p>
          <a:p>
            <a:r>
              <a:rPr lang="en-US" dirty="0"/>
              <a:t>2N5457</a:t>
            </a:r>
          </a:p>
        </p:txBody>
      </p:sp>
      <p:sp>
        <p:nvSpPr>
          <p:cNvPr id="9" name="TextBox 8"/>
          <p:cNvSpPr txBox="1"/>
          <p:nvPr/>
        </p:nvSpPr>
        <p:spPr>
          <a:xfrm>
            <a:off x="5686097" y="5738648"/>
            <a:ext cx="5044965" cy="646331"/>
          </a:xfrm>
          <a:prstGeom prst="rect">
            <a:avLst/>
          </a:prstGeom>
          <a:noFill/>
        </p:spPr>
        <p:txBody>
          <a:bodyPr wrap="square" rtlCol="0">
            <a:spAutoFit/>
          </a:bodyPr>
          <a:lstStyle/>
          <a:p>
            <a:r>
              <a:rPr lang="en-US" dirty="0"/>
              <a:t>This the </a:t>
            </a:r>
            <a:r>
              <a:rPr lang="en-US" dirty="0" err="1"/>
              <a:t>multimeter</a:t>
            </a:r>
            <a:r>
              <a:rPr lang="en-US" dirty="0"/>
              <a:t> for the 470 ohm resistor which is reading 470.43 Ohms</a:t>
            </a:r>
          </a:p>
        </p:txBody>
      </p:sp>
    </p:spTree>
    <p:extLst>
      <p:ext uri="{BB962C8B-B14F-4D97-AF65-F5344CB8AC3E}">
        <p14:creationId xmlns:p14="http://schemas.microsoft.com/office/powerpoint/2010/main" val="3270106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479" y="-188913"/>
            <a:ext cx="9905998" cy="1478570"/>
          </a:xfrm>
        </p:spPr>
        <p:txBody>
          <a:bodyPr/>
          <a:lstStyle/>
          <a:p>
            <a:r>
              <a:rPr lang="en-US" dirty="0"/>
              <a:t>Lab 7: Part 4</a:t>
            </a:r>
          </a:p>
        </p:txBody>
      </p:sp>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4"/>
              </a:rPr>
              <a:t>Preview attachment 20181205_175347_001.mp4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4"/>
              </a:rPr>
              <a:t>  </a:t>
            </a:r>
            <a:endParaRPr kumimoji="0" lang="en-US" altLang="en-US" sz="1900" b="0" i="0" u="none" strike="noStrike" cap="none" normalizeH="0" baseline="0" dirty="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4"/>
              </a:rPr>
              <a:t>  </a:t>
            </a:r>
            <a:endParaRPr kumimoji="0" lang="en-US" altLang="en-US" b="0" i="0" u="none" strike="noStrike" cap="none" normalizeH="0" baseline="0" dirty="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hlinkClick r:id="rId4"/>
              </a:rPr>
              <a:t>  </a:t>
            </a:r>
            <a:endParaRPr kumimoji="0" lang="en-US" altLang="en-US" sz="900" b="0" i="0" u="none" strike="noStrike" cap="none" normalizeH="0" baseline="0" dirty="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hlinkClick r:id="rId4"/>
              </a:rPr>
              <a:t>20181205_175347_001.mp4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hlinkClick r:id="rId4"/>
              </a:rPr>
              <a:t>365 KB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5" name="AutoShape 2">
            <a:hlinkClick r:id="rId4"/>
          </p:cNvPr>
          <p:cNvSpPr>
            <a:spLocks noChangeAspect="1" noChangeArrowheads="1"/>
          </p:cNvSpPr>
          <p:nvPr/>
        </p:nvSpPr>
        <p:spPr bwMode="auto">
          <a:xfrm>
            <a:off x="155575" y="-3413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descr="https://ssl.gstatic.com/ui/v1/icons/mail/images/cleardo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666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 name="20181205_175347_0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6355" y="928847"/>
            <a:ext cx="3359423" cy="410596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377" y="928848"/>
            <a:ext cx="5143500" cy="4105960"/>
          </a:xfrm>
          <a:prstGeom prst="rect">
            <a:avLst/>
          </a:prstGeom>
        </p:spPr>
      </p:pic>
      <p:sp>
        <p:nvSpPr>
          <p:cNvPr id="10" name="TextBox 9"/>
          <p:cNvSpPr txBox="1"/>
          <p:nvPr/>
        </p:nvSpPr>
        <p:spPr>
          <a:xfrm>
            <a:off x="1622479" y="5265683"/>
            <a:ext cx="3128197" cy="923330"/>
          </a:xfrm>
          <a:prstGeom prst="rect">
            <a:avLst/>
          </a:prstGeom>
          <a:noFill/>
        </p:spPr>
        <p:txBody>
          <a:bodyPr wrap="square" rtlCol="0">
            <a:spAutoFit/>
          </a:bodyPr>
          <a:lstStyle/>
          <a:p>
            <a:r>
              <a:rPr lang="en-US" dirty="0"/>
              <a:t>This is the video showing the function generator and the Led flashing on and off</a:t>
            </a:r>
          </a:p>
        </p:txBody>
      </p:sp>
      <p:sp>
        <p:nvSpPr>
          <p:cNvPr id="11" name="TextBox 10"/>
          <p:cNvSpPr txBox="1"/>
          <p:nvPr/>
        </p:nvSpPr>
        <p:spPr>
          <a:xfrm>
            <a:off x="6032938" y="5339255"/>
            <a:ext cx="5108028" cy="646331"/>
          </a:xfrm>
          <a:prstGeom prst="rect">
            <a:avLst/>
          </a:prstGeom>
          <a:noFill/>
        </p:spPr>
        <p:txBody>
          <a:bodyPr wrap="square" rtlCol="0">
            <a:spAutoFit/>
          </a:bodyPr>
          <a:lstStyle/>
          <a:p>
            <a:r>
              <a:rPr lang="en-US" dirty="0"/>
              <a:t>This is the Oscilloscope reading for the led turning on and off</a:t>
            </a:r>
          </a:p>
        </p:txBody>
      </p:sp>
    </p:spTree>
    <p:extLst>
      <p:ext uri="{BB962C8B-B14F-4D97-AF65-F5344CB8AC3E}">
        <p14:creationId xmlns:p14="http://schemas.microsoft.com/office/powerpoint/2010/main" val="3979498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923" y="0"/>
            <a:ext cx="9905998" cy="1478570"/>
          </a:xfrm>
        </p:spPr>
        <p:txBody>
          <a:bodyPr/>
          <a:lstStyle/>
          <a:p>
            <a:r>
              <a:rPr lang="en-US" dirty="0"/>
              <a:t>Lab 7: Part 5 </a:t>
            </a:r>
            <a:br>
              <a:rPr lang="en-US" dirty="0"/>
            </a:b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580" b="18282"/>
          <a:stretch/>
        </p:blipFill>
        <p:spPr>
          <a:xfrm>
            <a:off x="2045302" y="987972"/>
            <a:ext cx="7161760" cy="4214648"/>
          </a:xfrm>
        </p:spPr>
      </p:pic>
      <p:sp>
        <p:nvSpPr>
          <p:cNvPr id="5" name="TextBox 4"/>
          <p:cNvSpPr txBox="1"/>
          <p:nvPr/>
        </p:nvSpPr>
        <p:spPr>
          <a:xfrm>
            <a:off x="2575034" y="5675586"/>
            <a:ext cx="6474373" cy="369332"/>
          </a:xfrm>
          <a:prstGeom prst="rect">
            <a:avLst/>
          </a:prstGeom>
          <a:noFill/>
        </p:spPr>
        <p:txBody>
          <a:bodyPr wrap="square" rtlCol="0">
            <a:spAutoFit/>
          </a:bodyPr>
          <a:lstStyle/>
          <a:p>
            <a:r>
              <a:rPr lang="en-US" dirty="0"/>
              <a:t>This is the picture of the complete build for Lab 7</a:t>
            </a:r>
          </a:p>
        </p:txBody>
      </p:sp>
    </p:spTree>
    <p:extLst>
      <p:ext uri="{BB962C8B-B14F-4D97-AF65-F5344CB8AC3E}">
        <p14:creationId xmlns:p14="http://schemas.microsoft.com/office/powerpoint/2010/main" val="506564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7: Observations</a:t>
            </a:r>
          </a:p>
        </p:txBody>
      </p:sp>
      <p:sp>
        <p:nvSpPr>
          <p:cNvPr id="3" name="Content Placeholder 2"/>
          <p:cNvSpPr>
            <a:spLocks noGrp="1"/>
          </p:cNvSpPr>
          <p:nvPr>
            <p:ph idx="1"/>
          </p:nvPr>
        </p:nvSpPr>
        <p:spPr>
          <a:xfrm>
            <a:off x="1141412" y="2570054"/>
            <a:ext cx="9905999" cy="3541714"/>
          </a:xfrm>
        </p:spPr>
        <p:txBody>
          <a:bodyPr/>
          <a:lstStyle/>
          <a:p>
            <a:pPr marL="0" indent="0">
              <a:buNone/>
            </a:pPr>
            <a:r>
              <a:rPr lang="en-US" dirty="0"/>
              <a:t>The circuit was not too difficult to build. The only complication that we ran into is that we put the JFET in backwards. We changed the frequency to make it flash slower and faster.</a:t>
            </a:r>
          </a:p>
        </p:txBody>
      </p:sp>
    </p:spTree>
    <p:extLst>
      <p:ext uri="{BB962C8B-B14F-4D97-AF65-F5344CB8AC3E}">
        <p14:creationId xmlns:p14="http://schemas.microsoft.com/office/powerpoint/2010/main" val="4082154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985" y="345249"/>
            <a:ext cx="9905998" cy="1478570"/>
          </a:xfrm>
        </p:spPr>
        <p:txBody>
          <a:bodyPr>
            <a:normAutofit/>
          </a:bodyPr>
          <a:lstStyle/>
          <a:p>
            <a:r>
              <a:rPr lang="en-US" dirty="0"/>
              <a:t>Lab 8: Using the JFET as a Amplifier</a:t>
            </a:r>
            <a:br>
              <a:rPr lang="en-US" dirty="0"/>
            </a:br>
            <a:r>
              <a:rPr lang="en-US" dirty="0"/>
              <a:t>My Lab Partner was Jarred </a:t>
            </a:r>
            <a:r>
              <a:rPr lang="en-US" dirty="0" err="1"/>
              <a:t>clark</a:t>
            </a:r>
            <a:endParaRPr lang="en-US" dirty="0"/>
          </a:p>
        </p:txBody>
      </p:sp>
      <p:sp>
        <p:nvSpPr>
          <p:cNvPr id="3" name="Content Placeholder 2"/>
          <p:cNvSpPr>
            <a:spLocks noGrp="1"/>
          </p:cNvSpPr>
          <p:nvPr>
            <p:ph idx="1"/>
          </p:nvPr>
        </p:nvSpPr>
        <p:spPr>
          <a:xfrm>
            <a:off x="1404171" y="2020551"/>
            <a:ext cx="2915581" cy="3541714"/>
          </a:xfrm>
        </p:spPr>
        <p:txBody>
          <a:bodyPr>
            <a:normAutofit/>
          </a:bodyPr>
          <a:lstStyle/>
          <a:p>
            <a:pPr marL="0" indent="0">
              <a:buNone/>
            </a:pPr>
            <a:r>
              <a:rPr lang="en-US" sz="3200" dirty="0"/>
              <a:t>The Purpose of this lab is to test and build an Amplifier circuit using a JFET</a:t>
            </a:r>
          </a:p>
        </p:txBody>
      </p:sp>
      <p:sp>
        <p:nvSpPr>
          <p:cNvPr id="4" name="Rectangle 3"/>
          <p:cNvSpPr/>
          <p:nvPr/>
        </p:nvSpPr>
        <p:spPr>
          <a:xfrm>
            <a:off x="5391807" y="2020551"/>
            <a:ext cx="6096000" cy="4431983"/>
          </a:xfrm>
          <a:prstGeom prst="rect">
            <a:avLst/>
          </a:prstGeom>
        </p:spPr>
        <p:txBody>
          <a:bodyPr>
            <a:spAutoFit/>
          </a:bodyPr>
          <a:lstStyle/>
          <a:p>
            <a:r>
              <a:rPr lang="en-US" sz="2400" dirty="0"/>
              <a:t>Equipment Needed:</a:t>
            </a:r>
          </a:p>
          <a:p>
            <a:r>
              <a:rPr lang="en-US" sz="2400" dirty="0"/>
              <a:t>1-2N5457 JFET Amplifier</a:t>
            </a:r>
          </a:p>
          <a:p>
            <a:r>
              <a:rPr lang="en-US" sz="2400" dirty="0"/>
              <a:t>1- </a:t>
            </a:r>
            <a:r>
              <a:rPr lang="en-US" sz="2400" dirty="0" err="1"/>
              <a:t>Gwinstek</a:t>
            </a:r>
            <a:r>
              <a:rPr lang="en-US" sz="2400" dirty="0"/>
              <a:t> Function Generator</a:t>
            </a:r>
          </a:p>
          <a:p>
            <a:r>
              <a:rPr lang="en-US" sz="2400" dirty="0"/>
              <a:t>1 – GDM-8245 Multi-meter</a:t>
            </a:r>
          </a:p>
          <a:p>
            <a:r>
              <a:rPr lang="en-US" sz="2400" dirty="0"/>
              <a:t>1 – DC Power Supply</a:t>
            </a:r>
          </a:p>
          <a:p>
            <a:r>
              <a:rPr lang="en-US" sz="2400" dirty="0"/>
              <a:t>2- 1uf Capacitors</a:t>
            </a:r>
          </a:p>
          <a:p>
            <a:r>
              <a:rPr lang="en-US" sz="2400" dirty="0"/>
              <a:t>1-33uf capacitor</a:t>
            </a:r>
          </a:p>
          <a:p>
            <a:r>
              <a:rPr lang="en-US" sz="2400" dirty="0"/>
              <a:t>1-68k ohm resistor</a:t>
            </a:r>
          </a:p>
          <a:p>
            <a:r>
              <a:rPr lang="en-US" sz="2400" dirty="0"/>
              <a:t>1- 22k ohm resistor</a:t>
            </a:r>
          </a:p>
          <a:p>
            <a:r>
              <a:rPr lang="en-US" sz="2400" dirty="0"/>
              <a:t>1-100k resistor as a load</a:t>
            </a:r>
          </a:p>
          <a:p>
            <a:r>
              <a:rPr lang="en-US" sz="2400" dirty="0"/>
              <a:t>1- 3.3k ohm resistor</a:t>
            </a:r>
          </a:p>
          <a:p>
            <a:endParaRPr lang="en-US" dirty="0"/>
          </a:p>
        </p:txBody>
      </p:sp>
    </p:spTree>
    <p:extLst>
      <p:ext uri="{BB962C8B-B14F-4D97-AF65-F5344CB8AC3E}">
        <p14:creationId xmlns:p14="http://schemas.microsoft.com/office/powerpoint/2010/main" val="503901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16" y="387291"/>
            <a:ext cx="9905998" cy="1478570"/>
          </a:xfrm>
        </p:spPr>
        <p:txBody>
          <a:bodyPr/>
          <a:lstStyle/>
          <a:p>
            <a:r>
              <a:rPr lang="en-US" dirty="0"/>
              <a:t>Lab 8: part 2</a:t>
            </a:r>
          </a:p>
        </p:txBody>
      </p:sp>
      <p:pic>
        <p:nvPicPr>
          <p:cNvPr id="4" name="Picture 3"/>
          <p:cNvPicPr>
            <a:picLocks noChangeAspect="1"/>
          </p:cNvPicPr>
          <p:nvPr/>
        </p:nvPicPr>
        <p:blipFill>
          <a:blip r:embed="rId2"/>
          <a:stretch>
            <a:fillRect/>
          </a:stretch>
        </p:blipFill>
        <p:spPr>
          <a:xfrm>
            <a:off x="798786" y="1865861"/>
            <a:ext cx="5108029" cy="4264245"/>
          </a:xfrm>
          <a:prstGeom prst="rect">
            <a:avLst/>
          </a:prstGeom>
        </p:spPr>
      </p:pic>
      <p:pic>
        <p:nvPicPr>
          <p:cNvPr id="5" name="Picture 4"/>
          <p:cNvPicPr>
            <a:picLocks noChangeAspect="1"/>
          </p:cNvPicPr>
          <p:nvPr/>
        </p:nvPicPr>
        <p:blipFill>
          <a:blip r:embed="rId3"/>
          <a:stretch>
            <a:fillRect/>
          </a:stretch>
        </p:blipFill>
        <p:spPr>
          <a:xfrm>
            <a:off x="5906815" y="1855431"/>
            <a:ext cx="5391150" cy="4267200"/>
          </a:xfrm>
          <a:prstGeom prst="rect">
            <a:avLst/>
          </a:prstGeom>
        </p:spPr>
      </p:pic>
    </p:spTree>
    <p:extLst>
      <p:ext uri="{BB962C8B-B14F-4D97-AF65-F5344CB8AC3E}">
        <p14:creationId xmlns:p14="http://schemas.microsoft.com/office/powerpoint/2010/main" val="309957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924" y="-316903"/>
            <a:ext cx="9905998" cy="1478570"/>
          </a:xfrm>
        </p:spPr>
        <p:txBody>
          <a:bodyPr/>
          <a:lstStyle/>
          <a:p>
            <a:r>
              <a:rPr lang="en-US" dirty="0"/>
              <a:t>Lab 1: Part 4 </a:t>
            </a:r>
          </a:p>
        </p:txBody>
      </p:sp>
      <p:pic>
        <p:nvPicPr>
          <p:cNvPr id="4" name="Content Placeholder 3"/>
          <p:cNvPicPr>
            <a:picLocks noGrp="1" noChangeAspect="1"/>
          </p:cNvPicPr>
          <p:nvPr>
            <p:ph idx="1"/>
          </p:nvPr>
        </p:nvPicPr>
        <p:blipFill>
          <a:blip r:embed="rId2"/>
          <a:stretch>
            <a:fillRect/>
          </a:stretch>
        </p:blipFill>
        <p:spPr>
          <a:xfrm>
            <a:off x="1434490" y="788549"/>
            <a:ext cx="4135991" cy="45612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96063" y="497410"/>
            <a:ext cx="4561220" cy="5143500"/>
          </a:xfrm>
          <a:prstGeom prst="rect">
            <a:avLst/>
          </a:prstGeom>
        </p:spPr>
      </p:pic>
      <p:sp>
        <p:nvSpPr>
          <p:cNvPr id="3" name="TextBox 2"/>
          <p:cNvSpPr txBox="1"/>
          <p:nvPr/>
        </p:nvSpPr>
        <p:spPr>
          <a:xfrm>
            <a:off x="6201103" y="5444359"/>
            <a:ext cx="1739964" cy="369332"/>
          </a:xfrm>
          <a:prstGeom prst="rect">
            <a:avLst/>
          </a:prstGeom>
          <a:noFill/>
        </p:spPr>
        <p:txBody>
          <a:bodyPr wrap="none" rtlCol="0">
            <a:spAutoFit/>
          </a:bodyPr>
          <a:lstStyle/>
          <a:p>
            <a:r>
              <a:rPr lang="en-US" dirty="0"/>
              <a:t>Applied voltage</a:t>
            </a:r>
          </a:p>
        </p:txBody>
      </p:sp>
      <p:sp>
        <p:nvSpPr>
          <p:cNvPr id="7" name="TextBox 6"/>
          <p:cNvSpPr txBox="1"/>
          <p:nvPr/>
        </p:nvSpPr>
        <p:spPr>
          <a:xfrm>
            <a:off x="1434490" y="5580993"/>
            <a:ext cx="1834227" cy="646331"/>
          </a:xfrm>
          <a:prstGeom prst="rect">
            <a:avLst/>
          </a:prstGeom>
          <a:noFill/>
        </p:spPr>
        <p:txBody>
          <a:bodyPr wrap="square" rtlCol="0">
            <a:spAutoFit/>
          </a:bodyPr>
          <a:lstStyle/>
          <a:p>
            <a:r>
              <a:rPr lang="en-US" dirty="0"/>
              <a:t>Forward bias</a:t>
            </a:r>
          </a:p>
          <a:p>
            <a:r>
              <a:rPr lang="en-US" dirty="0"/>
              <a:t>Part: 1N4148</a:t>
            </a:r>
          </a:p>
        </p:txBody>
      </p:sp>
    </p:spTree>
    <p:extLst>
      <p:ext uri="{BB962C8B-B14F-4D97-AF65-F5344CB8AC3E}">
        <p14:creationId xmlns:p14="http://schemas.microsoft.com/office/powerpoint/2010/main" val="4164015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a:t>Lab 8: Part 3 </a:t>
            </a:r>
          </a:p>
        </p:txBody>
      </p:sp>
      <p:pic>
        <p:nvPicPr>
          <p:cNvPr id="4" name="Content Placeholder 3"/>
          <p:cNvPicPr>
            <a:picLocks noGrp="1" noChangeAspect="1"/>
          </p:cNvPicPr>
          <p:nvPr>
            <p:ph idx="1"/>
          </p:nvPr>
        </p:nvPicPr>
        <p:blipFill>
          <a:blip r:embed="rId2"/>
          <a:stretch>
            <a:fillRect/>
          </a:stretch>
        </p:blipFill>
        <p:spPr>
          <a:xfrm>
            <a:off x="1246517" y="1072192"/>
            <a:ext cx="4356831" cy="46942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41940" y="1014984"/>
            <a:ext cx="4820629" cy="4808647"/>
          </a:xfrm>
          <a:prstGeom prst="rect">
            <a:avLst/>
          </a:prstGeom>
        </p:spPr>
      </p:pic>
      <p:pic>
        <p:nvPicPr>
          <p:cNvPr id="6" name="Picture 5"/>
          <p:cNvPicPr>
            <a:picLocks noChangeAspect="1"/>
          </p:cNvPicPr>
          <p:nvPr/>
        </p:nvPicPr>
        <p:blipFill>
          <a:blip r:embed="rId4"/>
          <a:stretch>
            <a:fillRect/>
          </a:stretch>
        </p:blipFill>
        <p:spPr>
          <a:xfrm>
            <a:off x="1784749" y="5829622"/>
            <a:ext cx="2694666" cy="768163"/>
          </a:xfrm>
          <a:prstGeom prst="rect">
            <a:avLst/>
          </a:prstGeom>
        </p:spPr>
      </p:pic>
      <p:sp>
        <p:nvSpPr>
          <p:cNvPr id="7" name="TextBox 6"/>
          <p:cNvSpPr txBox="1"/>
          <p:nvPr/>
        </p:nvSpPr>
        <p:spPr>
          <a:xfrm>
            <a:off x="6642538" y="5969876"/>
            <a:ext cx="4235669" cy="646331"/>
          </a:xfrm>
          <a:prstGeom prst="rect">
            <a:avLst/>
          </a:prstGeom>
          <a:noFill/>
        </p:spPr>
        <p:txBody>
          <a:bodyPr wrap="square" rtlCol="0">
            <a:spAutoFit/>
          </a:bodyPr>
          <a:lstStyle/>
          <a:p>
            <a:r>
              <a:rPr lang="en-US" dirty="0"/>
              <a:t>Measuring the 22k ohm resistor with the </a:t>
            </a:r>
            <a:r>
              <a:rPr lang="en-US" dirty="0" err="1"/>
              <a:t>multimeter</a:t>
            </a:r>
            <a:endParaRPr lang="en-US" dirty="0"/>
          </a:p>
        </p:txBody>
      </p:sp>
    </p:spTree>
    <p:extLst>
      <p:ext uri="{BB962C8B-B14F-4D97-AF65-F5344CB8AC3E}">
        <p14:creationId xmlns:p14="http://schemas.microsoft.com/office/powerpoint/2010/main" val="4057562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a:t>Lab 8: Part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0495" y="892452"/>
            <a:ext cx="4200581" cy="46299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387" y="1107147"/>
            <a:ext cx="5012228" cy="4200582"/>
          </a:xfrm>
          <a:prstGeom prst="rect">
            <a:avLst/>
          </a:prstGeom>
        </p:spPr>
      </p:pic>
      <p:sp>
        <p:nvSpPr>
          <p:cNvPr id="9" name="TextBox 8"/>
          <p:cNvSpPr txBox="1"/>
          <p:nvPr/>
        </p:nvSpPr>
        <p:spPr>
          <a:xfrm>
            <a:off x="1439917" y="5517931"/>
            <a:ext cx="3972911" cy="646331"/>
          </a:xfrm>
          <a:prstGeom prst="rect">
            <a:avLst/>
          </a:prstGeom>
          <a:noFill/>
        </p:spPr>
        <p:txBody>
          <a:bodyPr wrap="square" rtlCol="0">
            <a:spAutoFit/>
          </a:bodyPr>
          <a:lstStyle/>
          <a:p>
            <a:r>
              <a:rPr lang="en-US" dirty="0"/>
              <a:t>Measuring the 33k Ohm resistor using the </a:t>
            </a:r>
            <a:r>
              <a:rPr lang="en-US" dirty="0" err="1"/>
              <a:t>multimeter</a:t>
            </a:r>
            <a:endParaRPr lang="en-US" dirty="0"/>
          </a:p>
        </p:txBody>
      </p:sp>
      <p:sp>
        <p:nvSpPr>
          <p:cNvPr id="10" name="TextBox 9"/>
          <p:cNvSpPr txBox="1"/>
          <p:nvPr/>
        </p:nvSpPr>
        <p:spPr>
          <a:xfrm>
            <a:off x="5875283" y="5517931"/>
            <a:ext cx="4908332" cy="646331"/>
          </a:xfrm>
          <a:prstGeom prst="rect">
            <a:avLst/>
          </a:prstGeom>
          <a:noFill/>
        </p:spPr>
        <p:txBody>
          <a:bodyPr wrap="square" rtlCol="0">
            <a:spAutoFit/>
          </a:bodyPr>
          <a:lstStyle/>
          <a:p>
            <a:r>
              <a:rPr lang="en-US" dirty="0"/>
              <a:t>This is the frequency that was the input for the circuit which is a 1kHz</a:t>
            </a:r>
          </a:p>
        </p:txBody>
      </p:sp>
    </p:spTree>
    <p:extLst>
      <p:ext uri="{BB962C8B-B14F-4D97-AF65-F5344CB8AC3E}">
        <p14:creationId xmlns:p14="http://schemas.microsoft.com/office/powerpoint/2010/main" val="4092002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09" y="0"/>
            <a:ext cx="9905998" cy="1478570"/>
          </a:xfrm>
        </p:spPr>
        <p:txBody>
          <a:bodyPr/>
          <a:lstStyle/>
          <a:p>
            <a:r>
              <a:rPr lang="en-US" dirty="0"/>
              <a:t>Lab 8: Part 5</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364" b="22656"/>
          <a:stretch/>
        </p:blipFill>
        <p:spPr>
          <a:xfrm>
            <a:off x="824891" y="1008992"/>
            <a:ext cx="5334172" cy="4408149"/>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4" t="10939" r="38850" b="23020"/>
          <a:stretch/>
        </p:blipFill>
        <p:spPr>
          <a:xfrm>
            <a:off x="6056209" y="1008992"/>
            <a:ext cx="5707116" cy="4408149"/>
          </a:xfrm>
          <a:prstGeom prst="rect">
            <a:avLst/>
          </a:prstGeom>
        </p:spPr>
      </p:pic>
      <p:sp>
        <p:nvSpPr>
          <p:cNvPr id="3" name="TextBox 2"/>
          <p:cNvSpPr txBox="1"/>
          <p:nvPr/>
        </p:nvSpPr>
        <p:spPr>
          <a:xfrm>
            <a:off x="1341109" y="5633545"/>
            <a:ext cx="4323967" cy="646331"/>
          </a:xfrm>
          <a:prstGeom prst="rect">
            <a:avLst/>
          </a:prstGeom>
          <a:noFill/>
        </p:spPr>
        <p:txBody>
          <a:bodyPr wrap="square" rtlCol="0">
            <a:spAutoFit/>
          </a:bodyPr>
          <a:lstStyle/>
          <a:p>
            <a:r>
              <a:rPr lang="en-US" dirty="0"/>
              <a:t>This is the false circuit that was built that did not function correctly</a:t>
            </a:r>
          </a:p>
        </p:txBody>
      </p:sp>
      <p:sp>
        <p:nvSpPr>
          <p:cNvPr id="6" name="TextBox 5"/>
          <p:cNvSpPr txBox="1"/>
          <p:nvPr/>
        </p:nvSpPr>
        <p:spPr>
          <a:xfrm>
            <a:off x="6716110" y="5644055"/>
            <a:ext cx="4530997" cy="923330"/>
          </a:xfrm>
          <a:prstGeom prst="rect">
            <a:avLst/>
          </a:prstGeom>
          <a:noFill/>
        </p:spPr>
        <p:txBody>
          <a:bodyPr wrap="square" rtlCol="0">
            <a:spAutoFit/>
          </a:bodyPr>
          <a:lstStyle/>
          <a:p>
            <a:r>
              <a:rPr lang="en-US" dirty="0"/>
              <a:t>The amplitude from the function generator was set to high which was causing the channel two to clip off</a:t>
            </a:r>
          </a:p>
        </p:txBody>
      </p:sp>
    </p:spTree>
    <p:extLst>
      <p:ext uri="{BB962C8B-B14F-4D97-AF65-F5344CB8AC3E}">
        <p14:creationId xmlns:p14="http://schemas.microsoft.com/office/powerpoint/2010/main" val="2433543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26" y="-159247"/>
            <a:ext cx="9905998" cy="1478570"/>
          </a:xfrm>
        </p:spPr>
        <p:txBody>
          <a:bodyPr/>
          <a:lstStyle/>
          <a:p>
            <a:r>
              <a:rPr lang="en-US" dirty="0"/>
              <a:t>Lab 8: Part 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18" y="861848"/>
            <a:ext cx="5082027" cy="4524704"/>
          </a:xfrm>
          <a:prstGeom prst="rect">
            <a:avLst/>
          </a:prstGeom>
        </p:spPr>
      </p:pic>
      <p:sp>
        <p:nvSpPr>
          <p:cNvPr id="5" name="TextBox 4"/>
          <p:cNvSpPr txBox="1"/>
          <p:nvPr/>
        </p:nvSpPr>
        <p:spPr>
          <a:xfrm>
            <a:off x="1450428" y="5654566"/>
            <a:ext cx="4288220" cy="646331"/>
          </a:xfrm>
          <a:prstGeom prst="rect">
            <a:avLst/>
          </a:prstGeom>
          <a:noFill/>
        </p:spPr>
        <p:txBody>
          <a:bodyPr wrap="square" rtlCol="0">
            <a:spAutoFit/>
          </a:bodyPr>
          <a:lstStyle/>
          <a:p>
            <a:r>
              <a:rPr lang="en-US" dirty="0"/>
              <a:t>This is the correct circuit that is build that gave us the correct results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344" y="861848"/>
            <a:ext cx="6064469" cy="4524704"/>
          </a:xfrm>
          <a:prstGeom prst="rect">
            <a:avLst/>
          </a:prstGeom>
        </p:spPr>
      </p:pic>
      <p:sp>
        <p:nvSpPr>
          <p:cNvPr id="7" name="TextBox 6"/>
          <p:cNvSpPr txBox="1"/>
          <p:nvPr/>
        </p:nvSpPr>
        <p:spPr>
          <a:xfrm>
            <a:off x="6358759" y="5580993"/>
            <a:ext cx="4656082" cy="923330"/>
          </a:xfrm>
          <a:prstGeom prst="rect">
            <a:avLst/>
          </a:prstGeom>
          <a:noFill/>
        </p:spPr>
        <p:txBody>
          <a:bodyPr wrap="square" rtlCol="0">
            <a:spAutoFit/>
          </a:bodyPr>
          <a:lstStyle/>
          <a:p>
            <a:r>
              <a:rPr lang="en-US" dirty="0"/>
              <a:t>This is the correct reading for the oscilloscope which the two sine waves are almost 180 out of phase of </a:t>
            </a:r>
            <a:r>
              <a:rPr lang="en-US" dirty="0" err="1"/>
              <a:t>eachother</a:t>
            </a:r>
            <a:endParaRPr lang="en-US" dirty="0"/>
          </a:p>
        </p:txBody>
      </p:sp>
    </p:spTree>
    <p:extLst>
      <p:ext uri="{BB962C8B-B14F-4D97-AF65-F5344CB8AC3E}">
        <p14:creationId xmlns:p14="http://schemas.microsoft.com/office/powerpoint/2010/main" val="3429404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965" y="-47022"/>
            <a:ext cx="9905998" cy="1478570"/>
          </a:xfrm>
        </p:spPr>
        <p:txBody>
          <a:bodyPr/>
          <a:lstStyle/>
          <a:p>
            <a:r>
              <a:rPr lang="en-US" dirty="0"/>
              <a:t>Lab 8: Part 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78" y="893379"/>
            <a:ext cx="9144000" cy="4887310"/>
          </a:xfrm>
          <a:prstGeom prst="rect">
            <a:avLst/>
          </a:prstGeom>
        </p:spPr>
      </p:pic>
      <p:sp>
        <p:nvSpPr>
          <p:cNvPr id="5" name="TextBox 4"/>
          <p:cNvSpPr txBox="1"/>
          <p:nvPr/>
        </p:nvSpPr>
        <p:spPr>
          <a:xfrm>
            <a:off x="2701159" y="6032938"/>
            <a:ext cx="7210096" cy="646331"/>
          </a:xfrm>
          <a:prstGeom prst="rect">
            <a:avLst/>
          </a:prstGeom>
          <a:noFill/>
        </p:spPr>
        <p:txBody>
          <a:bodyPr wrap="square" rtlCol="0">
            <a:spAutoFit/>
          </a:bodyPr>
          <a:lstStyle/>
          <a:p>
            <a:r>
              <a:rPr lang="en-US" dirty="0"/>
              <a:t>This is the picture of the Lab DC Power Supply which we used for the -5 volt and the 9 volt inputs</a:t>
            </a:r>
          </a:p>
        </p:txBody>
      </p:sp>
    </p:spTree>
    <p:extLst>
      <p:ext uri="{BB962C8B-B14F-4D97-AF65-F5344CB8AC3E}">
        <p14:creationId xmlns:p14="http://schemas.microsoft.com/office/powerpoint/2010/main" val="2787522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8: Part 8</a:t>
            </a:r>
          </a:p>
        </p:txBody>
      </p:sp>
      <p:pic>
        <p:nvPicPr>
          <p:cNvPr id="4" name="Picture 3"/>
          <p:cNvPicPr>
            <a:picLocks noChangeAspect="1"/>
          </p:cNvPicPr>
          <p:nvPr/>
        </p:nvPicPr>
        <p:blipFill>
          <a:blip r:embed="rId2"/>
          <a:stretch>
            <a:fillRect/>
          </a:stretch>
        </p:blipFill>
        <p:spPr>
          <a:xfrm>
            <a:off x="2274269" y="1796520"/>
            <a:ext cx="7640286" cy="3712458"/>
          </a:xfrm>
          <a:prstGeom prst="rect">
            <a:avLst/>
          </a:prstGeom>
        </p:spPr>
      </p:pic>
      <p:sp>
        <p:nvSpPr>
          <p:cNvPr id="5" name="TextBox 4"/>
          <p:cNvSpPr txBox="1"/>
          <p:nvPr/>
        </p:nvSpPr>
        <p:spPr>
          <a:xfrm>
            <a:off x="2274269" y="5825067"/>
            <a:ext cx="6869731" cy="369332"/>
          </a:xfrm>
          <a:prstGeom prst="rect">
            <a:avLst/>
          </a:prstGeom>
          <a:noFill/>
        </p:spPr>
        <p:txBody>
          <a:bodyPr wrap="square" rtlCol="0">
            <a:spAutoFit/>
          </a:bodyPr>
          <a:lstStyle/>
          <a:p>
            <a:r>
              <a:rPr lang="en-US" dirty="0"/>
              <a:t>This is the correct </a:t>
            </a:r>
            <a:r>
              <a:rPr lang="en-US" dirty="0" err="1"/>
              <a:t>multisim</a:t>
            </a:r>
            <a:r>
              <a:rPr lang="en-US" dirty="0"/>
              <a:t> for lab 8 that is fully functional</a:t>
            </a:r>
          </a:p>
        </p:txBody>
      </p:sp>
    </p:spTree>
    <p:extLst>
      <p:ext uri="{BB962C8B-B14F-4D97-AF65-F5344CB8AC3E}">
        <p14:creationId xmlns:p14="http://schemas.microsoft.com/office/powerpoint/2010/main" val="1648875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013" y="-182993"/>
            <a:ext cx="9905998" cy="1478570"/>
          </a:xfrm>
        </p:spPr>
        <p:txBody>
          <a:bodyPr/>
          <a:lstStyle/>
          <a:p>
            <a:r>
              <a:rPr lang="en-US" dirty="0"/>
              <a:t>Lab 8: Part 9</a:t>
            </a:r>
          </a:p>
        </p:txBody>
      </p:sp>
      <p:pic>
        <p:nvPicPr>
          <p:cNvPr id="6" name="Picture 5"/>
          <p:cNvPicPr>
            <a:picLocks noChangeAspect="1"/>
          </p:cNvPicPr>
          <p:nvPr/>
        </p:nvPicPr>
        <p:blipFill rotWithShape="1">
          <a:blip r:embed="rId2"/>
          <a:srcRect t="16391" b="29368"/>
          <a:stretch/>
        </p:blipFill>
        <p:spPr>
          <a:xfrm rot="16200000">
            <a:off x="990601" y="712309"/>
            <a:ext cx="4622799" cy="53396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822" y="1070730"/>
            <a:ext cx="5881511" cy="4622799"/>
          </a:xfrm>
          <a:prstGeom prst="rect">
            <a:avLst/>
          </a:prstGeom>
        </p:spPr>
      </p:pic>
      <p:sp>
        <p:nvSpPr>
          <p:cNvPr id="8" name="TextBox 7"/>
          <p:cNvSpPr txBox="1"/>
          <p:nvPr/>
        </p:nvSpPr>
        <p:spPr>
          <a:xfrm>
            <a:off x="2054578" y="5870222"/>
            <a:ext cx="7145866" cy="646331"/>
          </a:xfrm>
          <a:prstGeom prst="rect">
            <a:avLst/>
          </a:prstGeom>
          <a:noFill/>
        </p:spPr>
        <p:txBody>
          <a:bodyPr wrap="square" rtlCol="0">
            <a:spAutoFit/>
          </a:bodyPr>
          <a:lstStyle/>
          <a:p>
            <a:r>
              <a:rPr lang="en-US" dirty="0"/>
              <a:t>These are the finalized pictures of the </a:t>
            </a:r>
            <a:r>
              <a:rPr lang="en-US" dirty="0" err="1"/>
              <a:t>oscope</a:t>
            </a:r>
            <a:r>
              <a:rPr lang="en-US" dirty="0"/>
              <a:t> and circuit that is fully functional</a:t>
            </a:r>
          </a:p>
        </p:txBody>
      </p:sp>
    </p:spTree>
    <p:extLst>
      <p:ext uri="{BB962C8B-B14F-4D97-AF65-F5344CB8AC3E}">
        <p14:creationId xmlns:p14="http://schemas.microsoft.com/office/powerpoint/2010/main" val="2695757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682" y="177084"/>
            <a:ext cx="9905998" cy="1478570"/>
          </a:xfrm>
        </p:spPr>
        <p:txBody>
          <a:bodyPr/>
          <a:lstStyle/>
          <a:p>
            <a:r>
              <a:rPr lang="en-US" dirty="0"/>
              <a:t>Lab 8: Observations</a:t>
            </a:r>
          </a:p>
        </p:txBody>
      </p:sp>
      <p:sp>
        <p:nvSpPr>
          <p:cNvPr id="3" name="Content Placeholder 2"/>
          <p:cNvSpPr>
            <a:spLocks noGrp="1"/>
          </p:cNvSpPr>
          <p:nvPr>
            <p:ph idx="1"/>
          </p:nvPr>
        </p:nvSpPr>
        <p:spPr>
          <a:xfrm>
            <a:off x="1414682" y="2233723"/>
            <a:ext cx="9905999" cy="3541714"/>
          </a:xfrm>
        </p:spPr>
        <p:txBody>
          <a:bodyPr/>
          <a:lstStyle/>
          <a:p>
            <a:pPr marL="0" indent="0">
              <a:buNone/>
            </a:pPr>
            <a:r>
              <a:rPr lang="en-US" dirty="0"/>
              <a:t>Used the power supply to produce -5 volts by switching the leads. Problems  found with current limiter on the power supply was set to low. We had the JFET in the circuit backwards. We had to try the hook up multiple times, because we were getting no reading on the oscilloscope. And we were having trouble connecting the amount of alligator clips together because it was too many for a small circuit. We redid the circuit with a load and a few different resistor values and then it started to work correctly</a:t>
            </a:r>
          </a:p>
        </p:txBody>
      </p:sp>
    </p:spTree>
    <p:extLst>
      <p:ext uri="{BB962C8B-B14F-4D97-AF65-F5344CB8AC3E}">
        <p14:creationId xmlns:p14="http://schemas.microsoft.com/office/powerpoint/2010/main" val="3673265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70031"/>
            <a:ext cx="9905998" cy="1478570"/>
          </a:xfrm>
        </p:spPr>
        <p:txBody>
          <a:bodyPr>
            <a:normAutofit/>
          </a:bodyPr>
          <a:lstStyle/>
          <a:p>
            <a:r>
              <a:rPr lang="en-US" dirty="0"/>
              <a:t>Lab 9: High pass filter</a:t>
            </a:r>
            <a:br>
              <a:rPr lang="en-US" dirty="0"/>
            </a:br>
            <a:endParaRPr lang="en-US" dirty="0"/>
          </a:p>
        </p:txBody>
      </p:sp>
      <p:sp>
        <p:nvSpPr>
          <p:cNvPr id="3" name="Content Placeholder 2"/>
          <p:cNvSpPr>
            <a:spLocks noGrp="1"/>
          </p:cNvSpPr>
          <p:nvPr>
            <p:ph idx="1"/>
          </p:nvPr>
        </p:nvSpPr>
        <p:spPr>
          <a:xfrm>
            <a:off x="1141412" y="3037763"/>
            <a:ext cx="9905999" cy="3541714"/>
          </a:xfrm>
        </p:spPr>
        <p:txBody>
          <a:bodyPr/>
          <a:lstStyle/>
          <a:p>
            <a:pPr marL="0" indent="0">
              <a:buNone/>
            </a:pPr>
            <a:r>
              <a:rPr lang="en-US" dirty="0"/>
              <a:t>The Purpose of this Lab was to build and calculated a high pass filter using multi-sim and excel, Which is used to filter frequencies above a set range</a:t>
            </a:r>
          </a:p>
        </p:txBody>
      </p:sp>
    </p:spTree>
    <p:extLst>
      <p:ext uri="{BB962C8B-B14F-4D97-AF65-F5344CB8AC3E}">
        <p14:creationId xmlns:p14="http://schemas.microsoft.com/office/powerpoint/2010/main" val="2275167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350" y="281419"/>
            <a:ext cx="9905998" cy="1478570"/>
          </a:xfrm>
        </p:spPr>
        <p:txBody>
          <a:bodyPr/>
          <a:lstStyle/>
          <a:p>
            <a:r>
              <a:rPr lang="en-US" dirty="0"/>
              <a:t>Lab 9: Part 2</a:t>
            </a:r>
          </a:p>
        </p:txBody>
      </p:sp>
      <p:pic>
        <p:nvPicPr>
          <p:cNvPr id="4" name="Picture 3"/>
          <p:cNvPicPr>
            <a:picLocks noChangeAspect="1"/>
          </p:cNvPicPr>
          <p:nvPr/>
        </p:nvPicPr>
        <p:blipFill>
          <a:blip r:embed="rId2"/>
          <a:stretch>
            <a:fillRect/>
          </a:stretch>
        </p:blipFill>
        <p:spPr>
          <a:xfrm>
            <a:off x="486759" y="1540718"/>
            <a:ext cx="5609241" cy="4480263"/>
          </a:xfrm>
          <a:prstGeom prst="rect">
            <a:avLst/>
          </a:prstGeom>
        </p:spPr>
      </p:pic>
      <p:sp>
        <p:nvSpPr>
          <p:cNvPr id="5" name="TextBox 4"/>
          <p:cNvSpPr txBox="1"/>
          <p:nvPr/>
        </p:nvSpPr>
        <p:spPr>
          <a:xfrm>
            <a:off x="3047999" y="6106511"/>
            <a:ext cx="7126014" cy="369332"/>
          </a:xfrm>
          <a:prstGeom prst="rect">
            <a:avLst/>
          </a:prstGeom>
          <a:noFill/>
        </p:spPr>
        <p:txBody>
          <a:bodyPr wrap="square" rtlCol="0">
            <a:spAutoFit/>
          </a:bodyPr>
          <a:lstStyle/>
          <a:p>
            <a:r>
              <a:rPr lang="en-US" dirty="0"/>
              <a:t>This is the </a:t>
            </a:r>
            <a:r>
              <a:rPr lang="en-US" dirty="0" err="1"/>
              <a:t>multisim</a:t>
            </a:r>
            <a:r>
              <a:rPr lang="en-US" dirty="0"/>
              <a:t> simulation for Lab 9</a:t>
            </a:r>
          </a:p>
        </p:txBody>
      </p:sp>
      <p:pic>
        <p:nvPicPr>
          <p:cNvPr id="6" name="Picture 5"/>
          <p:cNvPicPr>
            <a:picLocks noChangeAspect="1"/>
          </p:cNvPicPr>
          <p:nvPr/>
        </p:nvPicPr>
        <p:blipFill>
          <a:blip r:embed="rId3"/>
          <a:stretch>
            <a:fillRect/>
          </a:stretch>
        </p:blipFill>
        <p:spPr>
          <a:xfrm>
            <a:off x="6179899" y="1528186"/>
            <a:ext cx="5720583" cy="4505325"/>
          </a:xfrm>
          <a:prstGeom prst="rect">
            <a:avLst/>
          </a:prstGeom>
        </p:spPr>
      </p:pic>
    </p:spTree>
    <p:extLst>
      <p:ext uri="{BB962C8B-B14F-4D97-AF65-F5344CB8AC3E}">
        <p14:creationId xmlns:p14="http://schemas.microsoft.com/office/powerpoint/2010/main" val="182418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068" y="0"/>
            <a:ext cx="9905998" cy="1478570"/>
          </a:xfrm>
        </p:spPr>
        <p:txBody>
          <a:bodyPr/>
          <a:lstStyle/>
          <a:p>
            <a:r>
              <a:rPr lang="en-US" dirty="0"/>
              <a:t>Lab 1</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20336" y="1189269"/>
            <a:ext cx="4308174" cy="406750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65180" y="1254425"/>
            <a:ext cx="4325006" cy="39203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38241" y="1301723"/>
            <a:ext cx="4325009" cy="3825765"/>
          </a:xfrm>
          <a:prstGeom prst="rect">
            <a:avLst/>
          </a:prstGeom>
        </p:spPr>
      </p:pic>
      <p:sp>
        <p:nvSpPr>
          <p:cNvPr id="6" name="TextBox 5"/>
          <p:cNvSpPr txBox="1"/>
          <p:nvPr/>
        </p:nvSpPr>
        <p:spPr>
          <a:xfrm>
            <a:off x="678958" y="5393940"/>
            <a:ext cx="3035767" cy="369332"/>
          </a:xfrm>
          <a:prstGeom prst="rect">
            <a:avLst/>
          </a:prstGeom>
          <a:noFill/>
        </p:spPr>
        <p:txBody>
          <a:bodyPr wrap="none" rtlCol="0">
            <a:spAutoFit/>
          </a:bodyPr>
          <a:lstStyle/>
          <a:p>
            <a:r>
              <a:rPr lang="en-US" dirty="0"/>
              <a:t>Output voltage in forward bias</a:t>
            </a:r>
          </a:p>
        </p:txBody>
      </p:sp>
      <p:sp>
        <p:nvSpPr>
          <p:cNvPr id="7" name="TextBox 6"/>
          <p:cNvSpPr txBox="1"/>
          <p:nvPr/>
        </p:nvSpPr>
        <p:spPr>
          <a:xfrm>
            <a:off x="4067503" y="5377108"/>
            <a:ext cx="3380413" cy="369332"/>
          </a:xfrm>
          <a:prstGeom prst="rect">
            <a:avLst/>
          </a:prstGeom>
          <a:noFill/>
        </p:spPr>
        <p:txBody>
          <a:bodyPr wrap="none" rtlCol="0">
            <a:spAutoFit/>
          </a:bodyPr>
          <a:lstStyle/>
          <a:p>
            <a:r>
              <a:rPr lang="en-US" dirty="0"/>
              <a:t>Output voltage in forward bias #2</a:t>
            </a:r>
          </a:p>
        </p:txBody>
      </p:sp>
      <p:sp>
        <p:nvSpPr>
          <p:cNvPr id="8" name="TextBox 7"/>
          <p:cNvSpPr txBox="1"/>
          <p:nvPr/>
        </p:nvSpPr>
        <p:spPr>
          <a:xfrm>
            <a:off x="7987863" y="5377108"/>
            <a:ext cx="2969659" cy="369332"/>
          </a:xfrm>
          <a:prstGeom prst="rect">
            <a:avLst/>
          </a:prstGeom>
          <a:noFill/>
        </p:spPr>
        <p:txBody>
          <a:bodyPr wrap="none" rtlCol="0">
            <a:spAutoFit/>
          </a:bodyPr>
          <a:lstStyle/>
          <a:p>
            <a:r>
              <a:rPr lang="en-US" dirty="0"/>
              <a:t>Output voltage in reverse bias</a:t>
            </a:r>
          </a:p>
        </p:txBody>
      </p:sp>
    </p:spTree>
    <p:extLst>
      <p:ext uri="{BB962C8B-B14F-4D97-AF65-F5344CB8AC3E}">
        <p14:creationId xmlns:p14="http://schemas.microsoft.com/office/powerpoint/2010/main" val="3725422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97801"/>
            <a:ext cx="9905998" cy="1478570"/>
          </a:xfrm>
        </p:spPr>
        <p:txBody>
          <a:bodyPr/>
          <a:lstStyle/>
          <a:p>
            <a:r>
              <a:rPr lang="en-US" dirty="0"/>
              <a:t>Lab 9: </a:t>
            </a:r>
            <a:r>
              <a:rPr lang="en-US" dirty="0" err="1"/>
              <a:t>pArt</a:t>
            </a:r>
            <a:r>
              <a:rPr lang="en-US" dirty="0"/>
              <a:t> 3</a:t>
            </a:r>
          </a:p>
        </p:txBody>
      </p:sp>
      <p:graphicFrame>
        <p:nvGraphicFramePr>
          <p:cNvPr id="4" name="Table 3"/>
          <p:cNvGraphicFramePr>
            <a:graphicFrameLocks noGrp="1"/>
          </p:cNvGraphicFramePr>
          <p:nvPr>
            <p:extLst>
              <p:ext uri="{D42A27DB-BD31-4B8C-83A1-F6EECF244321}">
                <p14:modId xmlns:p14="http://schemas.microsoft.com/office/powerpoint/2010/main" val="1087856335"/>
              </p:ext>
            </p:extLst>
          </p:nvPr>
        </p:nvGraphicFramePr>
        <p:xfrm>
          <a:off x="2121721" y="1876371"/>
          <a:ext cx="6980239" cy="3189613"/>
        </p:xfrm>
        <a:graphic>
          <a:graphicData uri="http://schemas.openxmlformats.org/drawingml/2006/table">
            <a:tbl>
              <a:tblPr>
                <a:tableStyleId>{5C22544A-7EE6-4342-B048-85BDC9FD1C3A}</a:tableStyleId>
              </a:tblPr>
              <a:tblGrid>
                <a:gridCol w="2556457">
                  <a:extLst>
                    <a:ext uri="{9D8B030D-6E8A-4147-A177-3AD203B41FA5}">
                      <a16:colId xmlns:a16="http://schemas.microsoft.com/office/drawing/2014/main" val="3408974488"/>
                    </a:ext>
                  </a:extLst>
                </a:gridCol>
                <a:gridCol w="1867325">
                  <a:extLst>
                    <a:ext uri="{9D8B030D-6E8A-4147-A177-3AD203B41FA5}">
                      <a16:colId xmlns:a16="http://schemas.microsoft.com/office/drawing/2014/main" val="2320987579"/>
                    </a:ext>
                  </a:extLst>
                </a:gridCol>
                <a:gridCol w="2556457">
                  <a:extLst>
                    <a:ext uri="{9D8B030D-6E8A-4147-A177-3AD203B41FA5}">
                      <a16:colId xmlns:a16="http://schemas.microsoft.com/office/drawing/2014/main" val="3813026691"/>
                    </a:ext>
                  </a:extLst>
                </a:gridCol>
              </a:tblGrid>
              <a:tr h="377842">
                <a:tc>
                  <a:txBody>
                    <a:bodyPr/>
                    <a:lstStyle/>
                    <a:p>
                      <a:pPr algn="l" fontAlgn="b"/>
                      <a:r>
                        <a:rPr lang="en-US" sz="1100" u="none" strike="noStrike">
                          <a:effectLst/>
                        </a:rPr>
                        <a:t>HIGH PASS FILTER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6723576"/>
                  </a:ext>
                </a:extLst>
              </a:tr>
              <a:tr h="314868">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728615"/>
                  </a:ext>
                </a:extLst>
              </a:tr>
              <a:tr h="292827">
                <a:tc>
                  <a:txBody>
                    <a:bodyPr/>
                    <a:lstStyle/>
                    <a:p>
                      <a:pPr algn="l" fontAlgn="b"/>
                      <a:r>
                        <a:rPr lang="en-US" sz="1100" u="none" strike="noStrike">
                          <a:effectLst/>
                        </a:rPr>
                        <a:t>a1=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264205"/>
                  </a:ext>
                </a:extLst>
              </a:tr>
              <a:tr h="314868">
                <a:tc>
                  <a:txBody>
                    <a:bodyPr/>
                    <a:lstStyle/>
                    <a:p>
                      <a:pPr algn="l" fontAlgn="b"/>
                      <a:r>
                        <a:rPr lang="en-US" sz="1100" u="none" strike="noStrike">
                          <a:effectLst/>
                        </a:rPr>
                        <a:t>b1=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54186935"/>
                  </a:ext>
                </a:extLst>
              </a:tr>
              <a:tr h="314868">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464967"/>
                  </a:ext>
                </a:extLst>
              </a:tr>
              <a:tr h="314868">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7060252"/>
                  </a:ext>
                </a:extLst>
              </a:tr>
              <a:tr h="314868">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693167"/>
                  </a:ext>
                </a:extLst>
              </a:tr>
              <a:tr h="314868">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1043886"/>
                  </a:ext>
                </a:extLst>
              </a:tr>
              <a:tr h="314868">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3332885"/>
                  </a:ext>
                </a:extLst>
              </a:tr>
              <a:tr h="314868">
                <a:tc>
                  <a:txBody>
                    <a:bodyPr/>
                    <a:lstStyle/>
                    <a:p>
                      <a:pPr algn="l" fontAlgn="b"/>
                      <a:r>
                        <a:rPr lang="en-US" sz="1100" u="none" strike="noStrike">
                          <a:effectLst/>
                        </a:rPr>
                        <a:t>fc=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Hz</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8984039"/>
                  </a:ext>
                </a:extLst>
              </a:tr>
            </a:tbl>
          </a:graphicData>
        </a:graphic>
      </p:graphicFrame>
      <p:sp>
        <p:nvSpPr>
          <p:cNvPr id="5" name="TextBox 4"/>
          <p:cNvSpPr txBox="1"/>
          <p:nvPr/>
        </p:nvSpPr>
        <p:spPr>
          <a:xfrm>
            <a:off x="3657599" y="5538952"/>
            <a:ext cx="6474373" cy="369332"/>
          </a:xfrm>
          <a:prstGeom prst="rect">
            <a:avLst/>
          </a:prstGeom>
          <a:noFill/>
        </p:spPr>
        <p:txBody>
          <a:bodyPr wrap="square" rtlCol="0">
            <a:spAutoFit/>
          </a:bodyPr>
          <a:lstStyle/>
          <a:p>
            <a:r>
              <a:rPr lang="en-US" dirty="0"/>
              <a:t>This is the excel spreadsheet for Lab 9</a:t>
            </a:r>
          </a:p>
        </p:txBody>
      </p:sp>
    </p:spTree>
    <p:extLst>
      <p:ext uri="{BB962C8B-B14F-4D97-AF65-F5344CB8AC3E}">
        <p14:creationId xmlns:p14="http://schemas.microsoft.com/office/powerpoint/2010/main" val="129049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408311"/>
            <a:ext cx="9905998" cy="1478570"/>
          </a:xfrm>
        </p:spPr>
        <p:txBody>
          <a:bodyPr>
            <a:normAutofit/>
          </a:bodyPr>
          <a:lstStyle/>
          <a:p>
            <a:r>
              <a:rPr lang="en-US" dirty="0"/>
              <a:t>Lab 10: Low pass filter</a:t>
            </a:r>
            <a:br>
              <a:rPr lang="en-US" dirty="0"/>
            </a:br>
            <a:endParaRPr lang="en-US" dirty="0"/>
          </a:p>
        </p:txBody>
      </p:sp>
      <p:sp>
        <p:nvSpPr>
          <p:cNvPr id="4" name="Rectangle 3"/>
          <p:cNvSpPr/>
          <p:nvPr/>
        </p:nvSpPr>
        <p:spPr>
          <a:xfrm>
            <a:off x="1250730" y="2620492"/>
            <a:ext cx="8975835" cy="1384995"/>
          </a:xfrm>
          <a:prstGeom prst="rect">
            <a:avLst/>
          </a:prstGeom>
        </p:spPr>
        <p:txBody>
          <a:bodyPr wrap="square">
            <a:spAutoFit/>
          </a:bodyPr>
          <a:lstStyle/>
          <a:p>
            <a:r>
              <a:rPr lang="en-US" sz="2800" dirty="0"/>
              <a:t>The purpose of this lab was to build and calculated a high pass filter using multi-sim and excel, Which is used to filter frequencies with a mid range</a:t>
            </a:r>
          </a:p>
        </p:txBody>
      </p:sp>
    </p:spTree>
    <p:extLst>
      <p:ext uri="{BB962C8B-B14F-4D97-AF65-F5344CB8AC3E}">
        <p14:creationId xmlns:p14="http://schemas.microsoft.com/office/powerpoint/2010/main" val="36206026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537" y="0"/>
            <a:ext cx="9905998" cy="1478570"/>
          </a:xfrm>
        </p:spPr>
        <p:txBody>
          <a:bodyPr/>
          <a:lstStyle/>
          <a:p>
            <a:r>
              <a:rPr lang="en-US" dirty="0"/>
              <a:t>Lab 10: Part 2</a:t>
            </a:r>
          </a:p>
        </p:txBody>
      </p:sp>
      <p:pic>
        <p:nvPicPr>
          <p:cNvPr id="4" name="Picture 3"/>
          <p:cNvPicPr>
            <a:picLocks noChangeAspect="1"/>
          </p:cNvPicPr>
          <p:nvPr/>
        </p:nvPicPr>
        <p:blipFill>
          <a:blip r:embed="rId2"/>
          <a:stretch>
            <a:fillRect/>
          </a:stretch>
        </p:blipFill>
        <p:spPr>
          <a:xfrm>
            <a:off x="596265" y="2020831"/>
            <a:ext cx="5260922" cy="4026776"/>
          </a:xfrm>
          <a:prstGeom prst="rect">
            <a:avLst/>
          </a:prstGeom>
        </p:spPr>
      </p:pic>
      <p:sp>
        <p:nvSpPr>
          <p:cNvPr id="6" name="Rectangle 5"/>
          <p:cNvSpPr/>
          <p:nvPr/>
        </p:nvSpPr>
        <p:spPr>
          <a:xfrm>
            <a:off x="4061313" y="6166210"/>
            <a:ext cx="3832909" cy="369332"/>
          </a:xfrm>
          <a:prstGeom prst="rect">
            <a:avLst/>
          </a:prstGeom>
        </p:spPr>
        <p:txBody>
          <a:bodyPr wrap="none">
            <a:spAutoFit/>
          </a:bodyPr>
          <a:lstStyle/>
          <a:p>
            <a:r>
              <a:rPr lang="en-US" dirty="0"/>
              <a:t>This is the </a:t>
            </a:r>
            <a:r>
              <a:rPr lang="en-US" dirty="0" err="1"/>
              <a:t>multisim</a:t>
            </a:r>
            <a:r>
              <a:rPr lang="en-US" dirty="0"/>
              <a:t> simulation for Lab 10</a:t>
            </a:r>
          </a:p>
        </p:txBody>
      </p:sp>
      <p:pic>
        <p:nvPicPr>
          <p:cNvPr id="7" name="Picture 6"/>
          <p:cNvPicPr>
            <a:picLocks noChangeAspect="1"/>
          </p:cNvPicPr>
          <p:nvPr/>
        </p:nvPicPr>
        <p:blipFill>
          <a:blip r:embed="rId3"/>
          <a:stretch>
            <a:fillRect/>
          </a:stretch>
        </p:blipFill>
        <p:spPr>
          <a:xfrm>
            <a:off x="6096000" y="2020831"/>
            <a:ext cx="5930454" cy="4024516"/>
          </a:xfrm>
          <a:prstGeom prst="rect">
            <a:avLst/>
          </a:prstGeom>
        </p:spPr>
      </p:pic>
    </p:spTree>
    <p:extLst>
      <p:ext uri="{BB962C8B-B14F-4D97-AF65-F5344CB8AC3E}">
        <p14:creationId xmlns:p14="http://schemas.microsoft.com/office/powerpoint/2010/main" val="2788352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50656"/>
            <a:ext cx="9905998" cy="1478570"/>
          </a:xfrm>
        </p:spPr>
        <p:txBody>
          <a:bodyPr/>
          <a:lstStyle/>
          <a:p>
            <a:r>
              <a:rPr lang="en-US" dirty="0"/>
              <a:t>Lab 10: Part 3</a:t>
            </a:r>
          </a:p>
        </p:txBody>
      </p:sp>
      <p:graphicFrame>
        <p:nvGraphicFramePr>
          <p:cNvPr id="4" name="Table 3"/>
          <p:cNvGraphicFramePr>
            <a:graphicFrameLocks noGrp="1"/>
          </p:cNvGraphicFramePr>
          <p:nvPr>
            <p:extLst>
              <p:ext uri="{D42A27DB-BD31-4B8C-83A1-F6EECF244321}">
                <p14:modId xmlns:p14="http://schemas.microsoft.com/office/powerpoint/2010/main" val="2879829929"/>
              </p:ext>
            </p:extLst>
          </p:nvPr>
        </p:nvGraphicFramePr>
        <p:xfrm>
          <a:off x="2216095" y="1817770"/>
          <a:ext cx="6969948" cy="2995965"/>
        </p:xfrm>
        <a:graphic>
          <a:graphicData uri="http://schemas.openxmlformats.org/drawingml/2006/table">
            <a:tbl>
              <a:tblPr>
                <a:tableStyleId>{5C22544A-7EE6-4342-B048-85BDC9FD1C3A}</a:tableStyleId>
              </a:tblPr>
              <a:tblGrid>
                <a:gridCol w="1742487">
                  <a:extLst>
                    <a:ext uri="{9D8B030D-6E8A-4147-A177-3AD203B41FA5}">
                      <a16:colId xmlns:a16="http://schemas.microsoft.com/office/drawing/2014/main" val="1178361114"/>
                    </a:ext>
                  </a:extLst>
                </a:gridCol>
                <a:gridCol w="1742487">
                  <a:extLst>
                    <a:ext uri="{9D8B030D-6E8A-4147-A177-3AD203B41FA5}">
                      <a16:colId xmlns:a16="http://schemas.microsoft.com/office/drawing/2014/main" val="132131045"/>
                    </a:ext>
                  </a:extLst>
                </a:gridCol>
                <a:gridCol w="1742487">
                  <a:extLst>
                    <a:ext uri="{9D8B030D-6E8A-4147-A177-3AD203B41FA5}">
                      <a16:colId xmlns:a16="http://schemas.microsoft.com/office/drawing/2014/main" val="300298568"/>
                    </a:ext>
                  </a:extLst>
                </a:gridCol>
                <a:gridCol w="1742487">
                  <a:extLst>
                    <a:ext uri="{9D8B030D-6E8A-4147-A177-3AD203B41FA5}">
                      <a16:colId xmlns:a16="http://schemas.microsoft.com/office/drawing/2014/main" val="1685635012"/>
                    </a:ext>
                  </a:extLst>
                </a:gridCol>
              </a:tblGrid>
              <a:tr h="332885">
                <a:tc gridSpan="2">
                  <a:txBody>
                    <a:bodyPr/>
                    <a:lstStyle/>
                    <a:p>
                      <a:pPr algn="l" fontAlgn="b"/>
                      <a:r>
                        <a:rPr lang="en-US" sz="1100" u="none" strike="noStrike">
                          <a:effectLst/>
                        </a:rPr>
                        <a:t>LOW PASS FILTER</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6410690"/>
                  </a:ext>
                </a:extLst>
              </a:tr>
              <a:tr h="332885">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9405501"/>
                  </a:ext>
                </a:extLst>
              </a:tr>
              <a:tr h="332885">
                <a:tc>
                  <a:txBody>
                    <a:bodyPr/>
                    <a:lstStyle/>
                    <a:p>
                      <a:pPr algn="l" fontAlgn="b"/>
                      <a:r>
                        <a:rPr lang="en-US" sz="1100" u="none" strike="noStrike">
                          <a:effectLst/>
                        </a:rPr>
                        <a:t>a1=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07956351"/>
                  </a:ext>
                </a:extLst>
              </a:tr>
              <a:tr h="332885">
                <a:tc>
                  <a:txBody>
                    <a:bodyPr/>
                    <a:lstStyle/>
                    <a:p>
                      <a:pPr algn="l" fontAlgn="b"/>
                      <a:r>
                        <a:rPr lang="en-US" sz="1100" u="none" strike="noStrike">
                          <a:effectLst/>
                        </a:rPr>
                        <a:t>b1=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0804468"/>
                  </a:ext>
                </a:extLst>
              </a:tr>
              <a:tr h="332885">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2153605"/>
                  </a:ext>
                </a:extLst>
              </a:tr>
              <a:tr h="332885">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7912772"/>
                  </a:ext>
                </a:extLst>
              </a:tr>
              <a:tr h="332885">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3.82E+3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5372655"/>
                  </a:ext>
                </a:extLst>
              </a:tr>
              <a:tr h="332885">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462994"/>
                  </a:ext>
                </a:extLst>
              </a:tr>
              <a:tr h="332885">
                <a:tc>
                  <a:txBody>
                    <a:bodyPr/>
                    <a:lstStyle/>
                    <a:p>
                      <a:pPr algn="l" fontAlgn="b"/>
                      <a:r>
                        <a:rPr lang="en-US" sz="1100" u="none" strike="noStrike">
                          <a:effectLst/>
                        </a:rPr>
                        <a:t>fc=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Hz</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9103119"/>
                  </a:ext>
                </a:extLst>
              </a:tr>
            </a:tbl>
          </a:graphicData>
        </a:graphic>
      </p:graphicFrame>
      <p:sp>
        <p:nvSpPr>
          <p:cNvPr id="5" name="Rectangle 4"/>
          <p:cNvSpPr/>
          <p:nvPr/>
        </p:nvSpPr>
        <p:spPr>
          <a:xfrm>
            <a:off x="4047110" y="5304362"/>
            <a:ext cx="3825021" cy="369332"/>
          </a:xfrm>
          <a:prstGeom prst="rect">
            <a:avLst/>
          </a:prstGeom>
        </p:spPr>
        <p:txBody>
          <a:bodyPr wrap="none">
            <a:spAutoFit/>
          </a:bodyPr>
          <a:lstStyle/>
          <a:p>
            <a:r>
              <a:rPr lang="en-US" dirty="0"/>
              <a:t>This is the excel spreadsheet for Lab 10</a:t>
            </a:r>
          </a:p>
        </p:txBody>
      </p:sp>
    </p:spTree>
    <p:extLst>
      <p:ext uri="{BB962C8B-B14F-4D97-AF65-F5344CB8AC3E}">
        <p14:creationId xmlns:p14="http://schemas.microsoft.com/office/powerpoint/2010/main" val="1738659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11: Band-Pass Filter</a:t>
            </a:r>
            <a:br>
              <a:rPr lang="en-US" dirty="0"/>
            </a:br>
            <a:endParaRPr lang="en-US" dirty="0"/>
          </a:p>
        </p:txBody>
      </p:sp>
      <p:sp>
        <p:nvSpPr>
          <p:cNvPr id="3" name="Content Placeholder 2"/>
          <p:cNvSpPr>
            <a:spLocks noGrp="1"/>
          </p:cNvSpPr>
          <p:nvPr>
            <p:ph idx="1"/>
          </p:nvPr>
        </p:nvSpPr>
        <p:spPr>
          <a:xfrm>
            <a:off x="1141413" y="2386122"/>
            <a:ext cx="9905999" cy="3541714"/>
          </a:xfrm>
        </p:spPr>
        <p:txBody>
          <a:bodyPr/>
          <a:lstStyle/>
          <a:p>
            <a:r>
              <a:rPr lang="en-US" sz="3200" dirty="0"/>
              <a:t>The Purpose of this Lab was to build and calculated a high pass filter using </a:t>
            </a:r>
            <a:r>
              <a:rPr lang="en-US" sz="3200" dirty="0" err="1"/>
              <a:t>multisim</a:t>
            </a:r>
            <a:r>
              <a:rPr lang="en-US" sz="3200" dirty="0"/>
              <a:t> and excel, Which is used to filter frequencies with a mid range and is considered a Mid-pass filter</a:t>
            </a:r>
          </a:p>
          <a:p>
            <a:endParaRPr lang="en-US" dirty="0"/>
          </a:p>
        </p:txBody>
      </p:sp>
    </p:spTree>
    <p:extLst>
      <p:ext uri="{BB962C8B-B14F-4D97-AF65-F5344CB8AC3E}">
        <p14:creationId xmlns:p14="http://schemas.microsoft.com/office/powerpoint/2010/main" val="168961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579" y="0"/>
            <a:ext cx="9905998" cy="1478570"/>
          </a:xfrm>
        </p:spPr>
        <p:txBody>
          <a:bodyPr/>
          <a:lstStyle/>
          <a:p>
            <a:r>
              <a:rPr lang="en-US" dirty="0"/>
              <a:t>Lab 11: Part 2</a:t>
            </a:r>
          </a:p>
        </p:txBody>
      </p:sp>
      <p:pic>
        <p:nvPicPr>
          <p:cNvPr id="4" name="Content Placeholder 3"/>
          <p:cNvPicPr>
            <a:picLocks noGrp="1" noChangeAspect="1"/>
          </p:cNvPicPr>
          <p:nvPr>
            <p:ph idx="1"/>
          </p:nvPr>
        </p:nvPicPr>
        <p:blipFill>
          <a:blip r:embed="rId2"/>
          <a:stretch>
            <a:fillRect/>
          </a:stretch>
        </p:blipFill>
        <p:spPr>
          <a:xfrm>
            <a:off x="920695" y="1051309"/>
            <a:ext cx="5574697" cy="4727436"/>
          </a:xfrm>
          <a:prstGeom prst="rect">
            <a:avLst/>
          </a:prstGeom>
        </p:spPr>
      </p:pic>
      <p:sp>
        <p:nvSpPr>
          <p:cNvPr id="5" name="Rectangle 4"/>
          <p:cNvSpPr/>
          <p:nvPr/>
        </p:nvSpPr>
        <p:spPr>
          <a:xfrm>
            <a:off x="3959085" y="6008555"/>
            <a:ext cx="3832909" cy="369332"/>
          </a:xfrm>
          <a:prstGeom prst="rect">
            <a:avLst/>
          </a:prstGeom>
        </p:spPr>
        <p:txBody>
          <a:bodyPr wrap="none">
            <a:spAutoFit/>
          </a:bodyPr>
          <a:lstStyle/>
          <a:p>
            <a:r>
              <a:rPr lang="en-US" dirty="0"/>
              <a:t>This is the </a:t>
            </a:r>
            <a:r>
              <a:rPr lang="en-US" dirty="0" err="1"/>
              <a:t>multisim</a:t>
            </a:r>
            <a:r>
              <a:rPr lang="en-US" dirty="0"/>
              <a:t> simulation for Lab 11</a:t>
            </a:r>
          </a:p>
        </p:txBody>
      </p:sp>
      <p:pic>
        <p:nvPicPr>
          <p:cNvPr id="6" name="Picture 5"/>
          <p:cNvPicPr>
            <a:picLocks noChangeAspect="1"/>
          </p:cNvPicPr>
          <p:nvPr/>
        </p:nvPicPr>
        <p:blipFill>
          <a:blip r:embed="rId3"/>
          <a:stretch>
            <a:fillRect/>
          </a:stretch>
        </p:blipFill>
        <p:spPr>
          <a:xfrm>
            <a:off x="6495392" y="1051309"/>
            <a:ext cx="5297215" cy="4727436"/>
          </a:xfrm>
          <a:prstGeom prst="rect">
            <a:avLst/>
          </a:prstGeom>
        </p:spPr>
      </p:pic>
    </p:spTree>
    <p:extLst>
      <p:ext uri="{BB962C8B-B14F-4D97-AF65-F5344CB8AC3E}">
        <p14:creationId xmlns:p14="http://schemas.microsoft.com/office/powerpoint/2010/main" val="908132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11: Part 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2947036"/>
              </p:ext>
            </p:extLst>
          </p:nvPr>
        </p:nvGraphicFramePr>
        <p:xfrm>
          <a:off x="2532993" y="2097088"/>
          <a:ext cx="5990897" cy="3010938"/>
        </p:xfrm>
        <a:graphic>
          <a:graphicData uri="http://schemas.openxmlformats.org/drawingml/2006/table">
            <a:tbl>
              <a:tblPr>
                <a:tableStyleId>{5C22544A-7EE6-4342-B048-85BDC9FD1C3A}</a:tableStyleId>
              </a:tblPr>
              <a:tblGrid>
                <a:gridCol w="1701119">
                  <a:extLst>
                    <a:ext uri="{9D8B030D-6E8A-4147-A177-3AD203B41FA5}">
                      <a16:colId xmlns:a16="http://schemas.microsoft.com/office/drawing/2014/main" val="621394775"/>
                    </a:ext>
                  </a:extLst>
                </a:gridCol>
                <a:gridCol w="1959985">
                  <a:extLst>
                    <a:ext uri="{9D8B030D-6E8A-4147-A177-3AD203B41FA5}">
                      <a16:colId xmlns:a16="http://schemas.microsoft.com/office/drawing/2014/main" val="47076205"/>
                    </a:ext>
                  </a:extLst>
                </a:gridCol>
                <a:gridCol w="2329793">
                  <a:extLst>
                    <a:ext uri="{9D8B030D-6E8A-4147-A177-3AD203B41FA5}">
                      <a16:colId xmlns:a16="http://schemas.microsoft.com/office/drawing/2014/main" val="3162466858"/>
                    </a:ext>
                  </a:extLst>
                </a:gridCol>
              </a:tblGrid>
              <a:tr h="215067">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7.96E+03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6601994"/>
                  </a:ext>
                </a:extLst>
              </a:tr>
              <a:tr h="215067">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31.83E+3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64573498"/>
                  </a:ext>
                </a:extLst>
              </a:tr>
              <a:tr h="215067">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82814234"/>
                  </a:ext>
                </a:extLst>
              </a:tr>
              <a:tr h="215067">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8515351"/>
                  </a:ext>
                </a:extLst>
              </a:tr>
              <a:tr h="215067">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1237384"/>
                  </a:ext>
                </a:extLst>
              </a:tr>
              <a:tr h="215067">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5727898"/>
                  </a:ext>
                </a:extLst>
              </a:tr>
              <a:tr h="215067">
                <a:tc>
                  <a:txBody>
                    <a:bodyPr/>
                    <a:lstStyle/>
                    <a:p>
                      <a:pPr algn="l"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7749990"/>
                  </a:ext>
                </a:extLst>
              </a:tr>
              <a:tr h="215067">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1795967"/>
                  </a:ext>
                </a:extLst>
              </a:tr>
              <a:tr h="215067">
                <a:tc>
                  <a:txBody>
                    <a:bodyPr/>
                    <a:lstStyle/>
                    <a:p>
                      <a:pPr algn="l" fontAlgn="b"/>
                      <a:r>
                        <a:rPr lang="en-US" sz="1100" u="none" strike="noStrike">
                          <a:effectLst/>
                        </a:rPr>
                        <a:t>fm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Hz</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9802237"/>
                  </a:ext>
                </a:extLst>
              </a:tr>
              <a:tr h="215067">
                <a:tc>
                  <a:txBody>
                    <a:bodyPr/>
                    <a:lstStyle/>
                    <a:p>
                      <a:pPr algn="l" fontAlgn="b"/>
                      <a:r>
                        <a:rPr lang="en-US" sz="1100" u="none" strike="noStrike">
                          <a:effectLst/>
                        </a:rPr>
                        <a:t>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157.08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bandwidth</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2165325"/>
                  </a:ext>
                </a:extLst>
              </a:tr>
              <a:tr h="215067">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filter quality</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3440883"/>
                  </a:ext>
                </a:extLst>
              </a:tr>
              <a:tr h="215067">
                <a:tc>
                  <a:txBody>
                    <a:bodyPr/>
                    <a:lstStyle/>
                    <a:p>
                      <a:pPr algn="l"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gain at fm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2005470"/>
                  </a:ext>
                </a:extLst>
              </a:tr>
              <a:tr h="21506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8819761"/>
                  </a:ext>
                </a:extLst>
              </a:tr>
              <a:tr h="21506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8801962"/>
                  </a:ext>
                </a:extLst>
              </a:tr>
            </a:tbl>
          </a:graphicData>
        </a:graphic>
      </p:graphicFrame>
      <p:sp>
        <p:nvSpPr>
          <p:cNvPr id="5" name="Rectangle 4"/>
          <p:cNvSpPr/>
          <p:nvPr/>
        </p:nvSpPr>
        <p:spPr>
          <a:xfrm>
            <a:off x="3836903" y="5630183"/>
            <a:ext cx="3825021" cy="369332"/>
          </a:xfrm>
          <a:prstGeom prst="rect">
            <a:avLst/>
          </a:prstGeom>
        </p:spPr>
        <p:txBody>
          <a:bodyPr wrap="none">
            <a:spAutoFit/>
          </a:bodyPr>
          <a:lstStyle/>
          <a:p>
            <a:r>
              <a:rPr lang="en-US" dirty="0"/>
              <a:t>This is the excel spreadsheet for Lab 11</a:t>
            </a:r>
          </a:p>
        </p:txBody>
      </p:sp>
    </p:spTree>
    <p:extLst>
      <p:ext uri="{BB962C8B-B14F-4D97-AF65-F5344CB8AC3E}">
        <p14:creationId xmlns:p14="http://schemas.microsoft.com/office/powerpoint/2010/main" val="3318110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12: Notch Filter</a:t>
            </a:r>
            <a:br>
              <a:rPr lang="en-US" dirty="0"/>
            </a:br>
            <a:endParaRPr lang="en-US" dirty="0"/>
          </a:p>
        </p:txBody>
      </p:sp>
      <p:sp>
        <p:nvSpPr>
          <p:cNvPr id="3" name="Content Placeholder 2"/>
          <p:cNvSpPr>
            <a:spLocks noGrp="1"/>
          </p:cNvSpPr>
          <p:nvPr>
            <p:ph idx="1"/>
          </p:nvPr>
        </p:nvSpPr>
        <p:spPr>
          <a:xfrm>
            <a:off x="1141412" y="2470204"/>
            <a:ext cx="9905999" cy="3541714"/>
          </a:xfrm>
        </p:spPr>
        <p:txBody>
          <a:bodyPr/>
          <a:lstStyle/>
          <a:p>
            <a:r>
              <a:rPr lang="en-US" sz="3200" dirty="0"/>
              <a:t>The Purpose of this Lab was to build and calculated a high pass filter using </a:t>
            </a:r>
            <a:r>
              <a:rPr lang="en-US" sz="3200" dirty="0" err="1"/>
              <a:t>multisim</a:t>
            </a:r>
            <a:r>
              <a:rPr lang="en-US" sz="3200" dirty="0"/>
              <a:t> and excel, The Notch filter is used to isolate specific frequencies in a circuit and filter them out. </a:t>
            </a:r>
          </a:p>
          <a:p>
            <a:endParaRPr lang="en-US" dirty="0"/>
          </a:p>
        </p:txBody>
      </p:sp>
    </p:spTree>
    <p:extLst>
      <p:ext uri="{BB962C8B-B14F-4D97-AF65-F5344CB8AC3E}">
        <p14:creationId xmlns:p14="http://schemas.microsoft.com/office/powerpoint/2010/main" val="3927915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558" y="-239335"/>
            <a:ext cx="9905998" cy="1478570"/>
          </a:xfrm>
        </p:spPr>
        <p:txBody>
          <a:bodyPr/>
          <a:lstStyle/>
          <a:p>
            <a:r>
              <a:rPr lang="en-US" dirty="0"/>
              <a:t>Lab 12: Part 2</a:t>
            </a:r>
          </a:p>
        </p:txBody>
      </p:sp>
      <p:pic>
        <p:nvPicPr>
          <p:cNvPr id="4" name="Picture 3"/>
          <p:cNvPicPr>
            <a:picLocks noChangeAspect="1"/>
          </p:cNvPicPr>
          <p:nvPr/>
        </p:nvPicPr>
        <p:blipFill>
          <a:blip r:embed="rId2"/>
          <a:stretch>
            <a:fillRect/>
          </a:stretch>
        </p:blipFill>
        <p:spPr>
          <a:xfrm>
            <a:off x="739942" y="1290106"/>
            <a:ext cx="4870504" cy="4530944"/>
          </a:xfrm>
          <a:prstGeom prst="rect">
            <a:avLst/>
          </a:prstGeom>
        </p:spPr>
      </p:pic>
      <p:sp>
        <p:nvSpPr>
          <p:cNvPr id="5" name="Rectangle 4"/>
          <p:cNvSpPr/>
          <p:nvPr/>
        </p:nvSpPr>
        <p:spPr>
          <a:xfrm>
            <a:off x="4022147" y="6113658"/>
            <a:ext cx="3832909" cy="369332"/>
          </a:xfrm>
          <a:prstGeom prst="rect">
            <a:avLst/>
          </a:prstGeom>
        </p:spPr>
        <p:txBody>
          <a:bodyPr wrap="none">
            <a:spAutoFit/>
          </a:bodyPr>
          <a:lstStyle/>
          <a:p>
            <a:r>
              <a:rPr lang="en-US" dirty="0"/>
              <a:t>This is the </a:t>
            </a:r>
            <a:r>
              <a:rPr lang="en-US" dirty="0" err="1"/>
              <a:t>multisim</a:t>
            </a:r>
            <a:r>
              <a:rPr lang="en-US" dirty="0"/>
              <a:t> simulation for Lab 12</a:t>
            </a:r>
          </a:p>
        </p:txBody>
      </p:sp>
      <p:pic>
        <p:nvPicPr>
          <p:cNvPr id="6" name="Picture 5"/>
          <p:cNvPicPr>
            <a:picLocks noChangeAspect="1"/>
          </p:cNvPicPr>
          <p:nvPr/>
        </p:nvPicPr>
        <p:blipFill>
          <a:blip r:embed="rId3"/>
          <a:stretch>
            <a:fillRect/>
          </a:stretch>
        </p:blipFill>
        <p:spPr>
          <a:xfrm>
            <a:off x="5938602" y="1272644"/>
            <a:ext cx="5586858" cy="4530944"/>
          </a:xfrm>
          <a:prstGeom prst="rect">
            <a:avLst/>
          </a:prstGeom>
        </p:spPr>
      </p:pic>
    </p:spTree>
    <p:extLst>
      <p:ext uri="{BB962C8B-B14F-4D97-AF65-F5344CB8AC3E}">
        <p14:creationId xmlns:p14="http://schemas.microsoft.com/office/powerpoint/2010/main" val="1475886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954" y="512466"/>
            <a:ext cx="9905998" cy="1478570"/>
          </a:xfrm>
        </p:spPr>
        <p:txBody>
          <a:bodyPr/>
          <a:lstStyle/>
          <a:p>
            <a:r>
              <a:rPr lang="en-US" dirty="0"/>
              <a:t>Lab 12: Part 3</a:t>
            </a:r>
          </a:p>
        </p:txBody>
      </p:sp>
      <p:graphicFrame>
        <p:nvGraphicFramePr>
          <p:cNvPr id="4" name="Table 3"/>
          <p:cNvGraphicFramePr>
            <a:graphicFrameLocks noGrp="1"/>
          </p:cNvGraphicFramePr>
          <p:nvPr>
            <p:extLst>
              <p:ext uri="{D42A27DB-BD31-4B8C-83A1-F6EECF244321}">
                <p14:modId xmlns:p14="http://schemas.microsoft.com/office/powerpoint/2010/main" val="1971551515"/>
              </p:ext>
            </p:extLst>
          </p:nvPr>
        </p:nvGraphicFramePr>
        <p:xfrm>
          <a:off x="2270488" y="2212100"/>
          <a:ext cx="7000931" cy="3272528"/>
        </p:xfrm>
        <a:graphic>
          <a:graphicData uri="http://schemas.openxmlformats.org/drawingml/2006/table">
            <a:tbl>
              <a:tblPr>
                <a:tableStyleId>{5C22544A-7EE6-4342-B048-85BDC9FD1C3A}</a:tableStyleId>
              </a:tblPr>
              <a:tblGrid>
                <a:gridCol w="1506927">
                  <a:extLst>
                    <a:ext uri="{9D8B030D-6E8A-4147-A177-3AD203B41FA5}">
                      <a16:colId xmlns:a16="http://schemas.microsoft.com/office/drawing/2014/main" val="1381414196"/>
                    </a:ext>
                  </a:extLst>
                </a:gridCol>
                <a:gridCol w="1663898">
                  <a:extLst>
                    <a:ext uri="{9D8B030D-6E8A-4147-A177-3AD203B41FA5}">
                      <a16:colId xmlns:a16="http://schemas.microsoft.com/office/drawing/2014/main" val="834456279"/>
                    </a:ext>
                  </a:extLst>
                </a:gridCol>
                <a:gridCol w="1506927">
                  <a:extLst>
                    <a:ext uri="{9D8B030D-6E8A-4147-A177-3AD203B41FA5}">
                      <a16:colId xmlns:a16="http://schemas.microsoft.com/office/drawing/2014/main" val="2254454207"/>
                    </a:ext>
                  </a:extLst>
                </a:gridCol>
                <a:gridCol w="2323179">
                  <a:extLst>
                    <a:ext uri="{9D8B030D-6E8A-4147-A177-3AD203B41FA5}">
                      <a16:colId xmlns:a16="http://schemas.microsoft.com/office/drawing/2014/main" val="724619930"/>
                    </a:ext>
                  </a:extLst>
                </a:gridCol>
              </a:tblGrid>
              <a:tr h="233752">
                <a:tc>
                  <a:txBody>
                    <a:bodyPr/>
                    <a:lstStyle/>
                    <a:p>
                      <a:pPr algn="l" fontAlgn="b"/>
                      <a:r>
                        <a:rPr lang="en-US" sz="1100" u="none" strike="noStrike">
                          <a:effectLst/>
                        </a:rPr>
                        <a:t>fm=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Mid Freq</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1470305"/>
                  </a:ext>
                </a:extLst>
              </a:tr>
              <a:tr h="233752">
                <a:tc>
                  <a:txBody>
                    <a:bodyPr/>
                    <a:lstStyle/>
                    <a:p>
                      <a:pPr algn="l" fontAlgn="b"/>
                      <a:r>
                        <a:rPr lang="en-US" sz="1100" u="none" strike="noStrike">
                          <a:effectLst/>
                        </a:rPr>
                        <a: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Inner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4730653"/>
                  </a:ext>
                </a:extLst>
              </a:tr>
              <a:tr h="233752">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Passband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3779640"/>
                  </a:ext>
                </a:extLst>
              </a:tr>
              <a:tr h="233752">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-135.14E-3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Rejection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4059766"/>
                  </a:ext>
                </a:extLst>
              </a:tr>
              <a:tr h="233752">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1148405"/>
                  </a:ext>
                </a:extLst>
              </a:tr>
              <a:tr h="233752">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2094620"/>
                  </a:ext>
                </a:extLst>
              </a:tr>
              <a:tr h="233752">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680048"/>
                  </a:ext>
                </a:extLst>
              </a:tr>
              <a:tr h="233752">
                <a:tc>
                  <a:txBody>
                    <a:bodyPr/>
                    <a:lstStyle/>
                    <a:p>
                      <a:pPr algn="l" fontAlgn="b"/>
                      <a:r>
                        <a:rPr lang="en-US" sz="1100" u="none" strike="noStrike">
                          <a:effectLst/>
                        </a:rPr>
                        <a:t>C3=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7038842"/>
                  </a:ext>
                </a:extLst>
              </a:tr>
              <a:tr h="233752">
                <a:tc>
                  <a:txBody>
                    <a:bodyPr/>
                    <a:lstStyle/>
                    <a:p>
                      <a:pPr algn="l" fontAlgn="b"/>
                      <a:r>
                        <a:rPr lang="en-US" sz="1100" u="none" strike="noStrike">
                          <a:effectLst/>
                        </a:rPr>
                        <a:t>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78018150"/>
                  </a:ext>
                </a:extLst>
              </a:tr>
              <a:tr h="233752">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4246684"/>
                  </a:ext>
                </a:extLst>
              </a:tr>
              <a:tr h="233752">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309531"/>
                  </a:ext>
                </a:extLst>
              </a:tr>
              <a:tr h="233752">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07342817"/>
                  </a:ext>
                </a:extLst>
              </a:tr>
              <a:tr h="233752">
                <a:tc>
                  <a:txBody>
                    <a:bodyPr/>
                    <a:lstStyle/>
                    <a:p>
                      <a:pPr algn="l" fontAlgn="b"/>
                      <a:r>
                        <a:rPr lang="en-US" sz="1100" u="none" strike="noStrike">
                          <a:effectLst/>
                        </a:rPr>
                        <a:t>R4=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10389957"/>
                  </a:ext>
                </a:extLst>
              </a:tr>
              <a:tr h="233752">
                <a:tc>
                  <a:txBody>
                    <a:bodyPr/>
                    <a:lstStyle/>
                    <a:p>
                      <a:pPr algn="l" fontAlgn="b"/>
                      <a:r>
                        <a:rPr lang="en-US" sz="1100" u="none" strike="noStrike">
                          <a:effectLst/>
                        </a:rPr>
                        <a:t>R5=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795.77E+0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5358097"/>
                  </a:ext>
                </a:extLst>
              </a:tr>
            </a:tbl>
          </a:graphicData>
        </a:graphic>
      </p:graphicFrame>
      <p:sp>
        <p:nvSpPr>
          <p:cNvPr id="5" name="Rectangle 4"/>
          <p:cNvSpPr/>
          <p:nvPr/>
        </p:nvSpPr>
        <p:spPr>
          <a:xfrm>
            <a:off x="3858444" y="5598651"/>
            <a:ext cx="3825021" cy="369332"/>
          </a:xfrm>
          <a:prstGeom prst="rect">
            <a:avLst/>
          </a:prstGeom>
        </p:spPr>
        <p:txBody>
          <a:bodyPr wrap="none">
            <a:spAutoFit/>
          </a:bodyPr>
          <a:lstStyle/>
          <a:p>
            <a:r>
              <a:rPr lang="en-US" dirty="0"/>
              <a:t>This is the excel spreadsheet for Lab 12</a:t>
            </a:r>
          </a:p>
        </p:txBody>
      </p:sp>
    </p:spTree>
    <p:extLst>
      <p:ext uri="{BB962C8B-B14F-4D97-AF65-F5344CB8AC3E}">
        <p14:creationId xmlns:p14="http://schemas.microsoft.com/office/powerpoint/2010/main" val="126953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a:t>Lab 1: Part 7</a:t>
            </a:r>
            <a:br>
              <a:rPr lang="en-US" dirty="0"/>
            </a:br>
            <a:endParaRPr lang="en-US" dirty="0"/>
          </a:p>
        </p:txBody>
      </p:sp>
      <p:sp>
        <p:nvSpPr>
          <p:cNvPr id="3" name="Content Placeholder 2"/>
          <p:cNvSpPr>
            <a:spLocks noGrp="1"/>
          </p:cNvSpPr>
          <p:nvPr>
            <p:ph idx="1"/>
          </p:nvPr>
        </p:nvSpPr>
        <p:spPr/>
        <p:txBody>
          <a:bodyPr/>
          <a:lstStyle/>
          <a:p>
            <a:r>
              <a:rPr lang="en-US" dirty="0"/>
              <a:t>PUT PICTURES HERE</a:t>
            </a:r>
          </a:p>
        </p:txBody>
      </p:sp>
      <p:graphicFrame>
        <p:nvGraphicFramePr>
          <p:cNvPr id="4" name="Object 3"/>
          <p:cNvGraphicFramePr>
            <a:graphicFrameLocks noChangeAspect="1"/>
          </p:cNvGraphicFramePr>
          <p:nvPr>
            <p:extLst>
              <p:ext uri="{D42A27DB-BD31-4B8C-83A1-F6EECF244321}">
                <p14:modId xmlns:p14="http://schemas.microsoft.com/office/powerpoint/2010/main" val="2121008646"/>
              </p:ext>
            </p:extLst>
          </p:nvPr>
        </p:nvGraphicFramePr>
        <p:xfrm>
          <a:off x="895409" y="1694766"/>
          <a:ext cx="4211527" cy="4516847"/>
        </p:xfrm>
        <a:graphic>
          <a:graphicData uri="http://schemas.openxmlformats.org/presentationml/2006/ole">
            <mc:AlternateContent xmlns:mc="http://schemas.openxmlformats.org/markup-compatibility/2006">
              <mc:Choice xmlns:v="urn:schemas-microsoft-com:vml" Requires="v">
                <p:oleObj spid="_x0000_s1100" name="Acrobat Document" r:id="rId3" imgW="5667375" imgH="8019931" progId="Acrobat.Document.DC">
                  <p:embed/>
                </p:oleObj>
              </mc:Choice>
              <mc:Fallback>
                <p:oleObj name="Acrobat Document" r:id="rId3" imgW="5667375" imgH="8019931" progId="Acrobat.Document.DC">
                  <p:embed/>
                  <p:pic>
                    <p:nvPicPr>
                      <p:cNvPr id="0" name=""/>
                      <p:cNvPicPr/>
                      <p:nvPr/>
                    </p:nvPicPr>
                    <p:blipFill>
                      <a:blip r:embed="rId4"/>
                      <a:stretch>
                        <a:fillRect/>
                      </a:stretch>
                    </p:blipFill>
                    <p:spPr>
                      <a:xfrm>
                        <a:off x="895409" y="1694766"/>
                        <a:ext cx="4211527" cy="451684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82118152"/>
              </p:ext>
            </p:extLst>
          </p:nvPr>
        </p:nvGraphicFramePr>
        <p:xfrm>
          <a:off x="5984055" y="1694766"/>
          <a:ext cx="4186237" cy="4516847"/>
        </p:xfrm>
        <a:graphic>
          <a:graphicData uri="http://schemas.openxmlformats.org/presentationml/2006/ole">
            <mc:AlternateContent xmlns:mc="http://schemas.openxmlformats.org/markup-compatibility/2006">
              <mc:Choice xmlns:v="urn:schemas-microsoft-com:vml" Requires="v">
                <p:oleObj spid="_x0000_s1101" name="Acrobat Document" r:id="rId5" imgW="5829300" imgH="7543800" progId="Acrobat.Document.DC">
                  <p:embed/>
                </p:oleObj>
              </mc:Choice>
              <mc:Fallback>
                <p:oleObj name="Acrobat Document" r:id="rId5" imgW="5829300" imgH="7543800" progId="Acrobat.Document.DC">
                  <p:embed/>
                  <p:pic>
                    <p:nvPicPr>
                      <p:cNvPr id="0" name=""/>
                      <p:cNvPicPr/>
                      <p:nvPr/>
                    </p:nvPicPr>
                    <p:blipFill>
                      <a:blip r:embed="rId6"/>
                      <a:stretch>
                        <a:fillRect/>
                      </a:stretch>
                    </p:blipFill>
                    <p:spPr>
                      <a:xfrm>
                        <a:off x="5984055" y="1694766"/>
                        <a:ext cx="4186237" cy="4516847"/>
                      </a:xfrm>
                      <a:prstGeom prst="rect">
                        <a:avLst/>
                      </a:prstGeom>
                    </p:spPr>
                  </p:pic>
                </p:oleObj>
              </mc:Fallback>
            </mc:AlternateContent>
          </a:graphicData>
        </a:graphic>
      </p:graphicFrame>
      <p:sp>
        <p:nvSpPr>
          <p:cNvPr id="6" name="TextBox 5"/>
          <p:cNvSpPr txBox="1"/>
          <p:nvPr/>
        </p:nvSpPr>
        <p:spPr>
          <a:xfrm flipH="1">
            <a:off x="5121518" y="649070"/>
            <a:ext cx="6457567" cy="646331"/>
          </a:xfrm>
          <a:prstGeom prst="rect">
            <a:avLst/>
          </a:prstGeom>
          <a:noFill/>
        </p:spPr>
        <p:txBody>
          <a:bodyPr wrap="square" rtlCol="0">
            <a:spAutoFit/>
          </a:bodyPr>
          <a:lstStyle/>
          <a:p>
            <a:r>
              <a:rPr lang="en-US" dirty="0"/>
              <a:t>Data sheet for the diode, displaying which side the cathode (black band)</a:t>
            </a:r>
          </a:p>
        </p:txBody>
      </p:sp>
    </p:spTree>
    <p:extLst>
      <p:ext uri="{BB962C8B-B14F-4D97-AF65-F5344CB8AC3E}">
        <p14:creationId xmlns:p14="http://schemas.microsoft.com/office/powerpoint/2010/main" val="1273008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 Observation</a:t>
            </a:r>
          </a:p>
        </p:txBody>
      </p:sp>
      <p:sp>
        <p:nvSpPr>
          <p:cNvPr id="3" name="Content Placeholder 2"/>
          <p:cNvSpPr>
            <a:spLocks noGrp="1"/>
          </p:cNvSpPr>
          <p:nvPr>
            <p:ph idx="1"/>
          </p:nvPr>
        </p:nvSpPr>
        <p:spPr>
          <a:xfrm>
            <a:off x="1141413" y="1755501"/>
            <a:ext cx="9905999" cy="3541714"/>
          </a:xfrm>
        </p:spPr>
        <p:txBody>
          <a:bodyPr/>
          <a:lstStyle/>
          <a:p>
            <a:r>
              <a:rPr lang="en-US" dirty="0"/>
              <a:t>A diode is composed of two biases one is forward and the other is reverse. When one is in forward bias it is considered on. When the diode is in reverse bias it is consider to be off.</a:t>
            </a:r>
          </a:p>
        </p:txBody>
      </p:sp>
    </p:spTree>
    <p:extLst>
      <p:ext uri="{BB962C8B-B14F-4D97-AF65-F5344CB8AC3E}">
        <p14:creationId xmlns:p14="http://schemas.microsoft.com/office/powerpoint/2010/main" val="404232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43095"/>
            <a:ext cx="9905998" cy="1243786"/>
          </a:xfrm>
        </p:spPr>
        <p:txBody>
          <a:bodyPr>
            <a:normAutofit fontScale="90000"/>
          </a:bodyPr>
          <a:lstStyle/>
          <a:p>
            <a:r>
              <a:rPr lang="en-US" dirty="0"/>
              <a:t>Lab 2:LEDs</a:t>
            </a:r>
            <a:br>
              <a:rPr lang="en-US" dirty="0"/>
            </a:br>
            <a:br>
              <a:rPr lang="en-US" dirty="0"/>
            </a:br>
            <a:r>
              <a:rPr lang="en-US" dirty="0"/>
              <a:t>Date: 09/05/18</a:t>
            </a:r>
          </a:p>
        </p:txBody>
      </p:sp>
      <p:sp>
        <p:nvSpPr>
          <p:cNvPr id="3" name="Content Placeholder 2"/>
          <p:cNvSpPr>
            <a:spLocks noGrp="1"/>
          </p:cNvSpPr>
          <p:nvPr>
            <p:ph idx="1"/>
          </p:nvPr>
        </p:nvSpPr>
        <p:spPr>
          <a:xfrm>
            <a:off x="1141413" y="2097088"/>
            <a:ext cx="3588243" cy="3541714"/>
          </a:xfrm>
        </p:spPr>
        <p:txBody>
          <a:bodyPr/>
          <a:lstStyle/>
          <a:p>
            <a:r>
              <a:rPr lang="en-US" dirty="0"/>
              <a:t>The purpose of this lab is to </a:t>
            </a:r>
            <a:r>
              <a:rPr lang="en-US" dirty="0" err="1"/>
              <a:t>d</a:t>
            </a:r>
            <a:r>
              <a:rPr lang="en-US" dirty="0" err="1">
                <a:effectLst/>
              </a:rPr>
              <a:t>emostrate</a:t>
            </a:r>
            <a:r>
              <a:rPr lang="en-US" dirty="0">
                <a:effectLst/>
              </a:rPr>
              <a:t> how a LED functions and build and test the LEDS while using </a:t>
            </a:r>
            <a:r>
              <a:rPr lang="en-US" dirty="0" err="1">
                <a:effectLst/>
              </a:rPr>
              <a:t>multisim</a:t>
            </a:r>
            <a:r>
              <a:rPr lang="en-US" dirty="0">
                <a:effectLst/>
              </a:rPr>
              <a:t> and using the equipment in the lab.</a:t>
            </a:r>
          </a:p>
          <a:p>
            <a:endParaRPr lang="en-US" dirty="0"/>
          </a:p>
        </p:txBody>
      </p:sp>
      <p:sp>
        <p:nvSpPr>
          <p:cNvPr id="4" name="TextBox 3"/>
          <p:cNvSpPr txBox="1"/>
          <p:nvPr/>
        </p:nvSpPr>
        <p:spPr>
          <a:xfrm>
            <a:off x="5822730" y="2097088"/>
            <a:ext cx="3951889" cy="3139321"/>
          </a:xfrm>
          <a:prstGeom prst="rect">
            <a:avLst/>
          </a:prstGeom>
          <a:noFill/>
        </p:spPr>
        <p:txBody>
          <a:bodyPr wrap="square" rtlCol="0">
            <a:spAutoFit/>
          </a:bodyPr>
          <a:lstStyle/>
          <a:p>
            <a:r>
              <a:rPr lang="en-US" dirty="0"/>
              <a:t>Parts and Equipment Needed:</a:t>
            </a:r>
          </a:p>
          <a:p>
            <a:r>
              <a:rPr lang="en-US" dirty="0"/>
              <a:t>560 ohm Resistor</a:t>
            </a:r>
          </a:p>
          <a:p>
            <a:r>
              <a:rPr lang="en-US" dirty="0"/>
              <a:t>330 ohm Resistor</a:t>
            </a:r>
          </a:p>
          <a:p>
            <a:r>
              <a:rPr lang="en-US" dirty="0"/>
              <a:t>680 ohm Resistor</a:t>
            </a:r>
          </a:p>
          <a:p>
            <a:r>
              <a:rPr lang="en-US" dirty="0"/>
              <a:t>LED – 08L53GD - Green</a:t>
            </a:r>
          </a:p>
          <a:p>
            <a:r>
              <a:rPr lang="en-US" dirty="0"/>
              <a:t>LED – 08L53YD - Yellow</a:t>
            </a:r>
          </a:p>
          <a:p>
            <a:r>
              <a:rPr lang="en-US" dirty="0"/>
              <a:t>LED – 08L53ED – Amber (RED)</a:t>
            </a:r>
          </a:p>
          <a:p>
            <a:r>
              <a:rPr lang="en-US" dirty="0"/>
              <a:t>HY1802D DC Power Supply</a:t>
            </a:r>
            <a:br>
              <a:rPr lang="en-US" dirty="0"/>
            </a:br>
            <a:r>
              <a:rPr lang="en-US" dirty="0" err="1"/>
              <a:t>Gwinstek</a:t>
            </a:r>
            <a:r>
              <a:rPr lang="en-US" dirty="0"/>
              <a:t> GDM-8245 </a:t>
            </a:r>
            <a:r>
              <a:rPr lang="en-US" dirty="0" err="1"/>
              <a:t>Multimeter</a:t>
            </a:r>
            <a:endParaRPr lang="en-US" dirty="0"/>
          </a:p>
          <a:p>
            <a:r>
              <a:rPr lang="en-US" dirty="0"/>
              <a:t>Breadboard </a:t>
            </a:r>
          </a:p>
          <a:p>
            <a:endParaRPr lang="en-US" dirty="0"/>
          </a:p>
        </p:txBody>
      </p:sp>
    </p:spTree>
    <p:extLst>
      <p:ext uri="{BB962C8B-B14F-4D97-AF65-F5344CB8AC3E}">
        <p14:creationId xmlns:p14="http://schemas.microsoft.com/office/powerpoint/2010/main" val="3827649949"/>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16</TotalTime>
  <Words>2544</Words>
  <Application>Microsoft Office PowerPoint</Application>
  <PresentationFormat>Widescreen</PresentationFormat>
  <Paragraphs>396</Paragraphs>
  <Slides>69</Slides>
  <Notes>0</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4" baseType="lpstr">
      <vt:lpstr>Arial</vt:lpstr>
      <vt:lpstr>Calibri</vt:lpstr>
      <vt:lpstr>Trebuchet MS</vt:lpstr>
      <vt:lpstr>Berlin</vt:lpstr>
      <vt:lpstr>Acrobat Document</vt:lpstr>
      <vt:lpstr>Lab Notebook for EECT 121</vt:lpstr>
      <vt:lpstr>Lab 1: The Switching Diode Date: 09/05/18 </vt:lpstr>
      <vt:lpstr>Lab 1: Part 2</vt:lpstr>
      <vt:lpstr>Lab 1:Part 3</vt:lpstr>
      <vt:lpstr>Lab 1: Part 4 </vt:lpstr>
      <vt:lpstr>Lab 1</vt:lpstr>
      <vt:lpstr>Lab 1: Part 7 </vt:lpstr>
      <vt:lpstr>Lab 1: Observation</vt:lpstr>
      <vt:lpstr>Lab 2:LEDs  Date: 09/05/18</vt:lpstr>
      <vt:lpstr>Lab 2: Part 2</vt:lpstr>
      <vt:lpstr>Lab 2: Part 3 </vt:lpstr>
      <vt:lpstr>Lab 2: Part 4</vt:lpstr>
      <vt:lpstr>Lab 2 Part 5</vt:lpstr>
      <vt:lpstr>Lab 2: Observations </vt:lpstr>
      <vt:lpstr>LAB 3: Zener Diode  </vt:lpstr>
      <vt:lpstr>Lab 3: Part 2</vt:lpstr>
      <vt:lpstr>Lab 3: Part 3 </vt:lpstr>
      <vt:lpstr>Lab 3: Part 4</vt:lpstr>
      <vt:lpstr>Lab 3: Observations </vt:lpstr>
      <vt:lpstr>Lab 4: 9V +/- Power Supply Lab Partner was Jarred Clark</vt:lpstr>
      <vt:lpstr>Lab 4: Part 2</vt:lpstr>
      <vt:lpstr>Lab 4: Part 3</vt:lpstr>
      <vt:lpstr>Lab 4: Part 4</vt:lpstr>
      <vt:lpstr>Lab 4: Part 5</vt:lpstr>
      <vt:lpstr>Lab 4: Part 6</vt:lpstr>
      <vt:lpstr>Lab 4: Part 7</vt:lpstr>
      <vt:lpstr>Lab 4: Part 8</vt:lpstr>
      <vt:lpstr>Lab 4: Part 8</vt:lpstr>
      <vt:lpstr>Lab 4: Part 9</vt:lpstr>
      <vt:lpstr>Lab 4: Observations</vt:lpstr>
      <vt:lpstr>Lab 5: Common Emitter Amplifier </vt:lpstr>
      <vt:lpstr>Lab 5:  Common Emitter Amplifier </vt:lpstr>
      <vt:lpstr>Lab 5 Part: 3</vt:lpstr>
      <vt:lpstr>Lab 5: Part 3</vt:lpstr>
      <vt:lpstr>Lab 5: Part 4</vt:lpstr>
      <vt:lpstr>Lab 5: Observations</vt:lpstr>
      <vt:lpstr>Lab 6: Common Emitter (CE) Amplifier </vt:lpstr>
      <vt:lpstr>Lab 6: Part 2</vt:lpstr>
      <vt:lpstr>Lab 6: Part 3</vt:lpstr>
      <vt:lpstr>Lab 6: Part 4</vt:lpstr>
      <vt:lpstr>Lab 6: Observations</vt:lpstr>
      <vt:lpstr>Lab 7: Using a JFET to flash an LED </vt:lpstr>
      <vt:lpstr>Lab 7: Part 2</vt:lpstr>
      <vt:lpstr>Lab 7: Part 3</vt:lpstr>
      <vt:lpstr>Lab 7: Part 4</vt:lpstr>
      <vt:lpstr>Lab 7: Part 5  </vt:lpstr>
      <vt:lpstr>Lab 7: Observations</vt:lpstr>
      <vt:lpstr>Lab 8: Using the JFET as a Amplifier My Lab Partner was Jarred clark</vt:lpstr>
      <vt:lpstr>Lab 8: part 2</vt:lpstr>
      <vt:lpstr>Lab 8: Part 3 </vt:lpstr>
      <vt:lpstr>Lab 8: Part 4</vt:lpstr>
      <vt:lpstr>Lab 8: Part 5</vt:lpstr>
      <vt:lpstr>Lab 8: Part 6</vt:lpstr>
      <vt:lpstr>Lab 8: Part 7</vt:lpstr>
      <vt:lpstr>Lab 8: Part 8</vt:lpstr>
      <vt:lpstr>Lab 8: Part 9</vt:lpstr>
      <vt:lpstr>Lab 8: Observations</vt:lpstr>
      <vt:lpstr>Lab 9: High pass filter </vt:lpstr>
      <vt:lpstr>Lab 9: Part 2</vt:lpstr>
      <vt:lpstr>Lab 9: pArt 3</vt:lpstr>
      <vt:lpstr>Lab 10: Low pass filter </vt:lpstr>
      <vt:lpstr>Lab 10: Part 2</vt:lpstr>
      <vt:lpstr>Lab 10: Part 3</vt:lpstr>
      <vt:lpstr>Lab 11: Band-Pass Filter </vt:lpstr>
      <vt:lpstr>Lab 11: Part 2</vt:lpstr>
      <vt:lpstr>Lab 11: Part 3</vt:lpstr>
      <vt:lpstr>Lab 12: Notch Filter </vt:lpstr>
      <vt:lpstr>Lab 12: Part 2</vt:lpstr>
      <vt:lpstr>Lab 12: Part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Notebook for EECT 121</dc:title>
  <dc:creator>s w</dc:creator>
  <cp:lastModifiedBy>s w</cp:lastModifiedBy>
  <cp:revision>3</cp:revision>
  <dcterms:created xsi:type="dcterms:W3CDTF">2020-01-31T19:44:23Z</dcterms:created>
  <dcterms:modified xsi:type="dcterms:W3CDTF">2020-01-31T22:49:22Z</dcterms:modified>
</cp:coreProperties>
</file>